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C2F1D8F-2CB0-490B-AE20-BDEDD0CA438F}" type="datetimeFigureOut">
              <a:rPr lang="fr-FR" smtClean="0"/>
              <a:t>12/03/2020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150065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2F1D8F-2CB0-490B-AE20-BDEDD0CA438F}" type="datetimeFigureOut">
              <a:rPr lang="fr-FR" smtClean="0"/>
              <a:t>12/03/2020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179940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2F1D8F-2CB0-490B-AE20-BDEDD0CA438F}" type="datetimeFigureOut">
              <a:rPr lang="fr-FR" smtClean="0"/>
              <a:t>12/03/2020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325442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2F1D8F-2CB0-490B-AE20-BDEDD0CA438F}" type="datetimeFigureOut">
              <a:rPr lang="fr-FR" smtClean="0"/>
              <a:t>12/03/2020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88515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C2F1D8F-2CB0-490B-AE20-BDEDD0CA438F}" type="datetimeFigureOut">
              <a:rPr lang="fr-FR" smtClean="0"/>
              <a:t>12/03/2020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37549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C2F1D8F-2CB0-490B-AE20-BDEDD0CA438F}" type="datetimeFigureOut">
              <a:rPr lang="fr-FR" smtClean="0"/>
              <a:t>12/03/2020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138207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C2F1D8F-2CB0-490B-AE20-BDEDD0CA438F}" type="datetimeFigureOut">
              <a:rPr lang="fr-FR" smtClean="0"/>
              <a:t>12/03/2020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380816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C2F1D8F-2CB0-490B-AE20-BDEDD0CA438F}" type="datetimeFigureOut">
              <a:rPr lang="fr-FR" smtClean="0"/>
              <a:t>12/03/2020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167195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2F1D8F-2CB0-490B-AE20-BDEDD0CA438F}" type="datetimeFigureOut">
              <a:rPr lang="fr-FR" smtClean="0"/>
              <a:t>12/03/2020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26260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C2F1D8F-2CB0-490B-AE20-BDEDD0CA438F}" type="datetimeFigureOut">
              <a:rPr lang="fr-FR" smtClean="0"/>
              <a:t>12/03/2020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420498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C2F1D8F-2CB0-490B-AE20-BDEDD0CA438F}" type="datetimeFigureOut">
              <a:rPr lang="fr-FR" smtClean="0"/>
              <a:t>12/03/2020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7911DD-AA03-484F-95B1-E00474744310}" type="slidenum">
              <a:rPr lang="fr-FR" smtClean="0"/>
              <a:t>‹N°›</a:t>
            </a:fld>
            <a:endParaRPr lang="fr-FR"/>
          </a:p>
        </p:txBody>
      </p:sp>
    </p:spTree>
    <p:extLst>
      <p:ext uri="{BB962C8B-B14F-4D97-AF65-F5344CB8AC3E}">
        <p14:creationId xmlns:p14="http://schemas.microsoft.com/office/powerpoint/2010/main" val="419310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F1D8F-2CB0-490B-AE20-BDEDD0CA438F}" type="datetimeFigureOut">
              <a:rPr lang="fr-FR" smtClean="0"/>
              <a:t>12/03/2020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911DD-AA03-484F-95B1-E00474744310}" type="slidenum">
              <a:rPr lang="fr-FR" smtClean="0"/>
              <a:t>‹N°›</a:t>
            </a:fld>
            <a:endParaRPr lang="fr-FR"/>
          </a:p>
        </p:txBody>
      </p:sp>
    </p:spTree>
    <p:extLst>
      <p:ext uri="{BB962C8B-B14F-4D97-AF65-F5344CB8AC3E}">
        <p14:creationId xmlns:p14="http://schemas.microsoft.com/office/powerpoint/2010/main" val="139983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fr/url?sa=i&amp;rct=j&amp;q=&amp;esrc=s&amp;source=images&amp;cd=&amp;cad=rja&amp;uact=8&amp;ved=2ahUKEwjRvLSv-c_hAhVdA2MBHVuGArMQjRx6BAgBEAU&amp;url=https://www.rtl.be/info/monde/international/nigeria-lagos-20-millions-d-habitants-et-50-ans-de-chaos-urbain--921907.aspx&amp;psig=AOvVaw3s34k8UsQrFdufx0V6BBz2&amp;ust=1555343775980854" TargetMode="Externa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ww.google.fr/url?sa=i&amp;rct=j&amp;q=&amp;esrc=s&amp;source=images&amp;cd=&amp;cad=rja&amp;uact=8&amp;ved=2ahUKEwiPrL2x_8_hAhUINBQKHdSAAMMQjRx6BAgBEAU&amp;url=https://www.cairn.info/revue-population-et-avenir-2018-4-page-14.htm&amp;psig=AOvVaw3ETrugoVm0hau-IUj4RGfT&amp;ust=155534537785646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cad=rja&amp;uact=8&amp;ved=2ahUKEwikkeK1gNDhAhV9A2MBHe02AXgQjRx6BAgBEAU&amp;url=http://www.le-chiffon-rouge-morlaix.fr/2018/09/etre-de-gauche-face-a-l-immigration.html&amp;psig=AOvVaw1JRCZb4QrfMdl9GSLQcihQ&amp;ust=1555345645518032" TargetMode="External"/><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3" y="0"/>
            <a:ext cx="11950995" cy="250117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stretch>
            <a:fillRect/>
          </a:stretch>
        </p:blipFill>
        <p:spPr>
          <a:xfrm>
            <a:off x="297711" y="2358733"/>
            <a:ext cx="5390707" cy="3588189"/>
          </a:xfrm>
          <a:prstGeom prst="rect">
            <a:avLst/>
          </a:prstGeom>
        </p:spPr>
      </p:pic>
      <p:pic>
        <p:nvPicPr>
          <p:cNvPr id="6" name="Image 5"/>
          <p:cNvPicPr>
            <a:picLocks noChangeAspect="1"/>
          </p:cNvPicPr>
          <p:nvPr/>
        </p:nvPicPr>
        <p:blipFill>
          <a:blip r:embed="rId4"/>
          <a:stretch>
            <a:fillRect/>
          </a:stretch>
        </p:blipFill>
        <p:spPr>
          <a:xfrm>
            <a:off x="5791199" y="2358733"/>
            <a:ext cx="6152707" cy="3460898"/>
          </a:xfrm>
          <a:prstGeom prst="rect">
            <a:avLst/>
          </a:prstGeom>
        </p:spPr>
      </p:pic>
      <p:sp>
        <p:nvSpPr>
          <p:cNvPr id="7" name="Rectangle 6"/>
          <p:cNvSpPr/>
          <p:nvPr/>
        </p:nvSpPr>
        <p:spPr>
          <a:xfrm>
            <a:off x="297711" y="4591608"/>
            <a:ext cx="11748977" cy="830997"/>
          </a:xfrm>
          <a:prstGeom prst="rect">
            <a:avLst/>
          </a:prstGeom>
          <a:solidFill>
            <a:schemeClr val="bg1">
              <a:alpha val="54000"/>
            </a:schemeClr>
          </a:solidFill>
        </p:spPr>
        <p:txBody>
          <a:bodyPr wrap="square">
            <a:spAutoFit/>
          </a:bodyPr>
          <a:lstStyle/>
          <a:p>
            <a:r>
              <a:rPr lang="fr-FR" sz="2400" b="1" i="0" dirty="0" smtClean="0">
                <a:solidFill>
                  <a:srgbClr val="C00000"/>
                </a:solidFill>
                <a:effectLst/>
                <a:latin typeface="Arial" panose="020B0604020202020204" pitchFamily="34" charset="0"/>
              </a:rPr>
              <a:t>Comment les sociétés </a:t>
            </a:r>
            <a:r>
              <a:rPr lang="fr-FR" sz="2400" b="1" i="0" dirty="0" err="1" smtClean="0">
                <a:solidFill>
                  <a:srgbClr val="C00000"/>
                </a:solidFill>
                <a:effectLst/>
                <a:latin typeface="Arial" panose="020B0604020202020204" pitchFamily="34" charset="0"/>
              </a:rPr>
              <a:t>font-elles</a:t>
            </a:r>
            <a:r>
              <a:rPr lang="fr-FR" sz="2400" b="1" i="0" dirty="0" smtClean="0">
                <a:solidFill>
                  <a:srgbClr val="C00000"/>
                </a:solidFill>
                <a:effectLst/>
                <a:latin typeface="Arial" panose="020B0604020202020204" pitchFamily="34" charset="0"/>
              </a:rPr>
              <a:t> face aux défis de trajectoires démographiques très différenciées ?</a:t>
            </a:r>
            <a:endParaRPr lang="fr-FR" sz="2400" dirty="0">
              <a:solidFill>
                <a:srgbClr val="C00000"/>
              </a:solidFill>
            </a:endParaRPr>
          </a:p>
        </p:txBody>
      </p:sp>
    </p:spTree>
    <p:extLst>
      <p:ext uri="{BB962C8B-B14F-4D97-AF65-F5344CB8AC3E}">
        <p14:creationId xmlns:p14="http://schemas.microsoft.com/office/powerpoint/2010/main" val="171002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5735" y="404665"/>
            <a:ext cx="1026621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latin typeface="Arial" panose="020B0604020202020204" pitchFamily="34" charset="0"/>
                <a:cs typeface="Arial" panose="020B0604020202020204" pitchFamily="34" charset="0"/>
              </a:rPr>
              <a:t>ACTIVITE 1:  Travail en groupes d’experts et préparation d’une restitution orale afin de compléter un organigramme</a:t>
            </a:r>
          </a:p>
        </p:txBody>
      </p:sp>
      <p:sp>
        <p:nvSpPr>
          <p:cNvPr id="3" name="ZoneTexte 2"/>
          <p:cNvSpPr txBox="1"/>
          <p:nvPr/>
        </p:nvSpPr>
        <p:spPr>
          <a:xfrm>
            <a:off x="768927" y="1672546"/>
            <a:ext cx="10474037" cy="3785652"/>
          </a:xfrm>
          <a:prstGeom prst="rect">
            <a:avLst/>
          </a:prstGeom>
          <a:noFill/>
        </p:spPr>
        <p:txBody>
          <a:bodyPr wrap="square" rtlCol="0">
            <a:spAutoFit/>
          </a:bodyPr>
          <a:lstStyle/>
          <a:p>
            <a:r>
              <a:rPr lang="fr-FR" sz="2000" b="1" u="sng" dirty="0">
                <a:latin typeface="Arial" panose="020B0604020202020204" pitchFamily="34" charset="0"/>
                <a:cs typeface="Arial" panose="020B0604020202020204" pitchFamily="34" charset="0"/>
              </a:rPr>
              <a:t>Description de l’activité: </a:t>
            </a:r>
            <a:r>
              <a:rPr lang="fr-FR" sz="2000" dirty="0">
                <a:latin typeface="Arial" panose="020B0604020202020204" pitchFamily="34" charset="0"/>
                <a:cs typeface="Arial" panose="020B0604020202020204" pitchFamily="34" charset="0"/>
              </a:rPr>
              <a:t>  8 groupes de 4 ou 3</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La question de l’explosion démographique en Afrique subsaharienne est découpée en 4 aspects. 2 groupes travaillent sur le même aspect</a:t>
            </a:r>
          </a:p>
          <a:p>
            <a:pPr algn="just"/>
            <a:endParaRPr lang="fr-FR" sz="2000" dirty="0">
              <a:latin typeface="Arial" panose="020B0604020202020204" pitchFamily="34" charset="0"/>
              <a:cs typeface="Arial" panose="020B0604020202020204" pitchFamily="34" charset="0"/>
            </a:endParaRPr>
          </a:p>
          <a:p>
            <a:pPr fontAlgn="t"/>
            <a:r>
              <a:rPr lang="fr-FR" sz="2000" dirty="0">
                <a:latin typeface="Arial" panose="020B0604020202020204" pitchFamily="34" charset="0"/>
                <a:cs typeface="Arial" panose="020B0604020202020204" pitchFamily="34" charset="0"/>
              </a:rPr>
              <a:t>  . </a:t>
            </a:r>
            <a:r>
              <a:rPr lang="fr-FR" sz="2000" b="1" dirty="0"/>
              <a:t>Les enjeux  sociaux et économiques</a:t>
            </a:r>
            <a:endParaRPr lang="fr-FR" sz="2000" dirty="0"/>
          </a:p>
          <a:p>
            <a:pPr fontAlgn="t"/>
            <a:r>
              <a:rPr lang="fr-FR" sz="2000" b="1" dirty="0"/>
              <a:t>     Les caractéristiques démographiques</a:t>
            </a:r>
            <a:endParaRPr lang="fr-FR" sz="2000" dirty="0"/>
          </a:p>
          <a:p>
            <a:pPr fontAlgn="t"/>
            <a:r>
              <a:rPr lang="fr-FR" sz="2000" b="1" dirty="0"/>
              <a:t>     Les enjeux territoriaux</a:t>
            </a:r>
            <a:endParaRPr lang="fr-FR" sz="2000" dirty="0"/>
          </a:p>
          <a:p>
            <a:pPr fontAlgn="t"/>
            <a:r>
              <a:rPr lang="fr-FR" sz="2000" b="1" dirty="0"/>
              <a:t>     Les enjeux politiques et migratoires</a:t>
            </a:r>
            <a:endParaRPr lang="fr-FR" sz="2000" dirty="0"/>
          </a:p>
          <a:p>
            <a:pPr algn="just"/>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 compétences: Tâche complexe et production d’un oral nourri de l’analyse du dossier documentaire fourni.</a:t>
            </a:r>
          </a:p>
        </p:txBody>
      </p:sp>
    </p:spTree>
    <p:extLst>
      <p:ext uri="{BB962C8B-B14F-4D97-AF65-F5344CB8AC3E}">
        <p14:creationId xmlns:p14="http://schemas.microsoft.com/office/powerpoint/2010/main" val="352922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16138" t="15001" r="18500" b="31295"/>
          <a:stretch/>
        </p:blipFill>
        <p:spPr>
          <a:xfrm>
            <a:off x="859175" y="919111"/>
            <a:ext cx="10315328" cy="5014098"/>
          </a:xfrm>
          <a:prstGeom prst="rect">
            <a:avLst/>
          </a:prstGeom>
        </p:spPr>
      </p:pic>
    </p:spTree>
    <p:extLst>
      <p:ext uri="{BB962C8B-B14F-4D97-AF65-F5344CB8AC3E}">
        <p14:creationId xmlns:p14="http://schemas.microsoft.com/office/powerpoint/2010/main" val="1430888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07400" y="188640"/>
            <a:ext cx="4824536" cy="369332"/>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FICHE OUTIL</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908720"/>
            <a:ext cx="8472100" cy="585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626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47528" y="188641"/>
            <a:ext cx="8574476" cy="6441557"/>
          </a:xfrm>
          <a:prstGeom prst="rect">
            <a:avLst/>
          </a:prstGeom>
        </p:spPr>
      </p:pic>
      <p:pic>
        <p:nvPicPr>
          <p:cNvPr id="3" name="Image 2"/>
          <p:cNvPicPr>
            <a:picLocks noChangeAspect="1"/>
          </p:cNvPicPr>
          <p:nvPr/>
        </p:nvPicPr>
        <p:blipFill>
          <a:blip r:embed="rId3"/>
          <a:stretch>
            <a:fillRect/>
          </a:stretch>
        </p:blipFill>
        <p:spPr>
          <a:xfrm>
            <a:off x="1838434" y="1106906"/>
            <a:ext cx="8583570" cy="4605025"/>
          </a:xfrm>
          <a:prstGeom prst="rect">
            <a:avLst/>
          </a:prstGeom>
        </p:spPr>
      </p:pic>
      <p:pic>
        <p:nvPicPr>
          <p:cNvPr id="5" name="Image 4"/>
          <p:cNvPicPr>
            <a:picLocks noChangeAspect="1"/>
          </p:cNvPicPr>
          <p:nvPr/>
        </p:nvPicPr>
        <p:blipFill>
          <a:blip r:embed="rId4"/>
          <a:stretch>
            <a:fillRect/>
          </a:stretch>
        </p:blipFill>
        <p:spPr>
          <a:xfrm>
            <a:off x="1631504" y="736239"/>
            <a:ext cx="9144000" cy="5346356"/>
          </a:xfrm>
          <a:prstGeom prst="rect">
            <a:avLst/>
          </a:prstGeom>
        </p:spPr>
      </p:pic>
      <p:pic>
        <p:nvPicPr>
          <p:cNvPr id="7" name="Image 6"/>
          <p:cNvPicPr>
            <a:picLocks noChangeAspect="1"/>
          </p:cNvPicPr>
          <p:nvPr/>
        </p:nvPicPr>
        <p:blipFill>
          <a:blip r:embed="rId5"/>
          <a:stretch>
            <a:fillRect/>
          </a:stretch>
        </p:blipFill>
        <p:spPr>
          <a:xfrm>
            <a:off x="1524001" y="1628801"/>
            <a:ext cx="9213985" cy="3368762"/>
          </a:xfrm>
          <a:prstGeom prst="rect">
            <a:avLst/>
          </a:prstGeom>
        </p:spPr>
      </p:pic>
    </p:spTree>
    <p:extLst>
      <p:ext uri="{BB962C8B-B14F-4D97-AF65-F5344CB8AC3E}">
        <p14:creationId xmlns:p14="http://schemas.microsoft.com/office/powerpoint/2010/main" val="46176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60243" y="79175"/>
            <a:ext cx="10403501" cy="6706089"/>
          </a:xfrm>
          <a:prstGeom prst="rect">
            <a:avLst/>
          </a:prstGeom>
        </p:spPr>
      </p:pic>
    </p:spTree>
    <p:extLst>
      <p:ext uri="{BB962C8B-B14F-4D97-AF65-F5344CB8AC3E}">
        <p14:creationId xmlns:p14="http://schemas.microsoft.com/office/powerpoint/2010/main" val="211510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640345" y="0"/>
            <a:ext cx="6984776" cy="7054702"/>
          </a:xfrm>
          <a:prstGeom prst="rect">
            <a:avLst/>
          </a:prstGeom>
        </p:spPr>
      </p:pic>
      <p:pic>
        <p:nvPicPr>
          <p:cNvPr id="7" name="Image 6"/>
          <p:cNvPicPr>
            <a:picLocks noChangeAspect="1"/>
          </p:cNvPicPr>
          <p:nvPr/>
        </p:nvPicPr>
        <p:blipFill>
          <a:blip r:embed="rId3"/>
          <a:stretch>
            <a:fillRect/>
          </a:stretch>
        </p:blipFill>
        <p:spPr>
          <a:xfrm>
            <a:off x="1615651" y="1484784"/>
            <a:ext cx="8888691" cy="3096344"/>
          </a:xfrm>
          <a:prstGeom prst="rect">
            <a:avLst/>
          </a:prstGeom>
        </p:spPr>
      </p:pic>
      <p:pic>
        <p:nvPicPr>
          <p:cNvPr id="8" name="Image 7"/>
          <p:cNvPicPr>
            <a:picLocks noChangeAspect="1"/>
          </p:cNvPicPr>
          <p:nvPr/>
        </p:nvPicPr>
        <p:blipFill>
          <a:blip r:embed="rId4"/>
          <a:stretch>
            <a:fillRect/>
          </a:stretch>
        </p:blipFill>
        <p:spPr>
          <a:xfrm>
            <a:off x="2318860" y="1047598"/>
            <a:ext cx="8185482" cy="4959506"/>
          </a:xfrm>
          <a:prstGeom prst="rect">
            <a:avLst/>
          </a:prstGeom>
        </p:spPr>
      </p:pic>
    </p:spTree>
    <p:extLst>
      <p:ext uri="{BB962C8B-B14F-4D97-AF65-F5344CB8AC3E}">
        <p14:creationId xmlns:p14="http://schemas.microsoft.com/office/powerpoint/2010/main" val="9908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ésultat de recherche d'images pour &quot;explosion urbaine en afrique&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013" y="193916"/>
            <a:ext cx="4922231" cy="27303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273749" y="238410"/>
            <a:ext cx="1008112" cy="307777"/>
          </a:xfrm>
          <a:prstGeom prst="rect">
            <a:avLst/>
          </a:prstGeom>
          <a:solidFill>
            <a:schemeClr val="bg1"/>
          </a:solidFill>
        </p:spPr>
        <p:txBody>
          <a:bodyPr wrap="square" rtlCol="0">
            <a:spAutoFit/>
          </a:bodyPr>
          <a:lstStyle/>
          <a:p>
            <a:r>
              <a:rPr lang="fr-FR" sz="1400" b="1" dirty="0"/>
              <a:t>mégapole</a:t>
            </a:r>
          </a:p>
        </p:txBody>
      </p:sp>
      <p:sp>
        <p:nvSpPr>
          <p:cNvPr id="3" name="ZoneTexte 2"/>
          <p:cNvSpPr txBox="1"/>
          <p:nvPr/>
        </p:nvSpPr>
        <p:spPr>
          <a:xfrm>
            <a:off x="6881559" y="574430"/>
            <a:ext cx="5133796" cy="56938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t>La ville africaine se présente à la fois sous la forme d’un ordre ou d’un désordre.</a:t>
            </a:r>
            <a:r>
              <a:rPr lang="fr-FR" sz="1400" dirty="0"/>
              <a:t> </a:t>
            </a:r>
            <a:r>
              <a:rPr lang="fr-FR" sz="1400" b="1" dirty="0"/>
              <a:t>Plusieurs enjeux de fond se présentent aujourd’hui :</a:t>
            </a:r>
            <a:r>
              <a:rPr lang="fr-FR" sz="1400" dirty="0"/>
              <a:t> </a:t>
            </a:r>
          </a:p>
          <a:p>
            <a:pPr algn="just"/>
            <a:r>
              <a:rPr lang="fr-FR" sz="1400" b="1" dirty="0"/>
              <a:t>Explosion urbaine :</a:t>
            </a:r>
            <a:r>
              <a:rPr lang="fr-FR" sz="1400" dirty="0"/>
              <a:t> Depuis 50 ans la population totale en Afrique a été multipliée par 5 tandis que la population urbaine a été multipliée par 15 (population de Kinshasa multiplie par 10 en 25 ans, Lagos par 40 sur la même période). Plusieurs villes connaissent une forte croissance, d’ici 2025, ce qui permet de parler d’une </a:t>
            </a:r>
            <a:r>
              <a:rPr lang="fr-FR" sz="1400" i="1" dirty="0"/>
              <a:t>« explosion urbaine »</a:t>
            </a:r>
            <a:r>
              <a:rPr lang="fr-FR" sz="1400" dirty="0"/>
              <a:t>. Au sein de l’enjeu démographique, il se fait jour un enjeu urbain. 70% des habitants pourraient vivre dans les bidonvilles</a:t>
            </a:r>
          </a:p>
          <a:p>
            <a:pPr algn="just"/>
            <a:r>
              <a:rPr lang="fr-FR" sz="1400" b="1" dirty="0"/>
              <a:t>Obsolescence de l’opposition entre ville et campagne :</a:t>
            </a:r>
            <a:r>
              <a:rPr lang="fr-FR" sz="1400" dirty="0"/>
              <a:t> D’une part, l’agriculture de la campagne s’installe dans la ville (périphérie, ville, etc.). D’autre part, la ville se répand en direction des campagnes en particulier vers l’intérieur.</a:t>
            </a:r>
          </a:p>
          <a:p>
            <a:pPr algn="just"/>
            <a:r>
              <a:rPr lang="fr-FR" sz="1400" b="1" dirty="0"/>
              <a:t>Ségrégation spatiale :</a:t>
            </a:r>
            <a:r>
              <a:rPr lang="fr-FR" sz="1400" dirty="0"/>
              <a:t> La ville est le théâtre d’une opposition dans le cadre d’une ségrégation spatiale. Par exemple, il existe une concentration des populations riches dans des </a:t>
            </a:r>
            <a:r>
              <a:rPr lang="fr-FR" sz="1400" i="1" dirty="0"/>
              <a:t>« </a:t>
            </a:r>
            <a:r>
              <a:rPr lang="fr-FR" sz="1400" i="1" dirty="0" err="1"/>
              <a:t>gated</a:t>
            </a:r>
            <a:r>
              <a:rPr lang="fr-FR" sz="1400" i="1" dirty="0"/>
              <a:t> </a:t>
            </a:r>
            <a:r>
              <a:rPr lang="fr-FR" sz="1400" i="1" dirty="0" err="1"/>
              <a:t>communities</a:t>
            </a:r>
            <a:r>
              <a:rPr lang="fr-FR" sz="1400" i="1" dirty="0"/>
              <a:t> »</a:t>
            </a:r>
            <a:r>
              <a:rPr lang="fr-FR" sz="1400" dirty="0"/>
              <a:t> (Kinshasa a un projet d’îlot sécurisé). Au bout du spectre politique, les populations peuvent vivre dans des quartiers précaires (80% de l’habitat en Namibie, 75% en RDC). Cette précarité se répercute notamment sur les enfants des rues (</a:t>
            </a:r>
            <a:r>
              <a:rPr lang="fr-FR" sz="1400" i="1" dirty="0"/>
              <a:t>« </a:t>
            </a:r>
            <a:r>
              <a:rPr lang="fr-FR" sz="1400" i="1" dirty="0" err="1"/>
              <a:t>chokoras</a:t>
            </a:r>
            <a:r>
              <a:rPr lang="fr-FR" sz="1400" i="1" dirty="0"/>
              <a:t> »</a:t>
            </a:r>
            <a:r>
              <a:rPr lang="fr-FR" sz="1400" dirty="0"/>
              <a:t> veut dire </a:t>
            </a:r>
            <a:r>
              <a:rPr lang="fr-FR" sz="1400" i="1" dirty="0"/>
              <a:t>« fouilleurs de poubelles »</a:t>
            </a:r>
            <a:r>
              <a:rPr lang="fr-FR" sz="1400" dirty="0"/>
              <a:t> en swahili à Nairobi). La ville africaine est certes alimentée par l’exode rural mais elle est aussi déterminée par une croissance endogène c’est-à-dire sa propre croissance démographique.</a:t>
            </a:r>
          </a:p>
          <a:p>
            <a:r>
              <a:rPr lang="fr-FR" sz="1400" dirty="0"/>
              <a:t>Conclusion du Festival Géopolitique de Grenoble en 2017</a:t>
            </a:r>
          </a:p>
        </p:txBody>
      </p:sp>
      <p:pic>
        <p:nvPicPr>
          <p:cNvPr id="16388" name="Picture 4" descr="Résultat de recherche d'images pour &quot;bidonvilles afriqu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639" y="2968710"/>
            <a:ext cx="4671553" cy="388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99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nrguinee.net/wp-content/uploads/2017/05/plannigf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17" y="3781"/>
            <a:ext cx="2564032" cy="30524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18908" y="3173151"/>
            <a:ext cx="2721141"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a:t>Campagne de sensibilisation du ministère de la Famille en Guinée en 2017</a:t>
            </a:r>
          </a:p>
        </p:txBody>
      </p:sp>
      <p:pic>
        <p:nvPicPr>
          <p:cNvPr id="14340" name="Picture 4" descr="Résultat de recherche d'images pour &quot;immigration afrique subsaharienn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916" y="171074"/>
            <a:ext cx="3287085" cy="343296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76017" y="3852592"/>
            <a:ext cx="10547703"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dirty="0">
                <a:solidFill>
                  <a:schemeClr val="tx1">
                    <a:lumMod val="95000"/>
                    <a:lumOff val="5000"/>
                  </a:schemeClr>
                </a:solidFill>
              </a:rPr>
              <a:t>Le samedi 19 novembre 2016 à Ouagadougou, s’est tenue la session ordinaire de l’année 2016, du comité national de suivi de la mise en œuvre des stratégies et programmes de réduction de la mortalité maternelle, néonatale et infanto-juvénile.</a:t>
            </a:r>
          </a:p>
          <a:p>
            <a:r>
              <a:rPr lang="fr-FR" sz="1600" dirty="0">
                <a:solidFill>
                  <a:schemeClr val="tx1">
                    <a:lumMod val="95000"/>
                    <a:lumOff val="5000"/>
                  </a:schemeClr>
                </a:solidFill>
              </a:rPr>
              <a:t>A l’occasion, Madame </a:t>
            </a:r>
            <a:r>
              <a:rPr lang="fr-FR" sz="1600" dirty="0" err="1">
                <a:solidFill>
                  <a:schemeClr val="tx1">
                    <a:lumMod val="95000"/>
                    <a:lumOff val="5000"/>
                  </a:schemeClr>
                </a:solidFill>
              </a:rPr>
              <a:t>Sika</a:t>
            </a:r>
            <a:r>
              <a:rPr lang="fr-FR" sz="1600" dirty="0">
                <a:solidFill>
                  <a:schemeClr val="tx1">
                    <a:lumMod val="95000"/>
                    <a:lumOff val="5000"/>
                  </a:schemeClr>
                </a:solidFill>
              </a:rPr>
              <a:t> KABORE, première dame du Burkina, a invité à davantage de mobilisation des ressources humaines et financières nationales en faveur de la santé maternelle et néonatale. Selon elle,  « la problématique de la santé de la mère et de l’enfant reste dominée par des mortalités maternelle et néonatale élevées en Afrique au Sud du Sahara, plus précisément dans les régions occidentale et centrale. En dépit des efforts déployés pour endiguer ce fléau, les statistiques restent décevantes dans cette partie de  l’Afrique. Au Burkina Faso, l’enquête module démographique et de santé de 2015 donne le ratio de mortalité maternelle à 330 pour 100 000 naissances vivantes. Pour la mortalité infanto-juvénile, le taux est de 81,7 pour 1000 naissances vivantes. Cette forte mortalité touche plus particulièrement les femmes et les nouveau-nés du milieu rural. Le gouvernement a développé 3 pistes avec l’aide de l’OMS: construction de dispensaires, promotion de la transfusion sanguine et gratuité des accouchements à l’Hôpital. »  www. Mediaterre.org</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917" y="85786"/>
            <a:ext cx="3263063" cy="220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975999" y="2414963"/>
            <a:ext cx="304017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000" dirty="0"/>
              <a:t>Campagne de prévention du SIDA en RDC en 2015 financée par l’UNFPA (ONU), l’Etat et l’ONG </a:t>
            </a:r>
            <a:r>
              <a:rPr lang="fr-FR" sz="1000" dirty="0" err="1"/>
              <a:t>Aids</a:t>
            </a:r>
            <a:endParaRPr lang="fr-FR" sz="1000" dirty="0"/>
          </a:p>
        </p:txBody>
      </p:sp>
    </p:spTree>
    <p:extLst>
      <p:ext uri="{BB962C8B-B14F-4D97-AF65-F5344CB8AC3E}">
        <p14:creationId xmlns:p14="http://schemas.microsoft.com/office/powerpoint/2010/main" val="56893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491</Words>
  <Application>Microsoft Office PowerPoint</Application>
  <PresentationFormat>Grand écran</PresentationFormat>
  <Paragraphs>23</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pp</dc:creator>
  <cp:lastModifiedBy>pp</cp:lastModifiedBy>
  <cp:revision>3</cp:revision>
  <dcterms:created xsi:type="dcterms:W3CDTF">2020-03-11T21:40:57Z</dcterms:created>
  <dcterms:modified xsi:type="dcterms:W3CDTF">2020-03-12T16:29:38Z</dcterms:modified>
</cp:coreProperties>
</file>