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61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0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32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46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6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3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84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29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7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70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0F29-EB62-43CB-AF95-D91288DCAD68}" type="datetimeFigureOut">
              <a:rPr lang="fr-FR" smtClean="0"/>
              <a:t>25/09/2019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1E4F-96CF-4CC9-8261-C8165B9F9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13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-1283591">
            <a:off x="1720851" y="368300"/>
            <a:ext cx="14398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>
                <a:solidFill>
                  <a:srgbClr val="FF6600"/>
                </a:solidFill>
                <a:latin typeface="Source Sans Pro Black" pitchFamily="34" charset="0"/>
              </a:rPr>
              <a:t>Chapitre 1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xmlns="" id="{7692E3D6-0EA1-44DA-96A2-FD4E92F2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6" y="387351"/>
            <a:ext cx="5832475" cy="9541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MÉDITERRANÉE ANTIQUE : LES EMPREINTES GRECQUE ET ROMAINE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97039" y="1847850"/>
            <a:ext cx="8785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i="1" u="sng" dirty="0">
                <a:solidFill>
                  <a:srgbClr val="FF0000"/>
                </a:solidFill>
                <a:latin typeface="Verdana" panose="020B0604030504040204" pitchFamily="34" charset="0"/>
              </a:rPr>
              <a:t>Problématique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i="1" dirty="0">
                <a:solidFill>
                  <a:srgbClr val="FF0000"/>
                </a:solidFill>
                <a:latin typeface="Verdana" panose="020B0604030504040204" pitchFamily="34" charset="0"/>
              </a:rPr>
              <a:t>Quelles sont les empreintes de l’antiquité grecque et romaine autour de la Méditerranée ?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714501" y="1079501"/>
            <a:ext cx="193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u="sng"/>
              <a:t>Introduction</a:t>
            </a:r>
          </a:p>
        </p:txBody>
      </p:sp>
      <p:pic>
        <p:nvPicPr>
          <p:cNvPr id="3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1" y="3419475"/>
            <a:ext cx="485616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56401" y="5683251"/>
            <a:ext cx="3241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i="1"/>
              <a:t>Un vote sous le contrôle  d’Athéna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i="1"/>
              <a:t>Coupe vers 480 av. J-C</a:t>
            </a:r>
          </a:p>
        </p:txBody>
      </p:sp>
      <p:pic>
        <p:nvPicPr>
          <p:cNvPr id="9" name="Imag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3192463"/>
            <a:ext cx="1458912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ZoneTexte 4"/>
          <p:cNvSpPr txBox="1">
            <a:spLocks noChangeArrowheads="1"/>
          </p:cNvSpPr>
          <p:nvPr/>
        </p:nvSpPr>
        <p:spPr bwMode="auto">
          <a:xfrm>
            <a:off x="7648576" y="5137150"/>
            <a:ext cx="145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i="1"/>
              <a:t>Périclès</a:t>
            </a:r>
          </a:p>
        </p:txBody>
      </p:sp>
    </p:spTree>
    <p:extLst>
      <p:ext uri="{BB962C8B-B14F-4D97-AF65-F5344CB8AC3E}">
        <p14:creationId xmlns:p14="http://schemas.microsoft.com/office/powerpoint/2010/main" val="29941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/>
      <p:bldP spid="2" grpId="0"/>
      <p:bldP spid="4" grpId="0"/>
      <p:bldP spid="30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/>
          <p:cNvSpPr txBox="1">
            <a:spLocks noChangeArrowheads="1"/>
          </p:cNvSpPr>
          <p:nvPr/>
        </p:nvSpPr>
        <p:spPr bwMode="auto">
          <a:xfrm>
            <a:off x="1703388" y="115889"/>
            <a:ext cx="86407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FFFF00"/>
                </a:solidFill>
                <a:latin typeface="Verdana" panose="020B0604030504040204" pitchFamily="34" charset="0"/>
              </a:rPr>
              <a:t>3/ La démocratie athénienne à son apogée sous Périclès</a:t>
            </a:r>
          </a:p>
        </p:txBody>
      </p:sp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719138"/>
            <a:ext cx="40322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765176"/>
            <a:ext cx="14573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18175" y="1119982"/>
            <a:ext cx="3597275" cy="411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i="1" u="sng" dirty="0">
                <a:solidFill>
                  <a:schemeClr val="bg1"/>
                </a:solidFill>
                <a:latin typeface="Verdana" panose="020B0604030504040204" pitchFamily="34" charset="0"/>
              </a:rPr>
              <a:t>Les droits des citoyens</a:t>
            </a:r>
          </a:p>
        </p:txBody>
      </p:sp>
      <p:sp>
        <p:nvSpPr>
          <p:cNvPr id="12294" name="ZoneTexte 2"/>
          <p:cNvSpPr txBox="1">
            <a:spLocks noChangeArrowheads="1"/>
          </p:cNvSpPr>
          <p:nvPr/>
        </p:nvSpPr>
        <p:spPr bwMode="auto">
          <a:xfrm>
            <a:off x="6383339" y="2133600"/>
            <a:ext cx="4105275" cy="13223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Verdana" panose="020B0604030504040204" pitchFamily="34" charset="0"/>
              </a:rPr>
              <a:t>Exercice : les magistratures à Athènes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Verdana" panose="020B0604030504040204" pitchFamily="34" charset="0"/>
              </a:rPr>
              <a:t>L’ecclésia – la boulè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Verdana" panose="020B0604030504040204" pitchFamily="34" charset="0"/>
              </a:rPr>
              <a:t>l’héliée – les stratèges</a:t>
            </a:r>
          </a:p>
        </p:txBody>
      </p:sp>
    </p:spTree>
    <p:extLst>
      <p:ext uri="{BB962C8B-B14F-4D97-AF65-F5344CB8AC3E}">
        <p14:creationId xmlns:p14="http://schemas.microsoft.com/office/powerpoint/2010/main" val="14488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" grpId="0" animBg="1"/>
      <p:bldP spid="122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208213" y="5949951"/>
            <a:ext cx="575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i="1">
                <a:latin typeface="Verdana" panose="020B0604030504040204" pitchFamily="34" charset="0"/>
              </a:rPr>
              <a:t>les lieux de la vie civique à Athènes</a:t>
            </a:r>
          </a:p>
        </p:txBody>
      </p:sp>
      <p:pic>
        <p:nvPicPr>
          <p:cNvPr id="13315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8783637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athènes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5888"/>
            <a:ext cx="52562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56017" y="1517651"/>
            <a:ext cx="418046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u="sng" dirty="0">
                <a:solidFill>
                  <a:schemeClr val="accent5"/>
                </a:solidFill>
                <a:latin typeface="Verdana" panose="020B0604030504040204" pitchFamily="34" charset="0"/>
              </a:rPr>
              <a:t>Ostracisme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</a:rPr>
              <a:t> : procédure de l’ecclésia qui consiste à appeler une fois par an l’ensemble des citoyens athéniens à se réunir sur l’agora. Chacun des présents doit inscrire sur un tesson de poterie (</a:t>
            </a:r>
            <a:r>
              <a:rPr lang="fr-FR" altLang="fr-FR" sz="1800" b="1" dirty="0" err="1">
                <a:solidFill>
                  <a:schemeClr val="accent5"/>
                </a:solidFill>
                <a:latin typeface="Verdana" panose="020B0604030504040204" pitchFamily="34" charset="0"/>
              </a:rPr>
              <a:t>ostrakon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</a:rPr>
              <a:t>) le nom de l’homme dont les ambitions semblent menacer la démocratie.  Celui qui recueille le plus grand nombre de suffrages est exilé pour dix ans.</a:t>
            </a:r>
          </a:p>
        </p:txBody>
      </p:sp>
    </p:spTree>
    <p:extLst>
      <p:ext uri="{BB962C8B-B14F-4D97-AF65-F5344CB8AC3E}">
        <p14:creationId xmlns:p14="http://schemas.microsoft.com/office/powerpoint/2010/main" val="34397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AA65968-9DA5-4B46-BE18-319C9BC119D3}"/>
              </a:ext>
            </a:extLst>
          </p:cNvPr>
          <p:cNvSpPr txBox="1"/>
          <p:nvPr/>
        </p:nvSpPr>
        <p:spPr>
          <a:xfrm>
            <a:off x="1770064" y="1150939"/>
            <a:ext cx="3749675" cy="132397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Démocratie</a:t>
            </a:r>
            <a:r>
              <a:rPr lang="fr-FR" sz="2000" b="1" dirty="0">
                <a:solidFill>
                  <a:srgbClr val="FFFF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  <a:p>
            <a:pPr>
              <a:defRPr/>
            </a:pPr>
            <a:r>
              <a:rPr lang="fr-FR" sz="2000" b="1" dirty="0">
                <a:solidFill>
                  <a:srgbClr val="FFFF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régime politique où le pouvoir appartient aux citoyens.</a:t>
            </a:r>
          </a:p>
        </p:txBody>
      </p:sp>
      <p:sp>
        <p:nvSpPr>
          <p:cNvPr id="16387" name="ZoneTexte 2"/>
          <p:cNvSpPr txBox="1">
            <a:spLocks noChangeArrowheads="1"/>
          </p:cNvSpPr>
          <p:nvPr/>
        </p:nvSpPr>
        <p:spPr bwMode="auto">
          <a:xfrm>
            <a:off x="2106614" y="404813"/>
            <a:ext cx="319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Verdana" panose="020B0604030504040204" pitchFamily="34" charset="0"/>
              </a:rPr>
              <a:t>Athènes = démocratie </a:t>
            </a:r>
          </a:p>
        </p:txBody>
      </p:sp>
      <p:sp>
        <p:nvSpPr>
          <p:cNvPr id="16388" name="ZoneTexte 3"/>
          <p:cNvSpPr txBox="1">
            <a:spLocks noChangeArrowheads="1"/>
          </p:cNvSpPr>
          <p:nvPr/>
        </p:nvSpPr>
        <p:spPr bwMode="auto">
          <a:xfrm>
            <a:off x="1770063" y="3101976"/>
            <a:ext cx="3783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Verdana" panose="020B0604030504040204" pitchFamily="34" charset="0"/>
              </a:rPr>
              <a:t>C’est même une démocratie directe.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1CFDF69-0B23-417B-B6E5-ACAEAE29B8B3}"/>
              </a:ext>
            </a:extLst>
          </p:cNvPr>
          <p:cNvSpPr txBox="1"/>
          <p:nvPr/>
        </p:nvSpPr>
        <p:spPr>
          <a:xfrm>
            <a:off x="1751013" y="3916363"/>
            <a:ext cx="4248150" cy="163195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Démocratie directe : </a:t>
            </a:r>
          </a:p>
          <a:p>
            <a:pPr>
              <a:defRPr/>
            </a:pPr>
            <a:r>
              <a:rPr lang="fr-FR" sz="2000" b="1" dirty="0">
                <a:solidFill>
                  <a:srgbClr val="FFFF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régime politique défini par le pouvoir direct des citoyens. Ils n’élisent pas de représentants.</a:t>
            </a:r>
          </a:p>
        </p:txBody>
      </p:sp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93675"/>
            <a:ext cx="4856162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445250" y="3449639"/>
            <a:ext cx="397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i="1"/>
              <a:t>Un vote sous le contrôle  d’Athéna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i="1"/>
              <a:t>Coupe vers 480 av. J-C</a:t>
            </a:r>
          </a:p>
        </p:txBody>
      </p:sp>
    </p:spTree>
    <p:extLst>
      <p:ext uri="{BB962C8B-B14F-4D97-AF65-F5344CB8AC3E}">
        <p14:creationId xmlns:p14="http://schemas.microsoft.com/office/powerpoint/2010/main" val="26344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87" grpId="0"/>
      <p:bldP spid="16388" grpId="0"/>
      <p:bldP spid="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03388" y="188914"/>
            <a:ext cx="3384550" cy="369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i="1" dirty="0">
                <a:solidFill>
                  <a:srgbClr val="7030A0"/>
                </a:solidFill>
                <a:latin typeface="Verdana" panose="020B0604030504040204" pitchFamily="34" charset="0"/>
              </a:rPr>
              <a:t>Les devoirs des citoyens</a:t>
            </a:r>
          </a:p>
        </p:txBody>
      </p:sp>
      <p:pic>
        <p:nvPicPr>
          <p:cNvPr id="29701" name="Picture 5" descr="athènes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836613"/>
            <a:ext cx="439261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743700" y="558800"/>
            <a:ext cx="338455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u="sng" dirty="0">
                <a:solidFill>
                  <a:schemeClr val="accent5"/>
                </a:solidFill>
                <a:latin typeface="Verdana" panose="020B0604030504040204" pitchFamily="34" charset="0"/>
              </a:rPr>
              <a:t>Ephébie</a:t>
            </a:r>
            <a:r>
              <a:rPr lang="fr-FR" altLang="fr-FR" sz="2000" b="1" dirty="0">
                <a:solidFill>
                  <a:schemeClr val="accent5"/>
                </a:solidFill>
                <a:latin typeface="Verdana" panose="020B0604030504040204" pitchFamily="34" charset="0"/>
              </a:rPr>
              <a:t> : période de formation militaire et civique de deux ans (entre 18 et 20 ans) marquant le passage à l’âge adulte et l’accès à la citoyenneté.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35864" y="3416301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u="sng" dirty="0">
                <a:solidFill>
                  <a:schemeClr val="accent5"/>
                </a:solidFill>
                <a:latin typeface="Verdana" panose="020B0604030504040204" pitchFamily="34" charset="0"/>
              </a:rPr>
              <a:t>Citoyen</a:t>
            </a:r>
            <a:r>
              <a:rPr lang="fr-FR" altLang="fr-FR" sz="2000" dirty="0">
                <a:solidFill>
                  <a:schemeClr val="accent5"/>
                </a:solidFill>
                <a:latin typeface="Verdana" panose="020B0604030504040204" pitchFamily="34" charset="0"/>
              </a:rPr>
              <a:t> 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75426" y="3754439"/>
            <a:ext cx="36226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/>
                </a:solidFill>
                <a:latin typeface="Verdana" panose="020B0604030504040204" pitchFamily="34" charset="0"/>
              </a:rPr>
              <a:t>celui qui participe à la vie politique de la cité</a:t>
            </a:r>
          </a:p>
        </p:txBody>
      </p:sp>
    </p:spTree>
    <p:extLst>
      <p:ext uri="{BB962C8B-B14F-4D97-AF65-F5344CB8AC3E}">
        <p14:creationId xmlns:p14="http://schemas.microsoft.com/office/powerpoint/2010/main" val="13697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thènes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60351"/>
            <a:ext cx="50927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948488" y="2589213"/>
            <a:ext cx="2895600" cy="16303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i="1">
                <a:solidFill>
                  <a:srgbClr val="0070C0"/>
                </a:solidFill>
                <a:latin typeface="Verdana" panose="020B0604030504040204" pitchFamily="34" charset="0"/>
              </a:rPr>
              <a:t>Les citoyens les plus pauvres sont rameurs sur des navires, appelés trières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063750" y="4581525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Verdana" panose="020B0604030504040204" pitchFamily="34" charset="0"/>
              </a:rPr>
              <a:t>Les plus riches paient l’impôt, </a:t>
            </a:r>
            <a:r>
              <a:rPr lang="fr-FR" altLang="fr-FR" sz="20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la liturgie</a:t>
            </a:r>
            <a:r>
              <a:rPr lang="fr-FR" altLang="fr-FR" sz="2000" b="1" dirty="0">
                <a:latin typeface="Verdana" panose="020B0604030504040204" pitchFamily="34" charset="0"/>
              </a:rPr>
              <a:t>, pour équiper une trière (navire), entretenir une troupe de théâtre, etc. </a:t>
            </a:r>
          </a:p>
        </p:txBody>
      </p:sp>
    </p:spTree>
    <p:extLst>
      <p:ext uri="{BB962C8B-B14F-4D97-AF65-F5344CB8AC3E}">
        <p14:creationId xmlns:p14="http://schemas.microsoft.com/office/powerpoint/2010/main" val="736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athènes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9"/>
            <a:ext cx="52609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242176" y="549275"/>
            <a:ext cx="3097213" cy="46243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900" b="1">
                <a:solidFill>
                  <a:schemeClr val="bg2"/>
                </a:solidFill>
                <a:latin typeface="Verdana" panose="020B0604030504040204" pitchFamily="34" charset="0"/>
              </a:rPr>
              <a:t>Population totale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900" b="1">
                <a:solidFill>
                  <a:schemeClr val="bg2"/>
                </a:solidFill>
                <a:latin typeface="Verdana" panose="020B0604030504040204" pitchFamily="34" charset="0"/>
              </a:rPr>
              <a:t>environ 400 000 habitants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900" b="1" u="sng">
                <a:solidFill>
                  <a:schemeClr val="bg2"/>
                </a:solidFill>
                <a:latin typeface="Verdana" panose="020B0604030504040204" pitchFamily="34" charset="0"/>
              </a:rPr>
              <a:t>Citoyens</a:t>
            </a:r>
            <a:r>
              <a:rPr lang="fr-FR" altLang="fr-FR" sz="1900" b="1">
                <a:solidFill>
                  <a:schemeClr val="bg2"/>
                </a:solidFill>
                <a:latin typeface="Verdana" panose="020B0604030504040204" pitchFamily="34" charset="0"/>
              </a:rPr>
              <a:t> = 40 000 = 10% de la population totale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900" b="1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900" b="1" u="sng">
                <a:solidFill>
                  <a:schemeClr val="bg2"/>
                </a:solidFill>
                <a:latin typeface="Verdana" panose="020B0604030504040204" pitchFamily="34" charset="0"/>
              </a:rPr>
              <a:t>Non-citoyens</a:t>
            </a:r>
            <a:r>
              <a:rPr lang="fr-FR" altLang="fr-FR" sz="1900" b="1">
                <a:solidFill>
                  <a:schemeClr val="bg2"/>
                </a:solidFill>
                <a:latin typeface="Verdana" panose="020B0604030504040204" pitchFamily="34" charset="0"/>
              </a:rPr>
              <a:t> = 90% de la population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1900" b="1">
                <a:solidFill>
                  <a:schemeClr val="bg2"/>
                </a:solidFill>
                <a:latin typeface="Verdana" panose="020B0604030504040204" pitchFamily="34" charset="0"/>
              </a:rPr>
              <a:t> femmes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1900" b="1">
                <a:solidFill>
                  <a:schemeClr val="bg2"/>
                </a:solidFill>
                <a:latin typeface="Verdana" panose="020B0604030504040204" pitchFamily="34" charset="0"/>
              </a:rPr>
              <a:t> métèques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1900" b="1">
                <a:solidFill>
                  <a:schemeClr val="bg2"/>
                </a:solidFill>
                <a:latin typeface="Verdana" panose="020B0604030504040204" pitchFamily="34" charset="0"/>
              </a:rPr>
              <a:t> esclaves</a:t>
            </a:r>
          </a:p>
        </p:txBody>
      </p:sp>
    </p:spTree>
    <p:extLst>
      <p:ext uri="{BB962C8B-B14F-4D97-AF65-F5344CB8AC3E}">
        <p14:creationId xmlns:p14="http://schemas.microsoft.com/office/powerpoint/2010/main" val="1840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254932"/>
            <a:ext cx="3659477" cy="419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1774825" y="4541839"/>
            <a:ext cx="38242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/>
              <a:t>Le dieu Mithra tuant un taureau, colonie romaine au Liban, Musée du Louvre.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36797"/>
            <a:ext cx="6199908" cy="35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4" y="3629026"/>
            <a:ext cx="24161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9" y="3627438"/>
            <a:ext cx="22320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18176" y="5002213"/>
            <a:ext cx="479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fr-FR" altLang="fr-FR" sz="2000" i="1"/>
              <a:t>Constantinople sous l’empereur Constantin</a:t>
            </a:r>
          </a:p>
        </p:txBody>
      </p:sp>
    </p:spTree>
    <p:extLst>
      <p:ext uri="{BB962C8B-B14F-4D97-AF65-F5344CB8AC3E}">
        <p14:creationId xmlns:p14="http://schemas.microsoft.com/office/powerpoint/2010/main" val="27643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80" y="1043210"/>
            <a:ext cx="10070620" cy="561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31950" y="188913"/>
            <a:ext cx="87328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I L’empreinte grecque sur la Méditerranée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30979" y="714376"/>
            <a:ext cx="5688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u="sng" dirty="0">
                <a:solidFill>
                  <a:schemeClr val="accent1"/>
                </a:solidFill>
                <a:latin typeface="Verdana" panose="020B0604030504040204" pitchFamily="34" charset="0"/>
              </a:rPr>
              <a:t>1/ le monde grec en Méditerranée</a:t>
            </a:r>
          </a:p>
        </p:txBody>
      </p:sp>
      <p:sp>
        <p:nvSpPr>
          <p:cNvPr id="5125" name="ZoneTexte 7"/>
          <p:cNvSpPr txBox="1">
            <a:spLocks noChangeArrowheads="1"/>
          </p:cNvSpPr>
          <p:nvPr/>
        </p:nvSpPr>
        <p:spPr bwMode="auto">
          <a:xfrm>
            <a:off x="6959601" y="4598989"/>
            <a:ext cx="504825" cy="2174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1" i="1">
                <a:solidFill>
                  <a:srgbClr val="7030A0"/>
                </a:solidFill>
                <a:latin typeface="AR ESSENCE" pitchFamily="2" charset="0"/>
              </a:rPr>
              <a:t>GRÈCE</a:t>
            </a:r>
          </a:p>
        </p:txBody>
      </p:sp>
      <p:sp>
        <p:nvSpPr>
          <p:cNvPr id="5126" name="ZoneTexte 11"/>
          <p:cNvSpPr txBox="1">
            <a:spLocks noChangeArrowheads="1"/>
          </p:cNvSpPr>
          <p:nvPr/>
        </p:nvSpPr>
        <p:spPr bwMode="auto">
          <a:xfrm>
            <a:off x="7869238" y="4860926"/>
            <a:ext cx="1655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>
                <a:solidFill>
                  <a:srgbClr val="0070C0"/>
                </a:solidFill>
                <a:latin typeface="Sylfaen" panose="010A0502050306030303" pitchFamily="18" charset="0"/>
              </a:rPr>
              <a:t>Mer</a:t>
            </a:r>
            <a:r>
              <a:rPr lang="fr-FR" altLang="fr-FR" sz="1200" i="1">
                <a:latin typeface="Sylfaen" panose="010A0502050306030303" pitchFamily="18" charset="0"/>
              </a:rPr>
              <a:t> </a:t>
            </a:r>
            <a:r>
              <a:rPr lang="fr-FR" altLang="fr-FR" sz="1200" i="1">
                <a:solidFill>
                  <a:srgbClr val="0070C0"/>
                </a:solidFill>
                <a:latin typeface="Sylfaen" panose="010A0502050306030303" pitchFamily="18" charset="0"/>
              </a:rPr>
              <a:t>Méditerranée</a:t>
            </a:r>
          </a:p>
        </p:txBody>
      </p:sp>
      <p:sp>
        <p:nvSpPr>
          <p:cNvPr id="5127" name="ZoneTexte 16"/>
          <p:cNvSpPr txBox="1">
            <a:spLocks noChangeArrowheads="1"/>
          </p:cNvSpPr>
          <p:nvPr/>
        </p:nvSpPr>
        <p:spPr bwMode="auto">
          <a:xfrm>
            <a:off x="8645526" y="3608389"/>
            <a:ext cx="849313" cy="2428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1" i="1">
                <a:solidFill>
                  <a:srgbClr val="7030A0"/>
                </a:solidFill>
                <a:latin typeface="AR ESSENCE" pitchFamily="2" charset="0"/>
              </a:rPr>
              <a:t>GRÈCE D’ASIE</a:t>
            </a:r>
          </a:p>
        </p:txBody>
      </p:sp>
      <p:sp>
        <p:nvSpPr>
          <p:cNvPr id="5128" name="ZoneTexte 12"/>
          <p:cNvSpPr txBox="1">
            <a:spLocks noChangeArrowheads="1"/>
          </p:cNvSpPr>
          <p:nvPr/>
        </p:nvSpPr>
        <p:spPr bwMode="auto">
          <a:xfrm>
            <a:off x="8531225" y="3844925"/>
            <a:ext cx="1079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1">
                <a:solidFill>
                  <a:srgbClr val="C00000"/>
                </a:solidFill>
              </a:rPr>
              <a:t>Empire perse</a:t>
            </a:r>
          </a:p>
        </p:txBody>
      </p:sp>
      <p:sp>
        <p:nvSpPr>
          <p:cNvPr id="5129" name="ZoneTexte 18"/>
          <p:cNvSpPr txBox="1">
            <a:spLocks noChangeArrowheads="1"/>
          </p:cNvSpPr>
          <p:nvPr/>
        </p:nvSpPr>
        <p:spPr bwMode="auto">
          <a:xfrm>
            <a:off x="5016500" y="3797301"/>
            <a:ext cx="908050" cy="25179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1" i="1">
                <a:solidFill>
                  <a:srgbClr val="7030A0"/>
                </a:solidFill>
                <a:latin typeface="AR ESSENCE" pitchFamily="2" charset="0"/>
              </a:rPr>
              <a:t>GRANDE GRÈCE </a:t>
            </a:r>
          </a:p>
        </p:txBody>
      </p:sp>
    </p:spTree>
    <p:extLst>
      <p:ext uri="{BB962C8B-B14F-4D97-AF65-F5344CB8AC3E}">
        <p14:creationId xmlns:p14="http://schemas.microsoft.com/office/powerpoint/2010/main" val="10120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5125" grpId="0" animBg="1"/>
      <p:bldP spid="5126" grpId="0"/>
      <p:bldP spid="5127" grpId="0" animBg="1"/>
      <p:bldP spid="5128" grpId="0"/>
      <p:bldP spid="5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athènes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3"/>
            <a:ext cx="69834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759826" y="188914"/>
            <a:ext cx="1909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u="sng" dirty="0">
                <a:latin typeface="Verdana" panose="020B0604030504040204" pitchFamily="34" charset="0"/>
              </a:rPr>
              <a:t>Cité</a:t>
            </a:r>
            <a:r>
              <a:rPr lang="fr-FR" altLang="fr-FR" sz="1800" b="1" dirty="0">
                <a:latin typeface="Verdana" panose="020B0604030504040204" pitchFamily="34" charset="0"/>
              </a:rPr>
              <a:t>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latin typeface="Verdana" panose="020B0604030504040204" pitchFamily="34" charset="0"/>
              </a:rPr>
              <a:t>1</a:t>
            </a:r>
            <a:r>
              <a:rPr lang="fr-FR" altLang="fr-FR" sz="1800" b="1" baseline="30000" dirty="0">
                <a:latin typeface="Verdana" panose="020B0604030504040204" pitchFamily="34" charset="0"/>
              </a:rPr>
              <a:t>er</a:t>
            </a:r>
            <a:r>
              <a:rPr lang="fr-FR" altLang="fr-FR" sz="1800" b="1" dirty="0">
                <a:latin typeface="Verdana" panose="020B0604030504040204" pitchFamily="34" charset="0"/>
              </a:rPr>
              <a:t> sens : ville + territoire environnant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759826" y="1916113"/>
            <a:ext cx="1908175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accent2"/>
                </a:solidFill>
                <a:latin typeface="Verdana" panose="020B0604030504040204" pitchFamily="34" charset="0"/>
              </a:rPr>
              <a:t>2</a:t>
            </a:r>
            <a:r>
              <a:rPr lang="fr-FR" altLang="fr-FR" sz="1800" b="1" baseline="30000" dirty="0">
                <a:solidFill>
                  <a:schemeClr val="accent2"/>
                </a:solidFill>
                <a:latin typeface="Verdana" panose="020B0604030504040204" pitchFamily="34" charset="0"/>
              </a:rPr>
              <a:t>e</a:t>
            </a:r>
            <a:r>
              <a:rPr lang="fr-FR" altLang="fr-FR" sz="1800" b="1" dirty="0">
                <a:solidFill>
                  <a:schemeClr val="accent2"/>
                </a:solidFill>
                <a:latin typeface="Verdana" panose="020B0604030504040204" pitchFamily="34" charset="0"/>
              </a:rPr>
              <a:t> sens : communauté de citoyens soumis à une loi commune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09739" y="5300663"/>
            <a:ext cx="4897437" cy="1339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i="1">
                <a:solidFill>
                  <a:srgbClr val="0070C0"/>
                </a:solidFill>
                <a:latin typeface="Verdana" panose="020B0604030504040204" pitchFamily="34" charset="0"/>
              </a:rPr>
              <a:t>L’Attique = la cité d’Athènes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i="1">
                <a:solidFill>
                  <a:srgbClr val="0070C0"/>
                </a:solidFill>
                <a:latin typeface="Verdana" panose="020B0604030504040204" pitchFamily="34" charset="0"/>
              </a:rPr>
              <a:t>La cité d’Athènes est constituée de plusieurs villes dont Athènes, Marathon, Eleusis.</a:t>
            </a:r>
          </a:p>
        </p:txBody>
      </p:sp>
    </p:spTree>
    <p:extLst>
      <p:ext uri="{BB962C8B-B14F-4D97-AF65-F5344CB8AC3E}">
        <p14:creationId xmlns:p14="http://schemas.microsoft.com/office/powerpoint/2010/main" val="4315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  <p:bldP spid="256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1" y="3513138"/>
            <a:ext cx="8964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u="sng" dirty="0">
                <a:solidFill>
                  <a:schemeClr val="accent1"/>
                </a:solidFill>
                <a:latin typeface="Verdana" panose="020B0604030504040204" pitchFamily="34" charset="0"/>
              </a:rPr>
              <a:t>2/ Athènes : une démocratie fondée sur un empire maritime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B05568BD-C14A-4E41-B9B3-2D6E98214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70961"/>
              </p:ext>
            </p:extLst>
          </p:nvPr>
        </p:nvGraphicFramePr>
        <p:xfrm>
          <a:off x="1758950" y="677864"/>
          <a:ext cx="8513764" cy="2668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972">
                  <a:extLst>
                    <a:ext uri="{9D8B030D-6E8A-4147-A177-3AD203B41FA5}">
                      <a16:colId xmlns:a16="http://schemas.microsoft.com/office/drawing/2014/main" xmlns="" val="661408554"/>
                    </a:ext>
                  </a:extLst>
                </a:gridCol>
                <a:gridCol w="2127972">
                  <a:extLst>
                    <a:ext uri="{9D8B030D-6E8A-4147-A177-3AD203B41FA5}">
                      <a16:colId xmlns:a16="http://schemas.microsoft.com/office/drawing/2014/main" xmlns="" val="988135272"/>
                    </a:ext>
                  </a:extLst>
                </a:gridCol>
                <a:gridCol w="2128910">
                  <a:extLst>
                    <a:ext uri="{9D8B030D-6E8A-4147-A177-3AD203B41FA5}">
                      <a16:colId xmlns:a16="http://schemas.microsoft.com/office/drawing/2014/main" xmlns="" val="3908384942"/>
                    </a:ext>
                  </a:extLst>
                </a:gridCol>
                <a:gridCol w="2128910">
                  <a:extLst>
                    <a:ext uri="{9D8B030D-6E8A-4147-A177-3AD203B41FA5}">
                      <a16:colId xmlns:a16="http://schemas.microsoft.com/office/drawing/2014/main" xmlns="" val="1490367333"/>
                    </a:ext>
                  </a:extLst>
                </a:gridCol>
              </a:tblGrid>
              <a:tr h="473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Oligarchie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Tyrannie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Monarchie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Démocratie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6618119"/>
                  </a:ext>
                </a:extLst>
              </a:tr>
              <a:tr h="1629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bg2"/>
                          </a:solidFill>
                          <a:effectLst/>
                        </a:rPr>
                        <a:t>Gouvernement aux mains de quelques personnes</a:t>
                      </a:r>
                      <a:endParaRPr lang="fr-FR" sz="18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Gouvernement dirigé par un homme qui s’est emparé du pouvoir par la force et qui dirige seul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Gouvernement dirigé par un roi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Gouvernent qui appartient à tous les citoyens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90826"/>
                  </a:ext>
                </a:extLst>
              </a:tr>
              <a:tr h="565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bg2"/>
                          </a:solidFill>
                          <a:effectLst/>
                        </a:rPr>
                        <a:t>Thèbes</a:t>
                      </a:r>
                      <a:endParaRPr lang="fr-FR" sz="18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Corinthe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Sparte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Athènes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34844"/>
                  </a:ext>
                </a:extLst>
              </a:tr>
            </a:tbl>
          </a:graphicData>
        </a:graphic>
      </p:graphicFrame>
      <p:sp>
        <p:nvSpPr>
          <p:cNvPr id="7193" name="ZoneTexte 7"/>
          <p:cNvSpPr txBox="1">
            <a:spLocks noChangeArrowheads="1"/>
          </p:cNvSpPr>
          <p:nvPr/>
        </p:nvSpPr>
        <p:spPr bwMode="auto">
          <a:xfrm>
            <a:off x="1992313" y="1127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Verdana" panose="020B0604030504040204" pitchFamily="34" charset="0"/>
              </a:rPr>
              <a:t>- Les cités grecques ont des régimes politiques variés  </a:t>
            </a:r>
          </a:p>
        </p:txBody>
      </p:sp>
      <p:sp>
        <p:nvSpPr>
          <p:cNvPr id="7194" name="ZoneTexte 8"/>
          <p:cNvSpPr txBox="1">
            <a:spLocks noChangeArrowheads="1"/>
          </p:cNvSpPr>
          <p:nvPr/>
        </p:nvSpPr>
        <p:spPr bwMode="auto">
          <a:xfrm>
            <a:off x="1703388" y="3975100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Verdana" panose="020B0604030504040204" pitchFamily="34" charset="0"/>
              </a:rPr>
              <a:t>- la fondation d’un empire maritime.</a:t>
            </a:r>
          </a:p>
        </p:txBody>
      </p:sp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435475"/>
            <a:ext cx="81470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8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93" grpId="0"/>
      <p:bldP spid="7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4"/>
            <a:ext cx="86423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3"/>
          <p:cNvSpPr txBox="1">
            <a:spLocks noChangeArrowheads="1"/>
          </p:cNvSpPr>
          <p:nvPr/>
        </p:nvSpPr>
        <p:spPr bwMode="auto">
          <a:xfrm>
            <a:off x="1774825" y="188913"/>
            <a:ext cx="864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Verdana" panose="020B0604030504040204" pitchFamily="34" charset="0"/>
              </a:rPr>
              <a:t>– L’empire contribue au développement de la démocratie.</a:t>
            </a:r>
          </a:p>
        </p:txBody>
      </p:sp>
      <p:sp>
        <p:nvSpPr>
          <p:cNvPr id="9219" name="ZoneTexte 4"/>
          <p:cNvSpPr txBox="1">
            <a:spLocks noChangeArrowheads="1"/>
          </p:cNvSpPr>
          <p:nvPr/>
        </p:nvSpPr>
        <p:spPr bwMode="auto">
          <a:xfrm>
            <a:off x="1795463" y="820738"/>
            <a:ext cx="8496300" cy="4619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7030A0"/>
                </a:solidFill>
              </a:rPr>
              <a:t>la flotte athénienne est composée de citoyens pauvres = rameurs </a:t>
            </a:r>
          </a:p>
        </p:txBody>
      </p:sp>
      <p:sp>
        <p:nvSpPr>
          <p:cNvPr id="9220" name="ZoneTexte 5"/>
          <p:cNvSpPr txBox="1">
            <a:spLocks noChangeArrowheads="1"/>
          </p:cNvSpPr>
          <p:nvPr/>
        </p:nvSpPr>
        <p:spPr bwMode="auto">
          <a:xfrm>
            <a:off x="1946276" y="2025650"/>
            <a:ext cx="8208963" cy="8318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7030A0"/>
                </a:solidFill>
              </a:rPr>
              <a:t>Ces citoyens pauvres jouent un rôle décisif lors des guerres (victoires de Marathon – Salamine)</a:t>
            </a:r>
          </a:p>
        </p:txBody>
      </p:sp>
      <p:sp>
        <p:nvSpPr>
          <p:cNvPr id="9221" name="ZoneTexte 6"/>
          <p:cNvSpPr txBox="1">
            <a:spLocks noChangeArrowheads="1"/>
          </p:cNvSpPr>
          <p:nvPr/>
        </p:nvSpPr>
        <p:spPr bwMode="auto">
          <a:xfrm>
            <a:off x="1992314" y="3600450"/>
            <a:ext cx="8207375" cy="8318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7030A0"/>
                </a:solidFill>
              </a:rPr>
              <a:t>Ils revendiquent et obtiennent des droits politiques qui leur permettent d’exercer des fonctions politiques</a:t>
            </a:r>
          </a:p>
        </p:txBody>
      </p:sp>
      <p:sp>
        <p:nvSpPr>
          <p:cNvPr id="9222" name="ZoneTexte 7"/>
          <p:cNvSpPr txBox="1">
            <a:spLocks noChangeArrowheads="1"/>
          </p:cNvSpPr>
          <p:nvPr/>
        </p:nvSpPr>
        <p:spPr bwMode="auto">
          <a:xfrm>
            <a:off x="1938338" y="5300663"/>
            <a:ext cx="8208962" cy="4619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7030A0"/>
                </a:solidFill>
              </a:rPr>
              <a:t>La démocratie est donc renforcée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EFFB9F2D-3D3D-444A-AE8A-14F75483F1A7}"/>
              </a:ext>
            </a:extLst>
          </p:cNvPr>
          <p:cNvSpPr/>
          <p:nvPr/>
        </p:nvSpPr>
        <p:spPr>
          <a:xfrm>
            <a:off x="5911850" y="1430339"/>
            <a:ext cx="261938" cy="4921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xmlns="" id="{C2104F05-D969-4965-BD5D-28E11B7AE5E9}"/>
              </a:ext>
            </a:extLst>
          </p:cNvPr>
          <p:cNvSpPr/>
          <p:nvPr/>
        </p:nvSpPr>
        <p:spPr>
          <a:xfrm>
            <a:off x="5921375" y="2946401"/>
            <a:ext cx="260350" cy="4937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xmlns="" id="{E43955D5-B2A4-49F7-AE1F-6E5B03DBCEAA}"/>
              </a:ext>
            </a:extLst>
          </p:cNvPr>
          <p:cNvSpPr/>
          <p:nvPr/>
        </p:nvSpPr>
        <p:spPr>
          <a:xfrm>
            <a:off x="5921375" y="4664076"/>
            <a:ext cx="260350" cy="4921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9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  <p:bldP spid="9220" grpId="0" animBg="1"/>
      <p:bldP spid="9221" grpId="0" animBg="1"/>
      <p:bldP spid="9222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thènes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460501"/>
            <a:ext cx="5091112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29425" y="3789363"/>
            <a:ext cx="28956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i="1">
                <a:solidFill>
                  <a:srgbClr val="0070C0"/>
                </a:solidFill>
                <a:latin typeface="Verdana" panose="020B0604030504040204" pitchFamily="34" charset="0"/>
              </a:rPr>
              <a:t>Les citoyens les plus pauvres sont rameurs sur des navires, appelés trières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511676" y="333375"/>
            <a:ext cx="3960813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i="1" dirty="0">
                <a:solidFill>
                  <a:schemeClr val="bg1"/>
                </a:solidFill>
                <a:latin typeface="Verdana" panose="020B0604030504040204" pitchFamily="34" charset="0"/>
              </a:rPr>
              <a:t>La défense de la cité</a:t>
            </a:r>
          </a:p>
        </p:txBody>
      </p:sp>
    </p:spTree>
    <p:extLst>
      <p:ext uri="{BB962C8B-B14F-4D97-AF65-F5344CB8AC3E}">
        <p14:creationId xmlns:p14="http://schemas.microsoft.com/office/powerpoint/2010/main" val="17352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thènes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692150"/>
            <a:ext cx="44323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31963" y="5530851"/>
            <a:ext cx="42926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i="1">
                <a:solidFill>
                  <a:srgbClr val="0070C0"/>
                </a:solidFill>
                <a:latin typeface="Verdana" panose="020B0604030504040204" pitchFamily="34" charset="0"/>
              </a:rPr>
              <a:t>Hoplite : fonction militaire exercée par les moins riches (classe moyenne)</a:t>
            </a:r>
          </a:p>
        </p:txBody>
      </p:sp>
      <p:pic>
        <p:nvPicPr>
          <p:cNvPr id="8" name="Picture 12" descr="26932VG_caval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254001"/>
            <a:ext cx="3678237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95501" y="3960813"/>
            <a:ext cx="3495675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i="1">
                <a:solidFill>
                  <a:srgbClr val="0070C0"/>
                </a:solidFill>
                <a:latin typeface="Verdana" panose="020B0604030504040204" pitchFamily="34" charset="0"/>
              </a:rPr>
              <a:t>Les plus riches citoyens sont cavaliers</a:t>
            </a:r>
          </a:p>
        </p:txBody>
      </p:sp>
    </p:spTree>
    <p:extLst>
      <p:ext uri="{BB962C8B-B14F-4D97-AF65-F5344CB8AC3E}">
        <p14:creationId xmlns:p14="http://schemas.microsoft.com/office/powerpoint/2010/main" val="32914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547</Words>
  <Application>Microsoft Office PowerPoint</Application>
  <PresentationFormat>Grand écran</PresentationFormat>
  <Paragraphs>75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 ESSENCE</vt:lpstr>
      <vt:lpstr>Arial</vt:lpstr>
      <vt:lpstr>Calibri</vt:lpstr>
      <vt:lpstr>Calibri Light</vt:lpstr>
      <vt:lpstr>Source Sans Pro Black</vt:lpstr>
      <vt:lpstr>Sylfaen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pp</dc:creator>
  <cp:lastModifiedBy>pp</cp:lastModifiedBy>
  <cp:revision>2</cp:revision>
  <dcterms:created xsi:type="dcterms:W3CDTF">2019-09-25T12:27:51Z</dcterms:created>
  <dcterms:modified xsi:type="dcterms:W3CDTF">2019-09-25T12:30:38Z</dcterms:modified>
</cp:coreProperties>
</file>