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1" d="100"/>
          <a:sy n="71" d="100"/>
        </p:scale>
        <p:origin x="12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ancetvinfo.fr/monde/japon/video-face-a-l-isolement-et-a-la-pauvrete-des-seniors-japonais-font-le-choix-de-vivre-derriere-les-barreaux_3145855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cad=rja&amp;uact=8&amp;ved=2ahUKEwiRlP7psc_hAhUi2-AKHbc-DyQQjRx6BAgBEAU&amp;url=https://www.lesechos.fr/28/01/2015/LesEchos/21865-522-ECH_au-japon--l-innovation-pour-favoriser-l-autonomie-des-anciens.htm&amp;psig=AOvVaw28HotnTUA3My98lvS9RiX-&amp;ust=1555322719189431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r/url?sa=i&amp;rct=j&amp;q=&amp;esrc=s&amp;source=images&amp;cd=&amp;cad=rja&amp;uact=8&amp;ved=2ahUKEwi7toXdzc_hAhVO_KQKHf6WCpwQjRx6BAgBEAU&amp;url=https://itunews.itu.int/fr/4820-La-societe-vieillissante-et-les-TIC-BR-Un-nouveau-marche-porteur.note.aspx&amp;psig=AOvVaw0DIGYHHxhI2oRQI5XV5Rwd&amp;ust=1555331636513521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etropolitiques.eu/_Buhnik-Sophie_.html?lang=fr" TargetMode="External"/><Relationship Id="rId5" Type="http://schemas.openxmlformats.org/officeDocument/2006/relationships/hyperlink" Target="http://www.lajauneetlarouge.com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0273" r="2991"/>
          <a:stretch/>
        </p:blipFill>
        <p:spPr>
          <a:xfrm>
            <a:off x="774167" y="111964"/>
            <a:ext cx="7194177" cy="27647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4124" b="11254"/>
          <a:stretch/>
        </p:blipFill>
        <p:spPr>
          <a:xfrm>
            <a:off x="8243828" y="564777"/>
            <a:ext cx="3866069" cy="410135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11296" y="4494961"/>
            <a:ext cx="8579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Dossier documentaire: 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Quels sont les défis du vieillissement au Japon ?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0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2247" y="485347"/>
            <a:ext cx="968188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ACTIVITE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2: 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Travail en groupes d’experts et préparation d’une restitution orale afin de compléter un organigramme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44730" y="1937211"/>
            <a:ext cx="9876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Description de l’activité: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8 groupes de 4 ou 3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question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enjeux du vieillissement au japon est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découpée en 4 aspects.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 groupes travaillent sur le même aspect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fr-FR" sz="2400" b="1" dirty="0"/>
              <a:t>Les enjeux  sociaux et économiques</a:t>
            </a:r>
            <a:endParaRPr lang="fr-FR" sz="2400" dirty="0"/>
          </a:p>
          <a:p>
            <a:pPr fontAlgn="t"/>
            <a:r>
              <a:rPr lang="fr-FR" sz="2400" b="1" dirty="0"/>
              <a:t>     Les </a:t>
            </a:r>
            <a:r>
              <a:rPr lang="fr-FR" sz="2400" b="1" dirty="0"/>
              <a:t>caractéristiques démographiques</a:t>
            </a:r>
            <a:endParaRPr lang="fr-FR" sz="2400" dirty="0"/>
          </a:p>
          <a:p>
            <a:pPr fontAlgn="t"/>
            <a:r>
              <a:rPr lang="fr-FR" sz="2400" b="1" dirty="0"/>
              <a:t>     Les </a:t>
            </a:r>
            <a:r>
              <a:rPr lang="fr-FR" sz="2400" b="1" dirty="0"/>
              <a:t>enjeux territoriaux</a:t>
            </a:r>
            <a:endParaRPr lang="fr-FR" sz="2400" dirty="0"/>
          </a:p>
          <a:p>
            <a:pPr fontAlgn="t"/>
            <a:r>
              <a:rPr lang="fr-FR" sz="2400" b="1" dirty="0"/>
              <a:t>     Les </a:t>
            </a:r>
            <a:r>
              <a:rPr lang="fr-FR" sz="2400" b="1" dirty="0"/>
              <a:t>enjeux politiques et migratoires</a:t>
            </a:r>
            <a:endParaRPr lang="fr-FR" sz="2400" dirty="0"/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compétences: Tâche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complexe et production d’un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oral nourri de l’analyse du dossier documentaire fourni.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3676" t="21569" r="13860"/>
          <a:stretch/>
        </p:blipFill>
        <p:spPr>
          <a:xfrm>
            <a:off x="995082" y="201705"/>
            <a:ext cx="10640185" cy="64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7" y="955063"/>
            <a:ext cx="3342422" cy="5101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791" y="2719301"/>
            <a:ext cx="3266209" cy="395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62" y="333909"/>
            <a:ext cx="4851020" cy="341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94250" y="4672004"/>
            <a:ext cx="326047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>
                <a:hlinkClick r:id="rId5"/>
              </a:rPr>
              <a:t>https://</a:t>
            </a:r>
            <a:r>
              <a:rPr lang="fr-FR" sz="1400" dirty="0">
                <a:hlinkClick r:id="rId5"/>
              </a:rPr>
              <a:t>www.francetvinfo.fr/monde/japon/video-face-a-l-isolement-et-a-la-pauvrete-des-seniors-japonais-font-le-choix-de-vivre-derriere-les-barreaux_3145855.html</a:t>
            </a:r>
            <a:endParaRPr lang="fr-FR" sz="1400" dirty="0"/>
          </a:p>
          <a:p>
            <a:r>
              <a:rPr lang="fr-FR" sz="1400" dirty="0"/>
              <a:t>Vidéo à consulter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284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5" y="79586"/>
            <a:ext cx="4198453" cy="39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Résultat de recherche d'images pour &quot;le vieillissement démographique au Japo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70" y="106093"/>
            <a:ext cx="4379493" cy="26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6" y="4044791"/>
            <a:ext cx="5845727" cy="28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Résultat de recherche d'images pour &quot;le vieillissement démographique au Japo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28" y="2739758"/>
            <a:ext cx="4253477" cy="40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2" y="31326"/>
            <a:ext cx="6579758" cy="33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1" y="3667817"/>
            <a:ext cx="6653580" cy="31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84" y="219877"/>
            <a:ext cx="4260312" cy="1640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18386" y="2165745"/>
            <a:ext cx="3953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hlinkClick r:id="rId5"/>
              </a:rPr>
              <a:t>www.lajauneetlarouge.com</a:t>
            </a:r>
            <a:r>
              <a:rPr lang="fr-FR" sz="1100" dirty="0"/>
              <a:t>, site spécialisé dans la géopolitique de l’Asie orientale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7564784" y="2902422"/>
            <a:ext cx="4067944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100" dirty="0"/>
              <a:t>« Dans une situation de baisse démographique, la maximisation des fonctions urbaines est devenue une priorité cruciale. La </a:t>
            </a:r>
            <a:r>
              <a:rPr lang="fr-FR" sz="1100" i="1" dirty="0"/>
              <a:t>ville compacte</a:t>
            </a:r>
            <a:r>
              <a:rPr lang="fr-FR" sz="1100" dirty="0"/>
              <a:t> en est le mot-clé ». Cet extrait d’un article du </a:t>
            </a:r>
            <a:r>
              <a:rPr lang="fr-FR" sz="1100" i="1" dirty="0"/>
              <a:t>Mainichi </a:t>
            </a:r>
            <a:r>
              <a:rPr lang="fr-FR" sz="1100" i="1" dirty="0" err="1"/>
              <a:t>shimbun</a:t>
            </a:r>
            <a:r>
              <a:rPr lang="fr-FR" sz="1100" dirty="0"/>
              <a:t> (édition du 12 novembre 2016) </a:t>
            </a:r>
            <a:r>
              <a:rPr lang="fr-FR" sz="1100" dirty="0"/>
              <a:t>illustre </a:t>
            </a:r>
            <a:r>
              <a:rPr lang="fr-FR" sz="1100" dirty="0"/>
              <a:t>le succès de la notion de </a:t>
            </a:r>
            <a:r>
              <a:rPr lang="fr-FR" sz="1100" i="1" dirty="0"/>
              <a:t>ville compacte</a:t>
            </a:r>
            <a:r>
              <a:rPr lang="fr-FR" sz="1100" dirty="0"/>
              <a:t> dans le Japon contemporain, dont la population pourrait passer de 127 millions à moins de 100 millions d’habitants entre 2015 et </a:t>
            </a:r>
            <a:r>
              <a:rPr lang="fr-FR" sz="1100" dirty="0"/>
              <a:t>2050. </a:t>
            </a:r>
            <a:r>
              <a:rPr lang="fr-FR" sz="1100" dirty="0"/>
              <a:t>L</a:t>
            </a:r>
            <a:r>
              <a:rPr lang="fr-FR" sz="1100" dirty="0"/>
              <a:t>es </a:t>
            </a:r>
            <a:r>
              <a:rPr lang="fr-FR" sz="1100" dirty="0"/>
              <a:t>régions périphériques qui pourraient perdre la moitié de leurs habitants. Deux tiers des 1 727 municipalités japonaises </a:t>
            </a:r>
            <a:r>
              <a:rPr lang="fr-FR" sz="1100" dirty="0"/>
              <a:t>ont </a:t>
            </a:r>
            <a:r>
              <a:rPr lang="fr-FR" sz="1100" dirty="0"/>
              <a:t>affiché un déficit démographique supérieur à 5 % entre 2010 et 2015, et celles-ci ont presque toutes annoncé, via les médias nationaux ou des journaux locaux, vouloir réorganiser leurs plans d’urbanisme autour de la notion de compacité </a:t>
            </a:r>
            <a:r>
              <a:rPr lang="fr-FR" sz="1100" dirty="0"/>
              <a:t>urbaine  afin de revitaliser des </a:t>
            </a:r>
            <a:r>
              <a:rPr lang="fr-FR" sz="1100" dirty="0"/>
              <a:t>régions en déclin dans des « noyaux urbains » </a:t>
            </a:r>
            <a:r>
              <a:rPr lang="fr-FR" sz="1100" dirty="0"/>
              <a:t>réduisant les distances et redonnant des services au centre facilitant les déplacements des personnes âgées.</a:t>
            </a:r>
            <a:r>
              <a:rPr lang="fr-FR" sz="1100" dirty="0">
                <a:hlinkClick r:id="rId6"/>
              </a:rPr>
              <a:t> </a:t>
            </a:r>
            <a:endParaRPr lang="fr-FR" sz="1100" dirty="0">
              <a:hlinkClick r:id="rId6"/>
            </a:endParaRPr>
          </a:p>
          <a:p>
            <a:pPr algn="just"/>
            <a:r>
              <a:rPr lang="fr-FR" sz="1100" dirty="0">
                <a:hlinkClick r:id="rId6"/>
              </a:rPr>
              <a:t>Sophie </a:t>
            </a:r>
            <a:r>
              <a:rPr lang="fr-FR" sz="1100" dirty="0" err="1">
                <a:hlinkClick r:id="rId6"/>
              </a:rPr>
              <a:t>Buhnik</a:t>
            </a:r>
            <a:r>
              <a:rPr lang="fr-FR" sz="1100" dirty="0"/>
              <a:t>, « Contre le déclin, la ville compacte. Retour sur quinze années de « recentralisation urbaine » au Japon », </a:t>
            </a:r>
            <a:r>
              <a:rPr lang="fr-FR" sz="1100" i="1" dirty="0" err="1"/>
              <a:t>Métropolitiques</a:t>
            </a:r>
            <a:r>
              <a:rPr lang="fr-FR" sz="1100" dirty="0"/>
              <a:t>, 2 mai 2017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2290" y="1700808"/>
            <a:ext cx="3654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5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courrierinternational.com/sites/ci_master/files/styles/image_original_1280/public/illustrations/thumbnails/1430_japon_indics.jpg?itok=j3Pb6T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8" y="743013"/>
            <a:ext cx="2807597" cy="589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98944" y="325575"/>
            <a:ext cx="6291318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" dirty="0"/>
              <a:t>	</a:t>
            </a:r>
            <a:r>
              <a:rPr lang="fr-FR" sz="1100" dirty="0"/>
              <a:t>A </a:t>
            </a:r>
            <a:r>
              <a:rPr lang="fr-FR" sz="1100" dirty="0"/>
              <a:t>priori, 340 000 travailleurs étrangers devraient entrer au Japon dans les cinq prochaines années. Mais pas question d'évoquer leur éventuelle intégration à la société japonaise. Afin de rassurer son électorat conservateur, le premier ministre, </a:t>
            </a:r>
            <a:r>
              <a:rPr lang="fr-FR" sz="1100" dirty="0" err="1"/>
              <a:t>Shinzo</a:t>
            </a:r>
            <a:r>
              <a:rPr lang="fr-FR" sz="1100" dirty="0"/>
              <a:t> Abe, a même nié que la politique d'immigration était modifiée : le nouveau texte ne concerne, selon lui, que la contribution économique de ces "forces de travail"...  </a:t>
            </a:r>
          </a:p>
          <a:p>
            <a:pPr algn="just"/>
            <a:r>
              <a:rPr lang="fr-FR" sz="1100" dirty="0"/>
              <a:t>	"</a:t>
            </a:r>
            <a:r>
              <a:rPr lang="fr-FR" sz="1100" dirty="0"/>
              <a:t>Ce sujet est très sensible chez les vieux Japonais, commente </a:t>
            </a:r>
            <a:r>
              <a:rPr lang="fr-FR" sz="1100" dirty="0" err="1"/>
              <a:t>Hidenori</a:t>
            </a:r>
            <a:r>
              <a:rPr lang="fr-FR" sz="1100" dirty="0"/>
              <a:t> </a:t>
            </a:r>
            <a:r>
              <a:rPr lang="fr-FR" sz="1100" dirty="0" err="1"/>
              <a:t>Sakanaka</a:t>
            </a:r>
            <a:r>
              <a:rPr lang="fr-FR" sz="1100" dirty="0"/>
              <a:t>. Près de 70 % d'entre eux sont hostiles à l'immigration. Les jeunes, eux aussi, sont partagés." </a:t>
            </a:r>
            <a:r>
              <a:rPr lang="fr-FR" sz="1100" dirty="0"/>
              <a:t> </a:t>
            </a:r>
            <a:endParaRPr lang="fr-FR" sz="1100" dirty="0"/>
          </a:p>
          <a:p>
            <a:pPr algn="just"/>
            <a:r>
              <a:rPr lang="fr-FR" sz="1100" dirty="0"/>
              <a:t>	Chaque </a:t>
            </a:r>
            <a:r>
              <a:rPr lang="fr-FR" sz="1100" dirty="0"/>
              <a:t>année, quelque 250 000 étrangers, venus principalement de Chine, des Philippines et du Vietnam, bénéficient d'un soi-disant "stage de </a:t>
            </a:r>
            <a:r>
              <a:rPr lang="fr-FR" sz="1100" dirty="0"/>
              <a:t>formation«  (en réalité, ils occupent les emplois où la main d’œuvre manque, en particulier dans le bâtiment et l’aide aux personnes âgées)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/>
              <a:t>Charles </a:t>
            </a:r>
            <a:r>
              <a:rPr lang="fr-FR" sz="1100" dirty="0" err="1"/>
              <a:t>Hacquet</a:t>
            </a:r>
            <a:r>
              <a:rPr lang="fr-FR" sz="1100" dirty="0"/>
              <a:t> et Philippe Messmer,« Les Japonais, toujours plus vieux et moins nombreux », 18 janvier 2019, www.express.fr</a:t>
            </a:r>
            <a:endParaRPr lang="fr-FR" sz="11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22072" y="2998017"/>
            <a:ext cx="8707582" cy="33701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defTabSz="914400"/>
            <a:r>
              <a:rPr lang="fr-FR" altLang="fr-FR" sz="1100" dirty="0" smtClean="0">
                <a:latin typeface="Titillium"/>
              </a:rPr>
              <a:t>   Les </a:t>
            </a:r>
            <a:r>
              <a:rPr lang="fr-FR" altLang="fr-FR" sz="1100" dirty="0">
                <a:latin typeface="Titillium"/>
              </a:rPr>
              <a:t>solutions envisageables : mariages, robots ou immigration ?</a:t>
            </a:r>
          </a:p>
          <a:p>
            <a:pPr algn="just" defTabSz="914400" eaLnBrk="0" hangingPunct="0"/>
            <a:r>
              <a:rPr lang="fr-FR" altLang="fr-FR" sz="1100" dirty="0" smtClean="0">
                <a:latin typeface="Titillium"/>
              </a:rPr>
              <a:t>      Imaginer </a:t>
            </a:r>
            <a:r>
              <a:rPr lang="fr-FR" altLang="fr-FR" sz="1100" dirty="0">
                <a:latin typeface="Titillium"/>
              </a:rPr>
              <a:t>que le Japon subisse une croissance subite de sa démographie relève de l’utopie. </a:t>
            </a:r>
            <a:r>
              <a:rPr lang="fr-FR" altLang="fr-FR" sz="1100" dirty="0">
                <a:latin typeface="Titillium"/>
              </a:rPr>
              <a:t>Ce n’est pas pour autant qu’il faut baisser les bras, et </a:t>
            </a:r>
            <a:r>
              <a:rPr lang="fr-FR" altLang="fr-FR" sz="1100" b="1" dirty="0">
                <a:latin typeface="Titillium"/>
              </a:rPr>
              <a:t>le gouvernement semble décidé à proposer quelques solutions</a:t>
            </a:r>
            <a:r>
              <a:rPr lang="fr-FR" altLang="fr-FR" sz="1100" dirty="0">
                <a:latin typeface="Titillium"/>
              </a:rPr>
              <a:t>.</a:t>
            </a:r>
            <a:endParaRPr lang="fr-FR" altLang="fr-FR" sz="1100" dirty="0"/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La première serait d’aider les jeunes parents, en fournissant plus de places dans les crèches, car la garde d’un petit s’avère compliqué au Japon. </a:t>
            </a:r>
            <a:r>
              <a:rPr lang="fr-FR" altLang="fr-FR" sz="1100" dirty="0">
                <a:latin typeface="Titillium"/>
              </a:rPr>
              <a:t>Cela pousse près de 70% des mamans à arrêter de travailler après </a:t>
            </a:r>
            <a:r>
              <a:rPr lang="fr-FR" altLang="fr-FR" sz="1100" dirty="0" smtClean="0">
                <a:latin typeface="Titillium"/>
              </a:rPr>
              <a:t>la </a:t>
            </a:r>
            <a:r>
              <a:rPr lang="fr-FR" altLang="fr-FR" sz="1100" dirty="0">
                <a:latin typeface="Titillium"/>
              </a:rPr>
              <a:t>naissance de leur premier enfant.</a:t>
            </a:r>
            <a:endParaRPr lang="fr-FR" altLang="fr-FR" sz="1100" dirty="0"/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Si l’argent est déjà un problème, le fait que les naissances hors mariage soient très mal vues dans la société nippone en est un autre. </a:t>
            </a:r>
            <a:r>
              <a:rPr lang="fr-FR" altLang="fr-FR" sz="1100" dirty="0">
                <a:latin typeface="Titillium"/>
              </a:rPr>
              <a:t>Puisqu’il n’est pas envisageable d’avoir un enfant sans être marié, </a:t>
            </a:r>
            <a:r>
              <a:rPr lang="fr-FR" altLang="fr-FR" sz="1100" dirty="0" smtClean="0">
                <a:latin typeface="Titillium"/>
              </a:rPr>
              <a:t>et </a:t>
            </a:r>
            <a:r>
              <a:rPr lang="fr-FR" altLang="fr-FR" sz="1100" dirty="0">
                <a:latin typeface="Titillium"/>
              </a:rPr>
              <a:t>que les couples se marient moins, </a:t>
            </a:r>
            <a:r>
              <a:rPr lang="fr-FR" altLang="fr-FR" sz="1100" b="1" dirty="0">
                <a:latin typeface="Titillium"/>
              </a:rPr>
              <a:t>l’Etat cherche à inciter au mariage</a:t>
            </a:r>
            <a:r>
              <a:rPr lang="fr-FR" altLang="fr-FR" sz="1100" dirty="0">
                <a:latin typeface="Titillium"/>
              </a:rPr>
              <a:t>, afin de booster par la suite les naissances. Pour cela, il propose des avantages fiscaux aux jeunes couples et souhaite la démocratisation </a:t>
            </a:r>
            <a:r>
              <a:rPr lang="fr-FR" altLang="fr-FR" sz="1100" dirty="0" smtClean="0">
                <a:latin typeface="Titillium"/>
              </a:rPr>
              <a:t>des </a:t>
            </a:r>
            <a:r>
              <a:rPr lang="fr-FR" altLang="fr-FR" sz="1100" i="1" dirty="0">
                <a:latin typeface="Titillium"/>
              </a:rPr>
              <a:t>Speed </a:t>
            </a:r>
            <a:r>
              <a:rPr lang="fr-FR" altLang="fr-FR" sz="1100" i="1" dirty="0" err="1">
                <a:latin typeface="Titillium"/>
              </a:rPr>
              <a:t>Dating</a:t>
            </a:r>
            <a:r>
              <a:rPr lang="fr-FR" altLang="fr-FR" sz="1100" dirty="0">
                <a:latin typeface="Titillium"/>
              </a:rPr>
              <a:t> pour que de nouveaux couples se créent.</a:t>
            </a:r>
            <a:endParaRPr lang="fr-FR" altLang="fr-FR" sz="1100" dirty="0"/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Mais pour le moment, ces invectives semblent sans effet. Il faut alors penser aux solutions qui tiennent compte de la baisse des naissances. Le Japon reste hermétique à un afflux de travailleurs étrangers.  </a:t>
            </a:r>
            <a:endParaRPr lang="fr-FR" altLang="fr-FR" sz="1100" dirty="0"/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Le risque de troubler la quiétude du pays paraît trop élevé et c’est une des raisons qui fait que le Japon pourrait miser sur l’une de ses forces majeures : </a:t>
            </a:r>
            <a:r>
              <a:rPr lang="fr-FR" altLang="fr-FR" sz="1100" b="1" dirty="0">
                <a:latin typeface="Titillium"/>
              </a:rPr>
              <a:t>la robotique.</a:t>
            </a:r>
            <a:endParaRPr lang="fr-FR" altLang="fr-FR" sz="1100" dirty="0"/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Le Premier Ministre japonais voit en effet dans cette crise une chance pour le Japon d’affirmer sa suprématie en matière de robotisation et d’automatisation du travail.   </a:t>
            </a:r>
            <a:r>
              <a:rPr lang="fr-FR" altLang="fr-FR" sz="1100" dirty="0">
                <a:latin typeface="Titillium"/>
              </a:rPr>
              <a:t>Le pays a déjà commencé à utiliser </a:t>
            </a:r>
            <a:r>
              <a:rPr lang="fr-FR" altLang="fr-FR" sz="1100" dirty="0" smtClean="0">
                <a:latin typeface="Titillium"/>
              </a:rPr>
              <a:t>certains </a:t>
            </a:r>
            <a:r>
              <a:rPr lang="fr-FR" altLang="fr-FR" sz="1100" dirty="0">
                <a:latin typeface="Titillium"/>
              </a:rPr>
              <a:t>androïdes pour faire de la réception dans des hôtels, pour servir d’assistant médical comme c’est le cas dans le </a:t>
            </a:r>
            <a:r>
              <a:rPr lang="fr-FR" altLang="fr-FR" sz="1100" i="1" dirty="0">
                <a:latin typeface="Titillium"/>
              </a:rPr>
              <a:t>Nagoya </a:t>
            </a:r>
            <a:r>
              <a:rPr lang="fr-FR" altLang="fr-FR" sz="1100" i="1" dirty="0" err="1">
                <a:latin typeface="Titillium"/>
              </a:rPr>
              <a:t>University</a:t>
            </a:r>
            <a:r>
              <a:rPr lang="fr-FR" altLang="fr-FR" sz="1100" i="1" dirty="0">
                <a:latin typeface="Titillium"/>
              </a:rPr>
              <a:t> </a:t>
            </a:r>
            <a:r>
              <a:rPr lang="fr-FR" altLang="fr-FR" sz="1100" i="1" dirty="0" err="1">
                <a:latin typeface="Titillium"/>
              </a:rPr>
              <a:t>Hospital</a:t>
            </a:r>
            <a:r>
              <a:rPr lang="fr-FR" altLang="fr-FR" sz="1100" dirty="0">
                <a:latin typeface="Titillium"/>
              </a:rPr>
              <a:t> depuis février 2018, ou pour accompagner le quotidien </a:t>
            </a:r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des particuliers chez eux. </a:t>
            </a:r>
            <a:r>
              <a:rPr lang="fr-FR" altLang="fr-FR" sz="1100" dirty="0">
                <a:latin typeface="Titillium"/>
              </a:rPr>
              <a:t>On pense au chien robot </a:t>
            </a:r>
            <a:r>
              <a:rPr lang="fr-FR" altLang="fr-FR" sz="1100" b="1" dirty="0">
                <a:latin typeface="Titillium"/>
              </a:rPr>
              <a:t>AIBO</a:t>
            </a:r>
            <a:r>
              <a:rPr lang="fr-FR" altLang="fr-FR" sz="1100" dirty="0">
                <a:latin typeface="Titillium"/>
              </a:rPr>
              <a:t> de </a:t>
            </a:r>
            <a:r>
              <a:rPr lang="fr-FR" altLang="fr-FR" sz="1100" b="1" dirty="0">
                <a:latin typeface="Titillium"/>
              </a:rPr>
              <a:t>SONY</a:t>
            </a:r>
            <a:r>
              <a:rPr lang="fr-FR" altLang="fr-FR" sz="1100" dirty="0">
                <a:latin typeface="Titillium"/>
              </a:rPr>
              <a:t> qui fait son grand retour cette année</a:t>
            </a:r>
            <a:r>
              <a:rPr lang="fr-FR" altLang="fr-FR" sz="1100" dirty="0" smtClean="0">
                <a:latin typeface="Titillium"/>
              </a:rPr>
              <a:t>.</a:t>
            </a:r>
          </a:p>
          <a:p>
            <a:pPr algn="just" defTabSz="914400" eaLnBrk="0" hangingPunct="0"/>
            <a:endParaRPr lang="fr-FR" altLang="fr-FR" sz="1100" dirty="0">
              <a:latin typeface="Titillium"/>
            </a:endParaRPr>
          </a:p>
          <a:p>
            <a:pPr algn="just" defTabSz="914400" eaLnBrk="0" hangingPunct="0"/>
            <a:r>
              <a:rPr lang="fr-FR" altLang="fr-FR" sz="1100" dirty="0">
                <a:latin typeface="Titillium"/>
              </a:rPr>
              <a:t>Mickaël Lesage, 23 février 2018, www. Lejournaldujapon.com</a:t>
            </a:r>
          </a:p>
          <a:p>
            <a:pPr algn="just" defTabSz="914400" eaLnBrk="0" hangingPunct="0"/>
            <a:r>
              <a:rPr lang="fr-FR" altLang="fr-FR" sz="1000" dirty="0" smtClean="0">
                <a:latin typeface="Titillium"/>
              </a:rPr>
              <a:t> </a:t>
            </a:r>
            <a:endParaRPr lang="fr-FR" altLang="fr-FR" sz="1000" dirty="0">
              <a:latin typeface="Titillium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3440" y="0"/>
            <a:ext cx="3750543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https://www.allodocteurs.fr/maladies/seniors/maison-de-retraite/robotique-medicale-au-japon-c-est-deja-demain_22522.html</a:t>
            </a:r>
          </a:p>
        </p:txBody>
      </p:sp>
    </p:spTree>
    <p:extLst>
      <p:ext uri="{BB962C8B-B14F-4D97-AF65-F5344CB8AC3E}">
        <p14:creationId xmlns:p14="http://schemas.microsoft.com/office/powerpoint/2010/main" val="41419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</TotalTime>
  <Words>122</Words>
  <Application>Microsoft Office PowerPoint</Application>
  <PresentationFormat>Grand écran</PresentationFormat>
  <Paragraphs>35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Titillium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pp</dc:creator>
  <cp:lastModifiedBy>pp</cp:lastModifiedBy>
  <cp:revision>3</cp:revision>
  <dcterms:created xsi:type="dcterms:W3CDTF">2020-03-12T08:03:23Z</dcterms:created>
  <dcterms:modified xsi:type="dcterms:W3CDTF">2020-03-12T08:25:12Z</dcterms:modified>
</cp:coreProperties>
</file>