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57" r:id="rId6"/>
    <p:sldId id="259" r:id="rId7"/>
    <p:sldId id="260" r:id="rId8"/>
    <p:sldId id="261" r:id="rId9"/>
    <p:sldId id="263" r:id="rId10"/>
    <p:sldId id="264" r:id="rId11"/>
    <p:sldId id="262"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80" d="100"/>
          <a:sy n="80" d="100"/>
        </p:scale>
        <p:origin x="978"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2520194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151759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231429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8607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771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64608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99354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95767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80196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39670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22077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2584014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92240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71810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2022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61331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11518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50109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47124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67614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476100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18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2905648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2970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45090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5464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6871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2C653D7E-C887-4679-91C1-9E3F35FF820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392402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C653D7E-C887-4679-91C1-9E3F35FF8208}" type="datetimeFigureOut">
              <a:rPr lang="fr-FR" smtClean="0"/>
              <a:t>10/01/2021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984483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2C653D7E-C887-4679-91C1-9E3F35FF8208}" type="datetimeFigureOut">
              <a:rPr lang="fr-FR" smtClean="0"/>
              <a:t>10/01/2021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1143389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C653D7E-C887-4679-91C1-9E3F35FF8208}" type="datetimeFigureOut">
              <a:rPr lang="fr-FR" smtClean="0"/>
              <a:t>10/01/2021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268237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C653D7E-C887-4679-91C1-9E3F35FF820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53844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C653D7E-C887-4679-91C1-9E3F35FF8208}" type="datetimeFigureOut">
              <a:rPr lang="fr-FR" smtClean="0"/>
              <a:t>10/01/2021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898CE5B-2C75-4767-80AF-0A3D101F195F}" type="slidenum">
              <a:rPr lang="fr-FR" smtClean="0"/>
              <a:t>‹N°›</a:t>
            </a:fld>
            <a:endParaRPr lang="fr-FR"/>
          </a:p>
        </p:txBody>
      </p:sp>
    </p:spTree>
    <p:extLst>
      <p:ext uri="{BB962C8B-B14F-4D97-AF65-F5344CB8AC3E}">
        <p14:creationId xmlns:p14="http://schemas.microsoft.com/office/powerpoint/2010/main" val="847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3D7E-C887-4679-91C1-9E3F35FF8208}" type="datetimeFigureOut">
              <a:rPr lang="fr-FR" smtClean="0"/>
              <a:t>10/01/2021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98CE5B-2C75-4767-80AF-0A3D101F195F}" type="slidenum">
              <a:rPr lang="fr-FR" smtClean="0"/>
              <a:t>‹N°›</a:t>
            </a:fld>
            <a:endParaRPr lang="fr-FR"/>
          </a:p>
        </p:txBody>
      </p:sp>
    </p:spTree>
    <p:extLst>
      <p:ext uri="{BB962C8B-B14F-4D97-AF65-F5344CB8AC3E}">
        <p14:creationId xmlns:p14="http://schemas.microsoft.com/office/powerpoint/2010/main" val="86484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88699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1498B-7644-47BB-A31E-E70CB950CA04}" type="datetimeFigureOut">
              <a:rPr lang="fr-FR" smtClean="0">
                <a:solidFill>
                  <a:prstClr val="black">
                    <a:tint val="75000"/>
                  </a:prstClr>
                </a:solidFill>
              </a:rPr>
              <a:pPr/>
              <a:t>10/01/2021</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5FE46-743C-42B8-9709-B7F9D25A4827}"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7264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1207952" y="47744"/>
            <a:ext cx="9837037" cy="6810256"/>
          </a:xfrm>
          <a:prstGeom prst="rect">
            <a:avLst/>
          </a:prstGeom>
        </p:spPr>
      </p:pic>
      <p:sp>
        <p:nvSpPr>
          <p:cNvPr id="7" name="ZoneTexte 6"/>
          <p:cNvSpPr txBox="1"/>
          <p:nvPr/>
        </p:nvSpPr>
        <p:spPr>
          <a:xfrm>
            <a:off x="1780672" y="192505"/>
            <a:ext cx="8157411" cy="1938992"/>
          </a:xfrm>
          <a:prstGeom prst="rect">
            <a:avLst/>
          </a:prstGeom>
          <a:solidFill>
            <a:srgbClr val="00B0F0">
              <a:alpha val="29000"/>
            </a:srgbClr>
          </a:solidFill>
        </p:spPr>
        <p:txBody>
          <a:bodyPr wrap="square" rtlCol="0">
            <a:spAutoFit/>
          </a:bodyPr>
          <a:lstStyle/>
          <a:p>
            <a:r>
              <a:rPr lang="fr-FR" sz="6000" b="1" dirty="0" smtClean="0">
                <a:solidFill>
                  <a:schemeClr val="bg1"/>
                </a:solidFill>
                <a:latin typeface="Arial" panose="020B0604020202020204" pitchFamily="34" charset="0"/>
                <a:cs typeface="Arial" panose="020B0604020202020204" pitchFamily="34" charset="0"/>
              </a:rPr>
              <a:t>Le refus de la défaite: La Résistance</a:t>
            </a:r>
            <a:endParaRPr lang="fr-FR"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48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855935" y="4278915"/>
            <a:ext cx="1936747" cy="2579085"/>
          </a:xfrm>
          <a:prstGeom prst="rect">
            <a:avLst/>
          </a:prstGeom>
        </p:spPr>
      </p:pic>
      <p:pic>
        <p:nvPicPr>
          <p:cNvPr id="4" name="Image 3"/>
          <p:cNvPicPr>
            <a:picLocks noChangeAspect="1"/>
          </p:cNvPicPr>
          <p:nvPr/>
        </p:nvPicPr>
        <p:blipFill>
          <a:blip r:embed="rId3"/>
          <a:stretch>
            <a:fillRect/>
          </a:stretch>
        </p:blipFill>
        <p:spPr>
          <a:xfrm>
            <a:off x="6773124" y="3668226"/>
            <a:ext cx="4091393" cy="3074745"/>
          </a:xfrm>
          <a:prstGeom prst="rect">
            <a:avLst/>
          </a:prstGeom>
        </p:spPr>
      </p:pic>
      <p:pic>
        <p:nvPicPr>
          <p:cNvPr id="5" name="Image 4"/>
          <p:cNvPicPr>
            <a:picLocks noChangeAspect="1"/>
          </p:cNvPicPr>
          <p:nvPr/>
        </p:nvPicPr>
        <p:blipFill>
          <a:blip r:embed="rId4"/>
          <a:stretch>
            <a:fillRect/>
          </a:stretch>
        </p:blipFill>
        <p:spPr>
          <a:xfrm>
            <a:off x="644024" y="1182356"/>
            <a:ext cx="4613776" cy="3671272"/>
          </a:xfrm>
          <a:prstGeom prst="rect">
            <a:avLst/>
          </a:prstGeom>
        </p:spPr>
      </p:pic>
      <p:pic>
        <p:nvPicPr>
          <p:cNvPr id="6" name="Image 5"/>
          <p:cNvPicPr>
            <a:picLocks noChangeAspect="1"/>
          </p:cNvPicPr>
          <p:nvPr/>
        </p:nvPicPr>
        <p:blipFill>
          <a:blip r:embed="rId5"/>
          <a:stretch>
            <a:fillRect/>
          </a:stretch>
        </p:blipFill>
        <p:spPr>
          <a:xfrm>
            <a:off x="6056427" y="623455"/>
            <a:ext cx="5487873" cy="2830159"/>
          </a:xfrm>
          <a:prstGeom prst="rect">
            <a:avLst/>
          </a:prstGeom>
        </p:spPr>
      </p:pic>
      <p:sp>
        <p:nvSpPr>
          <p:cNvPr id="7" name="ZoneTexte 6"/>
          <p:cNvSpPr txBox="1"/>
          <p:nvPr/>
        </p:nvSpPr>
        <p:spPr>
          <a:xfrm>
            <a:off x="2290162" y="182475"/>
            <a:ext cx="7200900" cy="707886"/>
          </a:xfrm>
          <a:prstGeom prst="rect">
            <a:avLst/>
          </a:prstGeom>
          <a:solidFill>
            <a:srgbClr val="FFFF00">
              <a:alpha val="65000"/>
            </a:srgbClr>
          </a:solidFill>
        </p:spPr>
        <p:txBody>
          <a:bodyPr wrap="square" rtlCol="0">
            <a:spAutoFit/>
          </a:bodyPr>
          <a:lstStyle/>
          <a:p>
            <a:r>
              <a:rPr lang="fr-FR" sz="4000" b="1" dirty="0">
                <a:solidFill>
                  <a:srgbClr val="FF0000"/>
                </a:solidFill>
              </a:rPr>
              <a:t> 2 visions de la France s’opposent</a:t>
            </a:r>
            <a:endParaRPr lang="fr-FR" sz="4000" b="1" dirty="0">
              <a:solidFill>
                <a:srgbClr val="FF0000"/>
              </a:solidFill>
            </a:endParaRPr>
          </a:p>
        </p:txBody>
      </p:sp>
      <p:sp>
        <p:nvSpPr>
          <p:cNvPr id="8" name="ZoneTexte 7"/>
          <p:cNvSpPr txBox="1"/>
          <p:nvPr/>
        </p:nvSpPr>
        <p:spPr>
          <a:xfrm>
            <a:off x="555856" y="3058530"/>
            <a:ext cx="4764339" cy="400110"/>
          </a:xfrm>
          <a:prstGeom prst="rect">
            <a:avLst/>
          </a:prstGeom>
          <a:solidFill>
            <a:srgbClr val="00B0F0">
              <a:alpha val="36000"/>
            </a:srgbClr>
          </a:solidFill>
        </p:spPr>
        <p:txBody>
          <a:bodyPr wrap="square" rtlCol="0">
            <a:spAutoFit/>
          </a:bodyPr>
          <a:lstStyle/>
          <a:p>
            <a:r>
              <a:rPr lang="fr-FR" sz="2000" b="1" dirty="0">
                <a:solidFill>
                  <a:srgbClr val="FF0000"/>
                </a:solidFill>
              </a:rPr>
              <a:t>Celle qui accepte la défaite: Vichy et Pétain</a:t>
            </a:r>
            <a:endParaRPr lang="fr-FR" sz="2000" b="1" dirty="0">
              <a:solidFill>
                <a:srgbClr val="FF0000"/>
              </a:solidFill>
            </a:endParaRPr>
          </a:p>
        </p:txBody>
      </p:sp>
      <p:sp>
        <p:nvSpPr>
          <p:cNvPr id="9" name="Flèche vers le bas 8"/>
          <p:cNvSpPr/>
          <p:nvPr/>
        </p:nvSpPr>
        <p:spPr>
          <a:xfrm rot="1649521">
            <a:off x="4342716" y="894353"/>
            <a:ext cx="446708" cy="213852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ZoneTexte 9"/>
          <p:cNvSpPr txBox="1"/>
          <p:nvPr/>
        </p:nvSpPr>
        <p:spPr>
          <a:xfrm>
            <a:off x="6056427" y="3056181"/>
            <a:ext cx="6050821" cy="400110"/>
          </a:xfrm>
          <a:prstGeom prst="rect">
            <a:avLst/>
          </a:prstGeom>
          <a:solidFill>
            <a:srgbClr val="00B0F0">
              <a:alpha val="36000"/>
            </a:srgbClr>
          </a:solidFill>
        </p:spPr>
        <p:txBody>
          <a:bodyPr wrap="square" rtlCol="0">
            <a:spAutoFit/>
          </a:bodyPr>
          <a:lstStyle/>
          <a:p>
            <a:r>
              <a:rPr lang="fr-FR" sz="2000" b="1" dirty="0">
                <a:solidFill>
                  <a:srgbClr val="FF0000"/>
                </a:solidFill>
              </a:rPr>
              <a:t>Celle qui refuse la défaite: la Résistance et De Gaulle</a:t>
            </a:r>
            <a:endParaRPr lang="fr-FR" sz="2000" b="1" dirty="0">
              <a:solidFill>
                <a:srgbClr val="FF0000"/>
              </a:solidFill>
            </a:endParaRPr>
          </a:p>
        </p:txBody>
      </p:sp>
      <p:sp>
        <p:nvSpPr>
          <p:cNvPr id="11" name="Flèche vers le bas 10"/>
          <p:cNvSpPr/>
          <p:nvPr/>
        </p:nvSpPr>
        <p:spPr>
          <a:xfrm rot="19296929">
            <a:off x="6235970" y="792293"/>
            <a:ext cx="446708" cy="236430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Rectangle 1"/>
          <p:cNvSpPr/>
          <p:nvPr/>
        </p:nvSpPr>
        <p:spPr>
          <a:xfrm>
            <a:off x="738687" y="4227273"/>
            <a:ext cx="4424447" cy="2585323"/>
          </a:xfrm>
          <a:prstGeom prst="rect">
            <a:avLst/>
          </a:prstGeom>
          <a:solidFill>
            <a:srgbClr val="00B0F0">
              <a:alpha val="96000"/>
            </a:srgbClr>
          </a:solidFill>
        </p:spPr>
        <p:txBody>
          <a:bodyPr wrap="square">
            <a:spAutoFit/>
          </a:bodyPr>
          <a:lstStyle/>
          <a:p>
            <a:r>
              <a:rPr lang="fr-FR" b="1" dirty="0" smtClean="0"/>
              <a:t>Sous l’impulsion décisive de Philippe Pétain, le choix majoritaire, en 1940, pour les Français est l’acceptation de la défaite. Dès 16  mai 1940, le président du Conseil Paul Reynaud démissionne. Il laisse ainsi le champ libre au vice-président du Conseil, Philippe Pétain, soutenu par des militaires de haut rang comme le général Weygand, partisan de l’acceptation de la défaite</a:t>
            </a:r>
            <a:endParaRPr lang="fr-FR" b="1" dirty="0"/>
          </a:p>
        </p:txBody>
      </p:sp>
      <p:sp>
        <p:nvSpPr>
          <p:cNvPr id="12" name="Rectangle 11"/>
          <p:cNvSpPr/>
          <p:nvPr/>
        </p:nvSpPr>
        <p:spPr>
          <a:xfrm>
            <a:off x="6280382" y="3603650"/>
            <a:ext cx="5205665" cy="3139321"/>
          </a:xfrm>
          <a:prstGeom prst="rect">
            <a:avLst/>
          </a:prstGeom>
          <a:solidFill>
            <a:srgbClr val="00B0F0"/>
          </a:solidFill>
        </p:spPr>
        <p:txBody>
          <a:bodyPr wrap="square">
            <a:spAutoFit/>
          </a:bodyPr>
          <a:lstStyle/>
          <a:p>
            <a:r>
              <a:rPr lang="fr-FR" b="1" dirty="0" smtClean="0"/>
              <a:t>Pour une partie des chefs militaires et politiques français, le désastre de la campagne de France de juin 1940 ne doit pas signifier la défaite totale et définitive de la France. Une simple capitulation militaire permettrait au gouvernement français d’organiser la poursuite de la guerre en s’appuyant sur ses Alliés et sur son territoire encore disponible, soit le sud de la France où se trouve l’essentiel de la flotte militaire et surtout l’empire colonial. C’est en particulier la position du général de Gaulle qui a quitté la France pour rejoindre Londres</a:t>
            </a:r>
            <a:endParaRPr lang="fr-FR" b="1" dirty="0"/>
          </a:p>
        </p:txBody>
      </p:sp>
    </p:spTree>
    <p:extLst>
      <p:ext uri="{BB962C8B-B14F-4D97-AF65-F5344CB8AC3E}">
        <p14:creationId xmlns:p14="http://schemas.microsoft.com/office/powerpoint/2010/main" val="407484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51547" y="2478506"/>
            <a:ext cx="5066311" cy="3813160"/>
          </a:xfrm>
          <a:prstGeom prst="rect">
            <a:avLst/>
          </a:prstGeom>
        </p:spPr>
      </p:pic>
      <p:pic>
        <p:nvPicPr>
          <p:cNvPr id="3" name="Image 2"/>
          <p:cNvPicPr>
            <a:picLocks noChangeAspect="1"/>
          </p:cNvPicPr>
          <p:nvPr/>
        </p:nvPicPr>
        <p:blipFill>
          <a:blip r:embed="rId3"/>
          <a:stretch>
            <a:fillRect/>
          </a:stretch>
        </p:blipFill>
        <p:spPr>
          <a:xfrm>
            <a:off x="7149383" y="302544"/>
            <a:ext cx="4313322" cy="6457444"/>
          </a:xfrm>
          <a:prstGeom prst="rect">
            <a:avLst/>
          </a:prstGeom>
        </p:spPr>
      </p:pic>
      <p:sp>
        <p:nvSpPr>
          <p:cNvPr id="4" name="Rectangle 3"/>
          <p:cNvSpPr/>
          <p:nvPr/>
        </p:nvSpPr>
        <p:spPr>
          <a:xfrm>
            <a:off x="1737886" y="1213353"/>
            <a:ext cx="4893632" cy="5355312"/>
          </a:xfrm>
          <a:prstGeom prst="rect">
            <a:avLst/>
          </a:prstGeom>
          <a:solidFill>
            <a:srgbClr val="00B0F0"/>
          </a:solidFill>
        </p:spPr>
        <p:txBody>
          <a:bodyPr wrap="square">
            <a:spAutoFit/>
          </a:bodyPr>
          <a:lstStyle/>
          <a:p>
            <a:r>
              <a:rPr lang="fr-FR" b="1" dirty="0" smtClean="0"/>
              <a:t>Pour une partie des chefs militaires et politiques français, le désastre de la campagne de France de juin 1940 ne doit pas signifier la défaite totale et définitive de la France. Une simple capitulation militaire permettrait au gouvernement français d’organiser la poursuite de la guerre en s’appuyant sur ses Alliés et sur son territoire encore disponible, soit le sud de la France où se trouve l’essentiel de la flotte militaire et surtout l’empire colonial. C’est en particulier la position du général de Gaulle qui a quitté la France pour rejoindre Londres, d’où il lance un appel à la résistance le 18 juin 1940, sur les ondes de la BBC.</a:t>
            </a:r>
          </a:p>
          <a:p>
            <a:r>
              <a:rPr lang="fr-FR" b="1" dirty="0" smtClean="0"/>
              <a:t> Charles de  Gaulle s’impose donc comme un partisan de la capitulation, avec l’objectif de reconstituer un État français libre hors de France et de continuer la guerre, incarnant à lui seul l’esprit de résistance.</a:t>
            </a:r>
            <a:endParaRPr lang="fr-FR" b="1" dirty="0"/>
          </a:p>
        </p:txBody>
      </p:sp>
      <p:pic>
        <p:nvPicPr>
          <p:cNvPr id="6" name="Image 5"/>
          <p:cNvPicPr>
            <a:picLocks noChangeAspect="1"/>
          </p:cNvPicPr>
          <p:nvPr/>
        </p:nvPicPr>
        <p:blipFill>
          <a:blip r:embed="rId4"/>
          <a:stretch>
            <a:fillRect/>
          </a:stretch>
        </p:blipFill>
        <p:spPr>
          <a:xfrm>
            <a:off x="435809" y="2214607"/>
            <a:ext cx="6505522" cy="4340957"/>
          </a:xfrm>
          <a:prstGeom prst="rect">
            <a:avLst/>
          </a:prstGeom>
        </p:spPr>
      </p:pic>
      <p:pic>
        <p:nvPicPr>
          <p:cNvPr id="8" name="Image 7"/>
          <p:cNvPicPr>
            <a:picLocks noChangeAspect="1"/>
          </p:cNvPicPr>
          <p:nvPr/>
        </p:nvPicPr>
        <p:blipFill>
          <a:blip r:embed="rId5"/>
          <a:stretch>
            <a:fillRect/>
          </a:stretch>
        </p:blipFill>
        <p:spPr>
          <a:xfrm>
            <a:off x="1683946" y="2605274"/>
            <a:ext cx="2004624" cy="3969942"/>
          </a:xfrm>
          <a:prstGeom prst="rect">
            <a:avLst/>
          </a:prstGeom>
        </p:spPr>
      </p:pic>
      <p:sp>
        <p:nvSpPr>
          <p:cNvPr id="5" name="Rectangle 4"/>
          <p:cNvSpPr/>
          <p:nvPr/>
        </p:nvSpPr>
        <p:spPr>
          <a:xfrm>
            <a:off x="643861" y="1861124"/>
            <a:ext cx="5647765" cy="369332"/>
          </a:xfrm>
          <a:prstGeom prst="rect">
            <a:avLst/>
          </a:prstGeom>
          <a:solidFill>
            <a:srgbClr val="FFC000"/>
          </a:solidFill>
        </p:spPr>
        <p:txBody>
          <a:bodyPr wrap="none">
            <a:spAutoFit/>
          </a:bodyPr>
          <a:lstStyle/>
          <a:p>
            <a:r>
              <a:rPr lang="fr-FR" b="1" i="0" u="none" strike="noStrike" baseline="0" dirty="0" smtClean="0"/>
              <a:t>Il fonde la France libre et les Forces françaises libres (FFL),</a:t>
            </a:r>
            <a:endParaRPr lang="fr-FR" b="1" dirty="0"/>
          </a:p>
        </p:txBody>
      </p:sp>
      <p:sp>
        <p:nvSpPr>
          <p:cNvPr id="9" name="Rectangle 8"/>
          <p:cNvSpPr/>
          <p:nvPr/>
        </p:nvSpPr>
        <p:spPr>
          <a:xfrm>
            <a:off x="7027669" y="1684606"/>
            <a:ext cx="4703119" cy="3693319"/>
          </a:xfrm>
          <a:prstGeom prst="rect">
            <a:avLst/>
          </a:prstGeom>
          <a:solidFill>
            <a:srgbClr val="FFC000"/>
          </a:solidFill>
        </p:spPr>
        <p:txBody>
          <a:bodyPr wrap="square">
            <a:spAutoFit/>
          </a:bodyPr>
          <a:lstStyle/>
          <a:p>
            <a:r>
              <a:rPr lang="fr-FR" b="1" dirty="0" smtClean="0"/>
              <a:t>Le départ de Charles de Gaulle est en premier lieu lié au refus d’abandonner les idéaux républicains face aux projets de « Révolution nationale » du régime de Vichy. Le terme de « France libre » choisi par de  Gaulle est révélateur de l’ambition politique qui consiste à affirmer la défense de la liberté comme valeur fondamentale. Tout au long de ses discours, il n’a de cesse de rappeler cet objectif de la France libre qu’est la restauration de la République et de ses fondements : « souveraineté […] de la nation  », «  Assemblée nationale  »</a:t>
            </a:r>
            <a:endParaRPr lang="fr-FR" b="1" dirty="0"/>
          </a:p>
        </p:txBody>
      </p:sp>
    </p:spTree>
    <p:extLst>
      <p:ext uri="{BB962C8B-B14F-4D97-AF65-F5344CB8AC3E}">
        <p14:creationId xmlns:p14="http://schemas.microsoft.com/office/powerpoint/2010/main" val="59367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49907" y="238294"/>
            <a:ext cx="4352921" cy="5803895"/>
          </a:xfrm>
          <a:prstGeom prst="rect">
            <a:avLst/>
          </a:prstGeom>
        </p:spPr>
      </p:pic>
      <p:pic>
        <p:nvPicPr>
          <p:cNvPr id="6" name="Image 5"/>
          <p:cNvPicPr>
            <a:picLocks noChangeAspect="1"/>
          </p:cNvPicPr>
          <p:nvPr/>
        </p:nvPicPr>
        <p:blipFill>
          <a:blip r:embed="rId3"/>
          <a:stretch>
            <a:fillRect/>
          </a:stretch>
        </p:blipFill>
        <p:spPr>
          <a:xfrm>
            <a:off x="5628063" y="170012"/>
            <a:ext cx="5068552" cy="3441942"/>
          </a:xfrm>
          <a:prstGeom prst="rect">
            <a:avLst/>
          </a:prstGeom>
        </p:spPr>
      </p:pic>
      <p:pic>
        <p:nvPicPr>
          <p:cNvPr id="7" name="Image 6"/>
          <p:cNvPicPr>
            <a:picLocks noChangeAspect="1"/>
          </p:cNvPicPr>
          <p:nvPr/>
        </p:nvPicPr>
        <p:blipFill>
          <a:blip r:embed="rId4"/>
          <a:stretch>
            <a:fillRect/>
          </a:stretch>
        </p:blipFill>
        <p:spPr>
          <a:xfrm>
            <a:off x="5330722" y="3611954"/>
            <a:ext cx="4980882" cy="3255796"/>
          </a:xfrm>
          <a:prstGeom prst="rect">
            <a:avLst/>
          </a:prstGeom>
        </p:spPr>
      </p:pic>
      <p:sp>
        <p:nvSpPr>
          <p:cNvPr id="2" name="Rectangle 1"/>
          <p:cNvSpPr/>
          <p:nvPr/>
        </p:nvSpPr>
        <p:spPr>
          <a:xfrm>
            <a:off x="144731" y="2136066"/>
            <a:ext cx="4664242" cy="4524315"/>
          </a:xfrm>
          <a:prstGeom prst="rect">
            <a:avLst/>
          </a:prstGeom>
          <a:solidFill>
            <a:srgbClr val="FFC000"/>
          </a:solidFill>
        </p:spPr>
        <p:txBody>
          <a:bodyPr wrap="square">
            <a:spAutoFit/>
          </a:bodyPr>
          <a:lstStyle/>
          <a:p>
            <a:pPr lvl="0"/>
            <a:r>
              <a:rPr lang="fr-FR" b="1" dirty="0" smtClean="0"/>
              <a:t>Les premiers ralliements donnent naissance aux Forces françaises libres (FFL), comme en témoignent ces jeunes volontaires de la photographie qui ont rejoint Londres. Certains, les «  évadés de France  », quittent le pays par l’Espagne où beaucoup sont arrêtés par le régime de Franco. À l’été 1940, les combattants des Forces françaises libres sont 3 000, 27 000 en décembre 1940 pour atteindre 73 500 en 1944. C’est à partir de l’Afrique française libre qu’elles se structurent, avec l’aide des Alliés, et s’engagent dans les combats. 60  % de ses combattants sont des tirailleurs, c’est-à-dire des soldats de l’infanterie coloniale.</a:t>
            </a:r>
            <a:r>
              <a:rPr lang="fr-FR" b="1" dirty="0">
                <a:solidFill>
                  <a:prstClr val="black"/>
                </a:solidFill>
              </a:rPr>
              <a:t> s’illustrent notamment lors de la bataille de </a:t>
            </a:r>
            <a:r>
              <a:rPr lang="fr-FR" b="1" dirty="0" err="1">
                <a:solidFill>
                  <a:prstClr val="black"/>
                </a:solidFill>
              </a:rPr>
              <a:t>Bir</a:t>
            </a:r>
            <a:r>
              <a:rPr lang="fr-FR" b="1" dirty="0">
                <a:solidFill>
                  <a:prstClr val="black"/>
                </a:solidFill>
              </a:rPr>
              <a:t> </a:t>
            </a:r>
            <a:r>
              <a:rPr lang="fr-FR" b="1" dirty="0" err="1">
                <a:solidFill>
                  <a:prstClr val="black"/>
                </a:solidFill>
              </a:rPr>
              <a:t>Hakeim</a:t>
            </a:r>
            <a:r>
              <a:rPr lang="fr-FR" b="1" dirty="0">
                <a:solidFill>
                  <a:prstClr val="black"/>
                </a:solidFill>
              </a:rPr>
              <a:t>.</a:t>
            </a:r>
          </a:p>
          <a:p>
            <a:endParaRPr lang="fr-FR" dirty="0"/>
          </a:p>
        </p:txBody>
      </p:sp>
      <p:pic>
        <p:nvPicPr>
          <p:cNvPr id="9" name="Image 8"/>
          <p:cNvPicPr>
            <a:picLocks noChangeAspect="1"/>
          </p:cNvPicPr>
          <p:nvPr/>
        </p:nvPicPr>
        <p:blipFill>
          <a:blip r:embed="rId5"/>
          <a:stretch>
            <a:fillRect/>
          </a:stretch>
        </p:blipFill>
        <p:spPr>
          <a:xfrm>
            <a:off x="5090858" y="109727"/>
            <a:ext cx="6840704" cy="4828732"/>
          </a:xfrm>
          <a:prstGeom prst="rect">
            <a:avLst/>
          </a:prstGeom>
        </p:spPr>
      </p:pic>
      <p:sp>
        <p:nvSpPr>
          <p:cNvPr id="10" name="Rectangle 9"/>
          <p:cNvSpPr/>
          <p:nvPr/>
        </p:nvSpPr>
        <p:spPr>
          <a:xfrm>
            <a:off x="5330722" y="4998744"/>
            <a:ext cx="6096000" cy="1477328"/>
          </a:xfrm>
          <a:prstGeom prst="rect">
            <a:avLst/>
          </a:prstGeom>
          <a:solidFill>
            <a:srgbClr val="FFC000"/>
          </a:solidFill>
        </p:spPr>
        <p:txBody>
          <a:bodyPr>
            <a:spAutoFit/>
          </a:bodyPr>
          <a:lstStyle/>
          <a:p>
            <a:r>
              <a:rPr lang="fr-FR" b="1" i="0" u="none" strike="noStrike" baseline="0" dirty="0" smtClean="0"/>
              <a:t>Par ailleurs, pour se donner une légitimité aux yeux des alliés, de Gaulle forme, en septembre 1941,</a:t>
            </a:r>
            <a:r>
              <a:rPr lang="fr-FR" b="1" i="0" u="none" strike="noStrike" dirty="0" smtClean="0"/>
              <a:t> </a:t>
            </a:r>
            <a:r>
              <a:rPr lang="fr-FR" b="1" i="0" u="none" strike="noStrike" baseline="0" dirty="0" smtClean="0"/>
              <a:t>un gouvernement, le Comité national français qui devient le Conseil français de libération national et</a:t>
            </a:r>
            <a:r>
              <a:rPr lang="fr-FR" b="1" i="0" u="none" strike="noStrike" dirty="0" smtClean="0"/>
              <a:t> </a:t>
            </a:r>
            <a:r>
              <a:rPr lang="fr-FR" b="1" i="0" u="none" strike="noStrike" baseline="0" dirty="0" smtClean="0"/>
              <a:t>s’installe à Alger en juin 1943 suite au débarquement allié en Afrique du Nord.</a:t>
            </a:r>
            <a:endParaRPr lang="fr-FR" b="1" dirty="0"/>
          </a:p>
        </p:txBody>
      </p:sp>
    </p:spTree>
    <p:extLst>
      <p:ext uri="{BB962C8B-B14F-4D97-AF65-F5344CB8AC3E}">
        <p14:creationId xmlns:p14="http://schemas.microsoft.com/office/powerpoint/2010/main" val="249448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875715" y="0"/>
            <a:ext cx="9269537" cy="6858000"/>
          </a:xfrm>
          <a:prstGeom prst="rect">
            <a:avLst/>
          </a:prstGeom>
        </p:spPr>
      </p:pic>
      <p:sp>
        <p:nvSpPr>
          <p:cNvPr id="3" name="Rectangle 2"/>
          <p:cNvSpPr/>
          <p:nvPr/>
        </p:nvSpPr>
        <p:spPr>
          <a:xfrm>
            <a:off x="2093493" y="2700733"/>
            <a:ext cx="6581275" cy="3416320"/>
          </a:xfrm>
          <a:prstGeom prst="rect">
            <a:avLst/>
          </a:prstGeom>
          <a:solidFill>
            <a:srgbClr val="FFC000"/>
          </a:solidFill>
        </p:spPr>
        <p:txBody>
          <a:bodyPr wrap="square">
            <a:spAutoFit/>
          </a:bodyPr>
          <a:lstStyle/>
          <a:p>
            <a:r>
              <a:rPr lang="fr-FR" b="1" i="0" u="none" strike="noStrike" baseline="0" dirty="0" smtClean="0"/>
              <a:t>En France métropolitaine, la Résistance est d’abord timide, Pétain bénéficiant alors de la confiance</a:t>
            </a:r>
            <a:r>
              <a:rPr lang="fr-FR" b="1" i="0" u="none" strike="noStrike" dirty="0" smtClean="0"/>
              <a:t> </a:t>
            </a:r>
            <a:r>
              <a:rPr lang="fr-FR" b="1" i="0" u="none" strike="noStrike" baseline="0" dirty="0" smtClean="0"/>
              <a:t>d’une majorité de la population. </a:t>
            </a:r>
          </a:p>
          <a:p>
            <a:r>
              <a:rPr lang="fr-FR" b="1" i="0" u="none" strike="noStrike" baseline="0" dirty="0" smtClean="0"/>
              <a:t>Il s’agit de plusieurs groupuscules – Combat, Franc-Tireur,</a:t>
            </a:r>
          </a:p>
          <a:p>
            <a:r>
              <a:rPr lang="fr-FR" b="1" i="0" u="none" strike="noStrike" baseline="0" dirty="0" smtClean="0"/>
              <a:t>Libération-Sud organisés en réseaux ou mouvements</a:t>
            </a:r>
            <a:r>
              <a:rPr lang="fr-FR" b="1" i="0" u="none" strike="noStrike" dirty="0" smtClean="0"/>
              <a:t> aux effectifs faibles</a:t>
            </a:r>
          </a:p>
          <a:p>
            <a:r>
              <a:rPr lang="fr-FR" b="1" i="0" u="none" strike="noStrike" baseline="0" dirty="0" smtClean="0"/>
              <a:t> Les événements de la guerre et le cours de l’occupation entrainent un</a:t>
            </a:r>
            <a:r>
              <a:rPr lang="fr-FR" b="1" i="0" u="none" strike="noStrike" dirty="0" smtClean="0"/>
              <a:t> </a:t>
            </a:r>
            <a:r>
              <a:rPr lang="fr-FR" b="1" i="0" u="none" strike="noStrike" baseline="0" dirty="0" smtClean="0"/>
              <a:t>gonflement des effectifs. L’invasion de l’URSS par l’Allemagne amène les communistes – jusque-là,</a:t>
            </a:r>
          </a:p>
          <a:p>
            <a:r>
              <a:rPr lang="fr-FR" b="1" i="0" u="none" strike="noStrike" baseline="0" dirty="0" smtClean="0"/>
              <a:t>pour la plupart, attentistes en vertu du pacte germano-soviétique – à s’engager dans le Front national</a:t>
            </a:r>
            <a:r>
              <a:rPr lang="fr-FR" b="1" i="0" u="none" strike="noStrike" dirty="0" smtClean="0"/>
              <a:t> </a:t>
            </a:r>
            <a:r>
              <a:rPr lang="fr-FR" b="1" i="0" u="none" strike="noStrike" baseline="0" dirty="0" smtClean="0"/>
              <a:t>Créé par le PCF en mai. La promulgation du STO en 1943 pousse de nombreux jeunes à prendre le maquis.</a:t>
            </a:r>
            <a:endParaRPr lang="fr-FR" b="1" dirty="0"/>
          </a:p>
        </p:txBody>
      </p:sp>
      <p:pic>
        <p:nvPicPr>
          <p:cNvPr id="5" name="Image 4"/>
          <p:cNvPicPr>
            <a:picLocks noChangeAspect="1"/>
          </p:cNvPicPr>
          <p:nvPr/>
        </p:nvPicPr>
        <p:blipFill>
          <a:blip r:embed="rId3"/>
          <a:stretch>
            <a:fillRect/>
          </a:stretch>
        </p:blipFill>
        <p:spPr>
          <a:xfrm>
            <a:off x="2237871" y="0"/>
            <a:ext cx="6292518" cy="6900027"/>
          </a:xfrm>
          <a:prstGeom prst="rect">
            <a:avLst/>
          </a:prstGeom>
        </p:spPr>
      </p:pic>
      <p:sp>
        <p:nvSpPr>
          <p:cNvPr id="6" name="ZoneTexte 5"/>
          <p:cNvSpPr txBox="1"/>
          <p:nvPr/>
        </p:nvSpPr>
        <p:spPr>
          <a:xfrm>
            <a:off x="799907" y="2192901"/>
            <a:ext cx="7874861" cy="1015663"/>
          </a:xfrm>
          <a:prstGeom prst="rect">
            <a:avLst/>
          </a:prstGeom>
          <a:solidFill>
            <a:srgbClr val="FF0000"/>
          </a:solidFill>
        </p:spPr>
        <p:txBody>
          <a:bodyPr wrap="square" rtlCol="0">
            <a:spAutoFit/>
          </a:bodyPr>
          <a:lstStyle/>
          <a:p>
            <a:r>
              <a:rPr lang="fr-FR" sz="2000" b="1" dirty="0" smtClean="0"/>
              <a:t>Des motivations, des profils </a:t>
            </a:r>
            <a:r>
              <a:rPr lang="fr-FR" sz="2000" b="1" dirty="0" smtClean="0"/>
              <a:t>socio-professionnels et </a:t>
            </a:r>
            <a:r>
              <a:rPr lang="fr-FR" sz="2000" b="1" dirty="0" smtClean="0"/>
              <a:t>politiques très </a:t>
            </a:r>
            <a:r>
              <a:rPr lang="fr-FR" sz="2000" b="1" dirty="0" smtClean="0"/>
              <a:t>variés</a:t>
            </a:r>
          </a:p>
          <a:p>
            <a:r>
              <a:rPr lang="fr-FR" sz="2000" b="1" dirty="0" smtClean="0"/>
              <a:t>Des femmes et des hommes de tous âges.</a:t>
            </a:r>
          </a:p>
          <a:p>
            <a:r>
              <a:rPr lang="fr-FR" sz="2000" b="1" dirty="0" smtClean="0"/>
              <a:t>Il n’y a pas un profil type du résistant</a:t>
            </a:r>
            <a:endParaRPr lang="fr-FR" sz="2000" b="1" dirty="0"/>
          </a:p>
        </p:txBody>
      </p:sp>
    </p:spTree>
    <p:extLst>
      <p:ext uri="{BB962C8B-B14F-4D97-AF65-F5344CB8AC3E}">
        <p14:creationId xmlns:p14="http://schemas.microsoft.com/office/powerpoint/2010/main" val="23153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2081" y="122002"/>
            <a:ext cx="11033774" cy="6304548"/>
          </a:xfrm>
          <a:prstGeom prst="rect">
            <a:avLst/>
          </a:prstGeom>
        </p:spPr>
      </p:pic>
      <p:sp>
        <p:nvSpPr>
          <p:cNvPr id="3" name="ZoneTexte 2"/>
          <p:cNvSpPr txBox="1"/>
          <p:nvPr/>
        </p:nvSpPr>
        <p:spPr>
          <a:xfrm>
            <a:off x="144380" y="6103384"/>
            <a:ext cx="6424863" cy="646331"/>
          </a:xfrm>
          <a:prstGeom prst="rect">
            <a:avLst/>
          </a:prstGeom>
          <a:solidFill>
            <a:srgbClr val="FFC000"/>
          </a:solidFill>
        </p:spPr>
        <p:txBody>
          <a:bodyPr wrap="square" rtlCol="0">
            <a:spAutoFit/>
          </a:bodyPr>
          <a:lstStyle/>
          <a:p>
            <a:r>
              <a:rPr lang="fr-FR" b="1" dirty="0" smtClean="0"/>
              <a:t>Ainsi coexistent deux formes d’engagement, de résistance: la résistance extérieure et la résistance intérieure</a:t>
            </a:r>
            <a:endParaRPr lang="fr-FR" b="1" dirty="0"/>
          </a:p>
        </p:txBody>
      </p:sp>
      <p:pic>
        <p:nvPicPr>
          <p:cNvPr id="5" name="Image 4"/>
          <p:cNvPicPr>
            <a:picLocks noChangeAspect="1"/>
          </p:cNvPicPr>
          <p:nvPr/>
        </p:nvPicPr>
        <p:blipFill>
          <a:blip r:embed="rId3"/>
          <a:stretch>
            <a:fillRect/>
          </a:stretch>
        </p:blipFill>
        <p:spPr>
          <a:xfrm>
            <a:off x="144380" y="185708"/>
            <a:ext cx="4463715" cy="3498392"/>
          </a:xfrm>
          <a:prstGeom prst="rect">
            <a:avLst/>
          </a:prstGeom>
        </p:spPr>
      </p:pic>
      <p:pic>
        <p:nvPicPr>
          <p:cNvPr id="6" name="Image 5"/>
          <p:cNvPicPr>
            <a:picLocks noChangeAspect="1"/>
          </p:cNvPicPr>
          <p:nvPr/>
        </p:nvPicPr>
        <p:blipFill>
          <a:blip r:embed="rId4"/>
          <a:stretch>
            <a:fillRect/>
          </a:stretch>
        </p:blipFill>
        <p:spPr>
          <a:xfrm>
            <a:off x="325693" y="3747806"/>
            <a:ext cx="5497591" cy="2492378"/>
          </a:xfrm>
          <a:prstGeom prst="rect">
            <a:avLst/>
          </a:prstGeom>
        </p:spPr>
      </p:pic>
      <p:sp>
        <p:nvSpPr>
          <p:cNvPr id="4" name="ZoneTexte 3"/>
          <p:cNvSpPr txBox="1"/>
          <p:nvPr/>
        </p:nvSpPr>
        <p:spPr>
          <a:xfrm>
            <a:off x="1215190" y="2392288"/>
            <a:ext cx="5570621" cy="923330"/>
          </a:xfrm>
          <a:prstGeom prst="rect">
            <a:avLst/>
          </a:prstGeom>
          <a:solidFill>
            <a:srgbClr val="FFC000"/>
          </a:solidFill>
        </p:spPr>
        <p:txBody>
          <a:bodyPr wrap="square" rtlCol="0">
            <a:spAutoFit/>
          </a:bodyPr>
          <a:lstStyle/>
          <a:p>
            <a:r>
              <a:rPr lang="fr-FR" b="1" dirty="0" smtClean="0"/>
              <a:t>Des risques très différents: les combattants de la France Libre sont considérés comme des soldats…ce n’est pas le cas des engagés de la Résistance intérieure</a:t>
            </a:r>
            <a:endParaRPr lang="fr-FR" b="1" dirty="0"/>
          </a:p>
        </p:txBody>
      </p:sp>
      <p:pic>
        <p:nvPicPr>
          <p:cNvPr id="7" name="Image 6"/>
          <p:cNvPicPr>
            <a:picLocks noChangeAspect="1"/>
          </p:cNvPicPr>
          <p:nvPr/>
        </p:nvPicPr>
        <p:blipFill>
          <a:blip r:embed="rId5"/>
          <a:stretch>
            <a:fillRect/>
          </a:stretch>
        </p:blipFill>
        <p:spPr>
          <a:xfrm>
            <a:off x="867109" y="0"/>
            <a:ext cx="9912350" cy="6768034"/>
          </a:xfrm>
          <a:prstGeom prst="rect">
            <a:avLst/>
          </a:prstGeom>
        </p:spPr>
      </p:pic>
      <p:pic>
        <p:nvPicPr>
          <p:cNvPr id="8" name="Image 7"/>
          <p:cNvPicPr>
            <a:picLocks noChangeAspect="1"/>
          </p:cNvPicPr>
          <p:nvPr/>
        </p:nvPicPr>
        <p:blipFill>
          <a:blip r:embed="rId6"/>
          <a:stretch>
            <a:fillRect/>
          </a:stretch>
        </p:blipFill>
        <p:spPr>
          <a:xfrm>
            <a:off x="42642" y="350493"/>
            <a:ext cx="12149358" cy="6198059"/>
          </a:xfrm>
          <a:prstGeom prst="rect">
            <a:avLst/>
          </a:prstGeom>
        </p:spPr>
      </p:pic>
      <p:pic>
        <p:nvPicPr>
          <p:cNvPr id="9" name="Image 8"/>
          <p:cNvPicPr>
            <a:picLocks noChangeAspect="1"/>
          </p:cNvPicPr>
          <p:nvPr/>
        </p:nvPicPr>
        <p:blipFill>
          <a:blip r:embed="rId7"/>
          <a:stretch>
            <a:fillRect/>
          </a:stretch>
        </p:blipFill>
        <p:spPr>
          <a:xfrm>
            <a:off x="1569372" y="19148"/>
            <a:ext cx="8870449" cy="6730567"/>
          </a:xfrm>
          <a:prstGeom prst="rect">
            <a:avLst/>
          </a:prstGeom>
        </p:spPr>
      </p:pic>
      <p:pic>
        <p:nvPicPr>
          <p:cNvPr id="10" name="Image 9"/>
          <p:cNvPicPr>
            <a:picLocks noChangeAspect="1"/>
          </p:cNvPicPr>
          <p:nvPr/>
        </p:nvPicPr>
        <p:blipFill>
          <a:blip r:embed="rId8"/>
          <a:stretch>
            <a:fillRect/>
          </a:stretch>
        </p:blipFill>
        <p:spPr>
          <a:xfrm>
            <a:off x="1662888" y="4183957"/>
            <a:ext cx="8852159" cy="2383743"/>
          </a:xfrm>
          <a:prstGeom prst="rect">
            <a:avLst/>
          </a:prstGeom>
        </p:spPr>
      </p:pic>
    </p:spTree>
    <p:extLst>
      <p:ext uri="{BB962C8B-B14F-4D97-AF65-F5344CB8AC3E}">
        <p14:creationId xmlns:p14="http://schemas.microsoft.com/office/powerpoint/2010/main" val="203082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CB1CDF1D-B129-D54B-ADD2-36783D63B534}"/>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29000"/>
                    </a14:imgEffect>
                    <a14:imgEffect>
                      <a14:brightnessContrast bright="2000" contrast="7000"/>
                    </a14:imgEffect>
                  </a14:imgLayer>
                </a14:imgProps>
              </a:ext>
            </a:extLst>
          </a:blip>
          <a:srcRect b="2444"/>
          <a:stretch/>
        </p:blipFill>
        <p:spPr>
          <a:xfrm>
            <a:off x="486845" y="774671"/>
            <a:ext cx="4181720" cy="5134555"/>
          </a:xfrm>
          <a:prstGeom prst="rect">
            <a:avLst/>
          </a:prstGeom>
          <a:ln>
            <a:solidFill>
              <a:schemeClr val="tx1"/>
            </a:solidFill>
          </a:ln>
        </p:spPr>
      </p:pic>
      <p:sp>
        <p:nvSpPr>
          <p:cNvPr id="3" name="Rectangle 2">
            <a:extLst>
              <a:ext uri="{FF2B5EF4-FFF2-40B4-BE49-F238E27FC236}">
                <a16:creationId xmlns="" xmlns:a16="http://schemas.microsoft.com/office/drawing/2014/main" id="{F461F3F7-4520-FD40-AB9F-C95D29560945}"/>
              </a:ext>
            </a:extLst>
          </p:cNvPr>
          <p:cNvSpPr/>
          <p:nvPr/>
        </p:nvSpPr>
        <p:spPr>
          <a:xfrm>
            <a:off x="486845" y="213305"/>
            <a:ext cx="3297216" cy="369332"/>
          </a:xfrm>
          <a:prstGeom prst="rect">
            <a:avLst/>
          </a:prstGeom>
          <a:solidFill>
            <a:schemeClr val="tx1"/>
          </a:solidFill>
        </p:spPr>
        <p:txBody>
          <a:bodyPr wrap="square">
            <a:spAutoFit/>
          </a:bodyPr>
          <a:lstStyle/>
          <a:p>
            <a:pPr algn="ctr"/>
            <a:r>
              <a:rPr lang="fr-FR" b="1" dirty="0">
                <a:solidFill>
                  <a:prstClr val="white"/>
                </a:solidFill>
                <a:ea typeface="Calibri" panose="020F0502020204030204" pitchFamily="34" charset="0"/>
              </a:rPr>
              <a:t>LA RESISTANCE ET FRANCE LIBRE</a:t>
            </a:r>
            <a:endParaRPr lang="fr-FR" b="1" dirty="0">
              <a:solidFill>
                <a:prstClr val="white"/>
              </a:solidFill>
            </a:endParaRPr>
          </a:p>
        </p:txBody>
      </p:sp>
      <p:sp>
        <p:nvSpPr>
          <p:cNvPr id="4" name="Rectangle 3">
            <a:extLst>
              <a:ext uri="{FF2B5EF4-FFF2-40B4-BE49-F238E27FC236}">
                <a16:creationId xmlns="" xmlns:a16="http://schemas.microsoft.com/office/drawing/2014/main" id="{0482CA23-1C54-104A-A6EC-D688CB5F2AD4}"/>
              </a:ext>
            </a:extLst>
          </p:cNvPr>
          <p:cNvSpPr/>
          <p:nvPr/>
        </p:nvSpPr>
        <p:spPr>
          <a:xfrm>
            <a:off x="4921100" y="2048661"/>
            <a:ext cx="3636316" cy="338554"/>
          </a:xfrm>
          <a:prstGeom prst="rect">
            <a:avLst/>
          </a:prstGeom>
        </p:spPr>
        <p:txBody>
          <a:bodyPr wrap="none">
            <a:spAutoFit/>
          </a:bodyPr>
          <a:lstStyle/>
          <a:p>
            <a:r>
              <a:rPr lang="fr-FR" sz="1600" b="1" dirty="0">
                <a:solidFill>
                  <a:srgbClr val="000000"/>
                </a:solidFill>
              </a:rPr>
              <a:t>Principe d’autodétermination du peuple </a:t>
            </a:r>
          </a:p>
        </p:txBody>
      </p:sp>
      <p:sp>
        <p:nvSpPr>
          <p:cNvPr id="5" name="Rectangle 4">
            <a:extLst>
              <a:ext uri="{FF2B5EF4-FFF2-40B4-BE49-F238E27FC236}">
                <a16:creationId xmlns="" xmlns:a16="http://schemas.microsoft.com/office/drawing/2014/main" id="{ECD89708-F762-D84B-B8E6-1EDEB958D4F6}"/>
              </a:ext>
            </a:extLst>
          </p:cNvPr>
          <p:cNvSpPr/>
          <p:nvPr/>
        </p:nvSpPr>
        <p:spPr>
          <a:xfrm>
            <a:off x="5723614" y="2908066"/>
            <a:ext cx="2274277" cy="338554"/>
          </a:xfrm>
          <a:prstGeom prst="rect">
            <a:avLst/>
          </a:prstGeom>
        </p:spPr>
        <p:txBody>
          <a:bodyPr wrap="none">
            <a:spAutoFit/>
          </a:bodyPr>
          <a:lstStyle/>
          <a:p>
            <a:r>
              <a:rPr lang="fr-FR" sz="1600" b="1" dirty="0">
                <a:solidFill>
                  <a:srgbClr val="000000"/>
                </a:solidFill>
              </a:rPr>
              <a:t>Liberté Egalité Fraternité</a:t>
            </a:r>
          </a:p>
        </p:txBody>
      </p:sp>
      <p:sp>
        <p:nvSpPr>
          <p:cNvPr id="6" name="Rectangle 5">
            <a:extLst>
              <a:ext uri="{FF2B5EF4-FFF2-40B4-BE49-F238E27FC236}">
                <a16:creationId xmlns="" xmlns:a16="http://schemas.microsoft.com/office/drawing/2014/main" id="{7228E07B-67DC-4A4F-B4DE-0747A4C7D4A7}"/>
              </a:ext>
            </a:extLst>
          </p:cNvPr>
          <p:cNvSpPr/>
          <p:nvPr/>
        </p:nvSpPr>
        <p:spPr>
          <a:xfrm>
            <a:off x="5092064" y="2560882"/>
            <a:ext cx="3797065" cy="338554"/>
          </a:xfrm>
          <a:prstGeom prst="rect">
            <a:avLst/>
          </a:prstGeom>
        </p:spPr>
        <p:txBody>
          <a:bodyPr wrap="none">
            <a:spAutoFit/>
          </a:bodyPr>
          <a:lstStyle/>
          <a:p>
            <a:r>
              <a:rPr lang="fr-FR" sz="1600" b="1" dirty="0">
                <a:solidFill>
                  <a:srgbClr val="000000"/>
                </a:solidFill>
              </a:rPr>
              <a:t>Défense des droits et de l’idéal républicain</a:t>
            </a:r>
          </a:p>
        </p:txBody>
      </p:sp>
      <p:sp>
        <p:nvSpPr>
          <p:cNvPr id="7" name="Rectangle 6">
            <a:extLst>
              <a:ext uri="{FF2B5EF4-FFF2-40B4-BE49-F238E27FC236}">
                <a16:creationId xmlns="" xmlns:a16="http://schemas.microsoft.com/office/drawing/2014/main" id="{E66809EC-DEE4-E74C-A9FF-281C13C55231}"/>
              </a:ext>
            </a:extLst>
          </p:cNvPr>
          <p:cNvSpPr/>
          <p:nvPr/>
        </p:nvSpPr>
        <p:spPr>
          <a:xfrm>
            <a:off x="5092064" y="4021661"/>
            <a:ext cx="2990049" cy="584775"/>
          </a:xfrm>
          <a:prstGeom prst="rect">
            <a:avLst/>
          </a:prstGeom>
        </p:spPr>
        <p:txBody>
          <a:bodyPr wrap="none">
            <a:spAutoFit/>
          </a:bodyPr>
          <a:lstStyle/>
          <a:p>
            <a:pPr algn="just"/>
            <a:r>
              <a:rPr lang="fr-FR" sz="1600" b="1" dirty="0">
                <a:solidFill>
                  <a:srgbClr val="000000"/>
                </a:solidFill>
              </a:rPr>
              <a:t>Démocratie au suffrage universel</a:t>
            </a:r>
          </a:p>
          <a:p>
            <a:r>
              <a:rPr lang="fr-FR" sz="1600" b="1" dirty="0">
                <a:solidFill>
                  <a:srgbClr val="000000"/>
                </a:solidFill>
              </a:rPr>
              <a:t>(droit de vote des femmes)</a:t>
            </a:r>
          </a:p>
        </p:txBody>
      </p:sp>
      <p:sp>
        <p:nvSpPr>
          <p:cNvPr id="8" name="Rectangle 7">
            <a:extLst>
              <a:ext uri="{FF2B5EF4-FFF2-40B4-BE49-F238E27FC236}">
                <a16:creationId xmlns="" xmlns:a16="http://schemas.microsoft.com/office/drawing/2014/main" id="{D71E2501-42E6-5541-8173-216F6D7769F8}"/>
              </a:ext>
            </a:extLst>
          </p:cNvPr>
          <p:cNvSpPr/>
          <p:nvPr/>
        </p:nvSpPr>
        <p:spPr>
          <a:xfrm>
            <a:off x="4796582" y="1695906"/>
            <a:ext cx="4116127" cy="338554"/>
          </a:xfrm>
          <a:prstGeom prst="rect">
            <a:avLst/>
          </a:prstGeom>
        </p:spPr>
        <p:txBody>
          <a:bodyPr wrap="none">
            <a:spAutoFit/>
          </a:bodyPr>
          <a:lstStyle/>
          <a:p>
            <a:r>
              <a:rPr lang="fr-FR" sz="1600" b="1" dirty="0">
                <a:solidFill>
                  <a:srgbClr val="000000"/>
                </a:solidFill>
                <a:ea typeface="Times New Roman" panose="02020603050405020304" pitchFamily="18" charset="0"/>
              </a:rPr>
              <a:t>Retrouver la souveraineté sur tout le territoire</a:t>
            </a:r>
            <a:endParaRPr lang="fr-FR" sz="1600" b="1" dirty="0">
              <a:solidFill>
                <a:prstClr val="black"/>
              </a:solidFill>
            </a:endParaRPr>
          </a:p>
        </p:txBody>
      </p:sp>
      <p:sp>
        <p:nvSpPr>
          <p:cNvPr id="9" name="Rectangle 8">
            <a:extLst>
              <a:ext uri="{FF2B5EF4-FFF2-40B4-BE49-F238E27FC236}">
                <a16:creationId xmlns="" xmlns:a16="http://schemas.microsoft.com/office/drawing/2014/main" id="{E0DD6EBD-B3C6-514B-AD88-8836EB58601B}"/>
              </a:ext>
            </a:extLst>
          </p:cNvPr>
          <p:cNvSpPr/>
          <p:nvPr/>
        </p:nvSpPr>
        <p:spPr>
          <a:xfrm>
            <a:off x="5129965" y="1268784"/>
            <a:ext cx="3449363" cy="338554"/>
          </a:xfrm>
          <a:prstGeom prst="rect">
            <a:avLst/>
          </a:prstGeom>
        </p:spPr>
        <p:txBody>
          <a:bodyPr wrap="square">
            <a:spAutoFit/>
          </a:bodyPr>
          <a:lstStyle/>
          <a:p>
            <a:pPr algn="ctr"/>
            <a:r>
              <a:rPr lang="fr-FR" sz="1600" b="1" u="sng" dirty="0">
                <a:solidFill>
                  <a:srgbClr val="000000"/>
                </a:solidFill>
                <a:ea typeface="Calibri" panose="020F0502020204030204" pitchFamily="34" charset="0"/>
              </a:rPr>
              <a:t>Objectifs communs de la Résistance</a:t>
            </a:r>
            <a:r>
              <a:rPr lang="fr-FR" sz="1600" b="1" dirty="0">
                <a:solidFill>
                  <a:srgbClr val="000000"/>
                </a:solidFill>
                <a:ea typeface="Calibri" panose="020F0502020204030204" pitchFamily="34" charset="0"/>
              </a:rPr>
              <a:t> :</a:t>
            </a:r>
            <a:endParaRPr lang="fr-FR" sz="1600" b="1" dirty="0">
              <a:solidFill>
                <a:prstClr val="black"/>
              </a:solidFill>
            </a:endParaRPr>
          </a:p>
        </p:txBody>
      </p:sp>
      <p:sp>
        <p:nvSpPr>
          <p:cNvPr id="11" name="Rectangle à coins arrondis 10">
            <a:extLst>
              <a:ext uri="{FF2B5EF4-FFF2-40B4-BE49-F238E27FC236}">
                <a16:creationId xmlns="" xmlns:a16="http://schemas.microsoft.com/office/drawing/2014/main" id="{0BFB402D-4B15-CC41-B9FA-94A3155CFFCA}"/>
              </a:ext>
            </a:extLst>
          </p:cNvPr>
          <p:cNvSpPr/>
          <p:nvPr/>
        </p:nvSpPr>
        <p:spPr>
          <a:xfrm>
            <a:off x="2962544" y="5068961"/>
            <a:ext cx="1549822" cy="506892"/>
          </a:xfrm>
          <a:prstGeom prst="roundRect">
            <a:avLst/>
          </a:prstGeom>
          <a:solidFill>
            <a:srgbClr val="0070C0">
              <a:alpha val="28000"/>
            </a:srgbClr>
          </a:solidFill>
          <a:ln w="3810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12" name="Rectangle à coins arrondis 11">
            <a:extLst>
              <a:ext uri="{FF2B5EF4-FFF2-40B4-BE49-F238E27FC236}">
                <a16:creationId xmlns="" xmlns:a16="http://schemas.microsoft.com/office/drawing/2014/main" id="{41285EC6-588D-D140-A93C-A49AE4339CF6}"/>
              </a:ext>
            </a:extLst>
          </p:cNvPr>
          <p:cNvSpPr/>
          <p:nvPr/>
        </p:nvSpPr>
        <p:spPr>
          <a:xfrm>
            <a:off x="958850" y="5111750"/>
            <a:ext cx="829510" cy="487572"/>
          </a:xfrm>
          <a:prstGeom prst="roundRect">
            <a:avLst/>
          </a:prstGeom>
          <a:solidFill>
            <a:srgbClr val="0070C0">
              <a:alpha val="28000"/>
            </a:srgbClr>
          </a:solidFill>
          <a:ln w="3810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13" name="Rectangle à coins arrondis 12">
            <a:extLst>
              <a:ext uri="{FF2B5EF4-FFF2-40B4-BE49-F238E27FC236}">
                <a16:creationId xmlns="" xmlns:a16="http://schemas.microsoft.com/office/drawing/2014/main" id="{4F63A6DE-52B0-1844-863F-57FD81BA8ACD}"/>
              </a:ext>
            </a:extLst>
          </p:cNvPr>
          <p:cNvSpPr/>
          <p:nvPr/>
        </p:nvSpPr>
        <p:spPr>
          <a:xfrm>
            <a:off x="2962544" y="5663929"/>
            <a:ext cx="1655884" cy="258416"/>
          </a:xfrm>
          <a:prstGeom prst="roundRect">
            <a:avLst/>
          </a:prstGeom>
          <a:solidFill>
            <a:srgbClr val="0070C0">
              <a:alpha val="28000"/>
            </a:srgbClr>
          </a:solidFill>
          <a:ln w="38100" cmpd="sng">
            <a:solidFill>
              <a:srgbClr val="0070C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14" name="Accolade fermante 13">
            <a:extLst>
              <a:ext uri="{FF2B5EF4-FFF2-40B4-BE49-F238E27FC236}">
                <a16:creationId xmlns="" xmlns:a16="http://schemas.microsoft.com/office/drawing/2014/main" id="{AAE68FF5-5E79-7D4A-8FC5-6801F4E4A8C3}"/>
              </a:ext>
            </a:extLst>
          </p:cNvPr>
          <p:cNvSpPr/>
          <p:nvPr/>
        </p:nvSpPr>
        <p:spPr>
          <a:xfrm>
            <a:off x="4784607" y="4986319"/>
            <a:ext cx="307457" cy="8411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sp>
        <p:nvSpPr>
          <p:cNvPr id="15" name="Rectangle 14">
            <a:extLst>
              <a:ext uri="{FF2B5EF4-FFF2-40B4-BE49-F238E27FC236}">
                <a16:creationId xmlns="" xmlns:a16="http://schemas.microsoft.com/office/drawing/2014/main" id="{E629BADE-9917-6A49-B9DF-130F3A7A545D}"/>
              </a:ext>
            </a:extLst>
          </p:cNvPr>
          <p:cNvSpPr/>
          <p:nvPr/>
        </p:nvSpPr>
        <p:spPr>
          <a:xfrm>
            <a:off x="5208106" y="4882417"/>
            <a:ext cx="1902829" cy="1077218"/>
          </a:xfrm>
          <a:prstGeom prst="rect">
            <a:avLst/>
          </a:prstGeom>
        </p:spPr>
        <p:txBody>
          <a:bodyPr wrap="none">
            <a:spAutoFit/>
          </a:bodyPr>
          <a:lstStyle/>
          <a:p>
            <a:pPr algn="ctr"/>
            <a:r>
              <a:rPr lang="fr-FR" sz="1600" b="1" dirty="0">
                <a:solidFill>
                  <a:srgbClr val="000000"/>
                </a:solidFill>
                <a:ea typeface="Times New Roman" panose="02020603050405020304" pitchFamily="18" charset="0"/>
              </a:rPr>
              <a:t>Le général de Gaulle</a:t>
            </a:r>
          </a:p>
          <a:p>
            <a:pPr algn="ctr"/>
            <a:r>
              <a:rPr lang="fr-FR" sz="1600" b="1" dirty="0">
                <a:solidFill>
                  <a:srgbClr val="000000"/>
                </a:solidFill>
              </a:rPr>
              <a:t>reconnu comme le </a:t>
            </a:r>
          </a:p>
          <a:p>
            <a:pPr algn="ctr"/>
            <a:r>
              <a:rPr lang="fr-FR" sz="1600" b="1" dirty="0">
                <a:solidFill>
                  <a:srgbClr val="000000"/>
                </a:solidFill>
              </a:rPr>
              <a:t>chef et l’incarnation</a:t>
            </a:r>
          </a:p>
          <a:p>
            <a:pPr algn="ctr"/>
            <a:r>
              <a:rPr lang="fr-FR" sz="1600" b="1" dirty="0">
                <a:solidFill>
                  <a:srgbClr val="000000"/>
                </a:solidFill>
              </a:rPr>
              <a:t>de la Résistance</a:t>
            </a:r>
            <a:endParaRPr lang="fr-FR" sz="1600" b="1" dirty="0">
              <a:solidFill>
                <a:prstClr val="black"/>
              </a:solidFill>
            </a:endParaRPr>
          </a:p>
        </p:txBody>
      </p:sp>
      <p:sp>
        <p:nvSpPr>
          <p:cNvPr id="18" name="Accolade fermante 17">
            <a:extLst>
              <a:ext uri="{FF2B5EF4-FFF2-40B4-BE49-F238E27FC236}">
                <a16:creationId xmlns="" xmlns:a16="http://schemas.microsoft.com/office/drawing/2014/main" id="{A0B95D61-1DE7-8346-9694-81679E23DF70}"/>
              </a:ext>
            </a:extLst>
          </p:cNvPr>
          <p:cNvSpPr/>
          <p:nvPr/>
        </p:nvSpPr>
        <p:spPr>
          <a:xfrm>
            <a:off x="4684239" y="2537875"/>
            <a:ext cx="307457" cy="84113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sp>
        <p:nvSpPr>
          <p:cNvPr id="22" name="Rectangle à coins arrondis 21">
            <a:extLst>
              <a:ext uri="{FF2B5EF4-FFF2-40B4-BE49-F238E27FC236}">
                <a16:creationId xmlns="" xmlns:a16="http://schemas.microsoft.com/office/drawing/2014/main" id="{4AFA94BB-1DB9-6C4E-847B-2B2938FF55C6}"/>
              </a:ext>
            </a:extLst>
          </p:cNvPr>
          <p:cNvSpPr/>
          <p:nvPr/>
        </p:nvSpPr>
        <p:spPr>
          <a:xfrm>
            <a:off x="581437" y="4025183"/>
            <a:ext cx="4036991" cy="545445"/>
          </a:xfrm>
          <a:prstGeom prst="roundRect">
            <a:avLst/>
          </a:prstGeom>
          <a:solidFill>
            <a:srgbClr val="FF0000">
              <a:alpha val="28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23" name="Rectangle à coins arrondis 22">
            <a:extLst>
              <a:ext uri="{FF2B5EF4-FFF2-40B4-BE49-F238E27FC236}">
                <a16:creationId xmlns="" xmlns:a16="http://schemas.microsoft.com/office/drawing/2014/main" id="{B0BF2720-EBF9-5D4C-9FDA-56E1731AC78F}"/>
              </a:ext>
            </a:extLst>
          </p:cNvPr>
          <p:cNvSpPr/>
          <p:nvPr/>
        </p:nvSpPr>
        <p:spPr>
          <a:xfrm>
            <a:off x="497612" y="2112010"/>
            <a:ext cx="3239843" cy="215027"/>
          </a:xfrm>
          <a:prstGeom prst="roundRect">
            <a:avLst/>
          </a:prstGeom>
          <a:solidFill>
            <a:srgbClr val="FF0000">
              <a:alpha val="28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19" name="Line 12">
            <a:extLst>
              <a:ext uri="{FF2B5EF4-FFF2-40B4-BE49-F238E27FC236}">
                <a16:creationId xmlns="" xmlns:a16="http://schemas.microsoft.com/office/drawing/2014/main" id="{F0C7426A-6EFC-604D-B784-0E6FEAD31473}"/>
              </a:ext>
            </a:extLst>
          </p:cNvPr>
          <p:cNvSpPr>
            <a:spLocks noChangeShapeType="1"/>
          </p:cNvSpPr>
          <p:nvPr/>
        </p:nvSpPr>
        <p:spPr bwMode="auto">
          <a:xfrm flipV="1">
            <a:off x="3627783" y="2217938"/>
            <a:ext cx="1262247" cy="3173"/>
          </a:xfrm>
          <a:prstGeom prst="line">
            <a:avLst/>
          </a:prstGeom>
          <a:noFill/>
          <a:ln w="38100">
            <a:solidFill>
              <a:schemeClr val="tx1"/>
            </a:solidFill>
            <a:round/>
            <a:headEnd/>
            <a:tailEnd type="triangle" w="med" len="med"/>
          </a:ln>
          <a:effectLst/>
        </p:spPr>
        <p:txBody>
          <a:bodyPr/>
          <a:lstStyle/>
          <a:p>
            <a:pPr>
              <a:defRPr/>
            </a:pPr>
            <a:endParaRPr lang="fr-FR">
              <a:solidFill>
                <a:prstClr val="black"/>
              </a:solidFill>
              <a:effectLst>
                <a:outerShdw blurRad="38100" dist="38100" dir="2700000" algn="tl">
                  <a:srgbClr val="000000">
                    <a:alpha val="43137"/>
                  </a:srgbClr>
                </a:outerShdw>
              </a:effectLst>
            </a:endParaRPr>
          </a:p>
        </p:txBody>
      </p:sp>
      <p:sp>
        <p:nvSpPr>
          <p:cNvPr id="24" name="Rectangle à coins arrondis 23">
            <a:extLst>
              <a:ext uri="{FF2B5EF4-FFF2-40B4-BE49-F238E27FC236}">
                <a16:creationId xmlns="" xmlns:a16="http://schemas.microsoft.com/office/drawing/2014/main" id="{2E4E68D9-758E-4D48-8DF5-F93E2ABC24E2}"/>
              </a:ext>
            </a:extLst>
          </p:cNvPr>
          <p:cNvSpPr/>
          <p:nvPr/>
        </p:nvSpPr>
        <p:spPr>
          <a:xfrm>
            <a:off x="530681" y="1659627"/>
            <a:ext cx="4036991" cy="389034"/>
          </a:xfrm>
          <a:prstGeom prst="roundRect">
            <a:avLst/>
          </a:prstGeom>
          <a:solidFill>
            <a:srgbClr val="FF0000">
              <a:alpha val="28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21" name="Line 12">
            <a:extLst>
              <a:ext uri="{FF2B5EF4-FFF2-40B4-BE49-F238E27FC236}">
                <a16:creationId xmlns="" xmlns:a16="http://schemas.microsoft.com/office/drawing/2014/main" id="{002B0204-7FCB-E24F-8589-928ADEEF66AC}"/>
              </a:ext>
            </a:extLst>
          </p:cNvPr>
          <p:cNvSpPr>
            <a:spLocks noChangeShapeType="1"/>
          </p:cNvSpPr>
          <p:nvPr/>
        </p:nvSpPr>
        <p:spPr bwMode="auto">
          <a:xfrm>
            <a:off x="4563513" y="4291671"/>
            <a:ext cx="528551" cy="0"/>
          </a:xfrm>
          <a:prstGeom prst="line">
            <a:avLst/>
          </a:prstGeom>
          <a:noFill/>
          <a:ln w="38100">
            <a:solidFill>
              <a:schemeClr val="tx1"/>
            </a:solidFill>
            <a:round/>
            <a:headEnd/>
            <a:tailEnd type="triangle" w="med" len="med"/>
          </a:ln>
          <a:effectLst/>
        </p:spPr>
        <p:txBody>
          <a:bodyPr/>
          <a:lstStyle/>
          <a:p>
            <a:pPr>
              <a:defRPr/>
            </a:pPr>
            <a:endParaRPr lang="fr-FR">
              <a:solidFill>
                <a:prstClr val="black"/>
              </a:solidFill>
              <a:effectLst>
                <a:outerShdw blurRad="38100" dist="38100" dir="2700000" algn="tl">
                  <a:srgbClr val="000000">
                    <a:alpha val="43137"/>
                  </a:srgbClr>
                </a:outerShdw>
              </a:effectLst>
            </a:endParaRPr>
          </a:p>
        </p:txBody>
      </p:sp>
      <p:sp>
        <p:nvSpPr>
          <p:cNvPr id="25" name="Rectangle à coins arrondis 24">
            <a:extLst>
              <a:ext uri="{FF2B5EF4-FFF2-40B4-BE49-F238E27FC236}">
                <a16:creationId xmlns="" xmlns:a16="http://schemas.microsoft.com/office/drawing/2014/main" id="{9060E1AE-D9CB-AC43-92C6-88C9C22A8FEE}"/>
              </a:ext>
            </a:extLst>
          </p:cNvPr>
          <p:cNvSpPr/>
          <p:nvPr/>
        </p:nvSpPr>
        <p:spPr>
          <a:xfrm>
            <a:off x="581437" y="3543743"/>
            <a:ext cx="3982076" cy="385911"/>
          </a:xfrm>
          <a:prstGeom prst="roundRect">
            <a:avLst/>
          </a:prstGeom>
          <a:solidFill>
            <a:srgbClr val="FF0000">
              <a:alpha val="28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sp>
        <p:nvSpPr>
          <p:cNvPr id="26" name="Line 12">
            <a:extLst>
              <a:ext uri="{FF2B5EF4-FFF2-40B4-BE49-F238E27FC236}">
                <a16:creationId xmlns="" xmlns:a16="http://schemas.microsoft.com/office/drawing/2014/main" id="{C6E97D32-28FE-CF4C-A738-1D974AEDCAAE}"/>
              </a:ext>
            </a:extLst>
          </p:cNvPr>
          <p:cNvSpPr>
            <a:spLocks noChangeShapeType="1"/>
          </p:cNvSpPr>
          <p:nvPr/>
        </p:nvSpPr>
        <p:spPr bwMode="auto">
          <a:xfrm>
            <a:off x="4454071" y="3821277"/>
            <a:ext cx="570806" cy="2412"/>
          </a:xfrm>
          <a:prstGeom prst="line">
            <a:avLst/>
          </a:prstGeom>
          <a:noFill/>
          <a:ln w="38100">
            <a:solidFill>
              <a:schemeClr val="tx1"/>
            </a:solidFill>
            <a:round/>
            <a:headEnd/>
            <a:tailEnd type="triangle" w="med" len="med"/>
          </a:ln>
          <a:effectLst/>
        </p:spPr>
        <p:txBody>
          <a:bodyPr/>
          <a:lstStyle/>
          <a:p>
            <a:pPr>
              <a:defRPr/>
            </a:pPr>
            <a:endParaRPr lang="fr-FR">
              <a:solidFill>
                <a:prstClr val="black"/>
              </a:solidFill>
              <a:effectLst>
                <a:outerShdw blurRad="38100" dist="38100" dir="2700000" algn="tl">
                  <a:srgbClr val="000000">
                    <a:alpha val="43137"/>
                  </a:srgbClr>
                </a:outerShdw>
              </a:effectLst>
            </a:endParaRPr>
          </a:p>
        </p:txBody>
      </p:sp>
      <p:sp>
        <p:nvSpPr>
          <p:cNvPr id="27" name="Rectangle 26">
            <a:extLst>
              <a:ext uri="{FF2B5EF4-FFF2-40B4-BE49-F238E27FC236}">
                <a16:creationId xmlns="" xmlns:a16="http://schemas.microsoft.com/office/drawing/2014/main" id="{38F00444-15B9-6A48-89BC-9A27B7E496DB}"/>
              </a:ext>
            </a:extLst>
          </p:cNvPr>
          <p:cNvSpPr/>
          <p:nvPr/>
        </p:nvSpPr>
        <p:spPr>
          <a:xfrm>
            <a:off x="5008431" y="3654074"/>
            <a:ext cx="3626314" cy="338554"/>
          </a:xfrm>
          <a:prstGeom prst="rect">
            <a:avLst/>
          </a:prstGeom>
        </p:spPr>
        <p:txBody>
          <a:bodyPr wrap="none">
            <a:spAutoFit/>
          </a:bodyPr>
          <a:lstStyle/>
          <a:p>
            <a:r>
              <a:rPr lang="fr-FR" sz="1600" b="1" dirty="0">
                <a:solidFill>
                  <a:srgbClr val="000000"/>
                </a:solidFill>
              </a:rPr>
              <a:t>Création d’un nouvel ordre international</a:t>
            </a:r>
          </a:p>
        </p:txBody>
      </p:sp>
      <p:sp>
        <p:nvSpPr>
          <p:cNvPr id="20" name="Line 12">
            <a:extLst>
              <a:ext uri="{FF2B5EF4-FFF2-40B4-BE49-F238E27FC236}">
                <a16:creationId xmlns="" xmlns:a16="http://schemas.microsoft.com/office/drawing/2014/main" id="{5B4330E8-A16A-8E4B-9CE3-0ED621CF85DB}"/>
              </a:ext>
            </a:extLst>
          </p:cNvPr>
          <p:cNvSpPr>
            <a:spLocks noChangeShapeType="1"/>
          </p:cNvSpPr>
          <p:nvPr/>
        </p:nvSpPr>
        <p:spPr bwMode="auto">
          <a:xfrm flipV="1">
            <a:off x="4383157" y="1877363"/>
            <a:ext cx="458718" cy="2021"/>
          </a:xfrm>
          <a:prstGeom prst="line">
            <a:avLst/>
          </a:prstGeom>
          <a:noFill/>
          <a:ln w="38100">
            <a:solidFill>
              <a:schemeClr val="tx1"/>
            </a:solidFill>
            <a:round/>
            <a:headEnd/>
            <a:tailEnd type="triangle" w="med" len="med"/>
          </a:ln>
          <a:effectLst/>
        </p:spPr>
        <p:txBody>
          <a:bodyPr/>
          <a:lstStyle/>
          <a:p>
            <a:pPr>
              <a:defRPr/>
            </a:pPr>
            <a:endParaRPr lang="fr-FR">
              <a:solidFill>
                <a:prstClr val="black"/>
              </a:solidFill>
              <a:effectLst>
                <a:outerShdw blurRad="38100" dist="38100" dir="2700000" algn="tl">
                  <a:srgbClr val="000000">
                    <a:alpha val="43137"/>
                  </a:srgbClr>
                </a:outerShdw>
              </a:effectLst>
            </a:endParaRPr>
          </a:p>
        </p:txBody>
      </p:sp>
      <p:pic>
        <p:nvPicPr>
          <p:cNvPr id="1026" name="Picture 2" descr="Programme du CNR « Un ordre social plus juste » | L'Humanité">
            <a:extLst>
              <a:ext uri="{FF2B5EF4-FFF2-40B4-BE49-F238E27FC236}">
                <a16:creationId xmlns="" xmlns:a16="http://schemas.microsoft.com/office/drawing/2014/main" id="{56B49201-DD76-5841-A170-2328FCEBEF1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4000"/>
                    </a14:imgEffect>
                    <a14:imgEffect>
                      <a14:brightnessContrast bright="1000" contrast="1000"/>
                    </a14:imgEffect>
                  </a14:imgLayer>
                </a14:imgProps>
              </a:ext>
              <a:ext uri="{28A0092B-C50C-407E-A947-70E740481C1C}">
                <a14:useLocalDpi xmlns:a14="http://schemas.microsoft.com/office/drawing/2010/main" val="0"/>
              </a:ext>
            </a:extLst>
          </a:blip>
          <a:srcRect l="7232" t="7092" r="6155" b="7908"/>
          <a:stretch/>
        </p:blipFill>
        <p:spPr bwMode="auto">
          <a:xfrm>
            <a:off x="9221087" y="1200692"/>
            <a:ext cx="2575955" cy="35748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 xmlns:a16="http://schemas.microsoft.com/office/drawing/2014/main" id="{91C0B51E-C0BD-EB46-9B70-DD262B9ED8B1}"/>
              </a:ext>
            </a:extLst>
          </p:cNvPr>
          <p:cNvSpPr/>
          <p:nvPr/>
        </p:nvSpPr>
        <p:spPr>
          <a:xfrm>
            <a:off x="9155391" y="189896"/>
            <a:ext cx="2731809" cy="584775"/>
          </a:xfrm>
          <a:prstGeom prst="rect">
            <a:avLst/>
          </a:prstGeom>
        </p:spPr>
        <p:txBody>
          <a:bodyPr wrap="square">
            <a:spAutoFit/>
          </a:bodyPr>
          <a:lstStyle/>
          <a:p>
            <a:pPr algn="ctr"/>
            <a:r>
              <a:rPr lang="fr-FR" sz="1600" b="1" dirty="0">
                <a:solidFill>
                  <a:prstClr val="black"/>
                </a:solidFill>
              </a:rPr>
              <a:t>Création du Conseil National de la Résistance (mai 1943)</a:t>
            </a:r>
          </a:p>
        </p:txBody>
      </p:sp>
      <p:sp>
        <p:nvSpPr>
          <p:cNvPr id="30" name="Rectangle 29">
            <a:extLst>
              <a:ext uri="{FF2B5EF4-FFF2-40B4-BE49-F238E27FC236}">
                <a16:creationId xmlns="" xmlns:a16="http://schemas.microsoft.com/office/drawing/2014/main" id="{BA4DF6DF-AF8B-D64C-AB1A-0F1725861007}"/>
              </a:ext>
            </a:extLst>
          </p:cNvPr>
          <p:cNvSpPr/>
          <p:nvPr/>
        </p:nvSpPr>
        <p:spPr>
          <a:xfrm>
            <a:off x="9033215" y="4837345"/>
            <a:ext cx="2976160" cy="1815882"/>
          </a:xfrm>
          <a:prstGeom prst="rect">
            <a:avLst/>
          </a:prstGeom>
        </p:spPr>
        <p:txBody>
          <a:bodyPr wrap="square">
            <a:spAutoFit/>
          </a:bodyPr>
          <a:lstStyle/>
          <a:p>
            <a:pPr algn="ctr"/>
            <a:r>
              <a:rPr lang="fr-FR" sz="1600" b="1" dirty="0">
                <a:solidFill>
                  <a:prstClr val="black"/>
                </a:solidFill>
              </a:rPr>
              <a:t>→ Programme</a:t>
            </a:r>
            <a:r>
              <a:rPr lang="fr-FR" sz="1600" dirty="0">
                <a:solidFill>
                  <a:prstClr val="black"/>
                </a:solidFill>
              </a:rPr>
              <a:t> de mars 1944 impliquant le </a:t>
            </a:r>
            <a:r>
              <a:rPr lang="fr-FR" sz="1600" b="1" dirty="0">
                <a:solidFill>
                  <a:prstClr val="black"/>
                </a:solidFill>
              </a:rPr>
              <a:t>retour des valeurs républicaines mais aussi de profonds changements économiques et sociaux </a:t>
            </a:r>
          </a:p>
          <a:p>
            <a:pPr algn="ctr"/>
            <a:r>
              <a:rPr lang="fr-FR" sz="1600" dirty="0">
                <a:solidFill>
                  <a:prstClr val="black"/>
                </a:solidFill>
              </a:rPr>
              <a:t>(qui feront l’objet de réformes menées à la Libération).</a:t>
            </a:r>
            <a:endParaRPr lang="fr-FR" sz="1600" b="1" dirty="0">
              <a:solidFill>
                <a:prstClr val="black"/>
              </a:solidFill>
            </a:endParaRPr>
          </a:p>
        </p:txBody>
      </p:sp>
      <p:pic>
        <p:nvPicPr>
          <p:cNvPr id="1028" name="Picture 4" descr="Jean Moulin : biographie du préfet devenu chef de la Résistance">
            <a:extLst>
              <a:ext uri="{FF2B5EF4-FFF2-40B4-BE49-F238E27FC236}">
                <a16:creationId xmlns="" xmlns:a16="http://schemas.microsoft.com/office/drawing/2014/main" id="{7392C81B-C0AA-6840-A2E2-6EC0282352D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19534" r="17643"/>
          <a:stretch/>
        </p:blipFill>
        <p:spPr bwMode="auto">
          <a:xfrm>
            <a:off x="7810751" y="88324"/>
            <a:ext cx="956580" cy="1015553"/>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 xmlns:a16="http://schemas.microsoft.com/office/drawing/2014/main" id="{5B1EC3EB-BFDD-9C43-8DCF-DF1BE29C4249}"/>
              </a:ext>
            </a:extLst>
          </p:cNvPr>
          <p:cNvSpPr/>
          <p:nvPr/>
        </p:nvSpPr>
        <p:spPr>
          <a:xfrm>
            <a:off x="5092064" y="303712"/>
            <a:ext cx="2565895" cy="584775"/>
          </a:xfrm>
          <a:prstGeom prst="rect">
            <a:avLst/>
          </a:prstGeom>
        </p:spPr>
        <p:txBody>
          <a:bodyPr wrap="none">
            <a:spAutoFit/>
          </a:bodyPr>
          <a:lstStyle/>
          <a:p>
            <a:pPr algn="ctr"/>
            <a:r>
              <a:rPr lang="fr-FR" sz="1600" b="1" dirty="0">
                <a:solidFill>
                  <a:prstClr val="black"/>
                </a:solidFill>
              </a:rPr>
              <a:t>Unification de la Résistance </a:t>
            </a:r>
          </a:p>
          <a:p>
            <a:pPr algn="ctr"/>
            <a:r>
              <a:rPr lang="fr-FR" sz="1600" b="1" dirty="0">
                <a:solidFill>
                  <a:prstClr val="black"/>
                </a:solidFill>
              </a:rPr>
              <a:t>intérieure par Jean Moulin</a:t>
            </a:r>
          </a:p>
        </p:txBody>
      </p:sp>
      <p:cxnSp>
        <p:nvCxnSpPr>
          <p:cNvPr id="32" name="Connecteur droit avec flèche 31">
            <a:extLst>
              <a:ext uri="{FF2B5EF4-FFF2-40B4-BE49-F238E27FC236}">
                <a16:creationId xmlns="" xmlns:a16="http://schemas.microsoft.com/office/drawing/2014/main" id="{DC6B50F9-DF56-8347-9305-F2F7137F69C9}"/>
              </a:ext>
            </a:extLst>
          </p:cNvPr>
          <p:cNvCxnSpPr/>
          <p:nvPr/>
        </p:nvCxnSpPr>
        <p:spPr>
          <a:xfrm>
            <a:off x="8889129" y="570009"/>
            <a:ext cx="3766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 xmlns:a16="http://schemas.microsoft.com/office/drawing/2014/main" id="{17078091-049C-C346-B3CE-823DC12C31E2}"/>
              </a:ext>
            </a:extLst>
          </p:cNvPr>
          <p:cNvCxnSpPr>
            <a:cxnSpLocks/>
          </p:cNvCxnSpPr>
          <p:nvPr/>
        </p:nvCxnSpPr>
        <p:spPr>
          <a:xfrm>
            <a:off x="10484410" y="774671"/>
            <a:ext cx="0" cy="3292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à coins arrondis 40">
            <a:extLst>
              <a:ext uri="{FF2B5EF4-FFF2-40B4-BE49-F238E27FC236}">
                <a16:creationId xmlns="" xmlns:a16="http://schemas.microsoft.com/office/drawing/2014/main" id="{9EB2A78E-8D49-B641-87D7-676B72874CD3}"/>
              </a:ext>
            </a:extLst>
          </p:cNvPr>
          <p:cNvSpPr/>
          <p:nvPr/>
        </p:nvSpPr>
        <p:spPr>
          <a:xfrm>
            <a:off x="9518935" y="1450976"/>
            <a:ext cx="1930949" cy="448410"/>
          </a:xfrm>
          <a:prstGeom prst="roundRect">
            <a:avLst/>
          </a:prstGeom>
          <a:solidFill>
            <a:srgbClr val="FF0000">
              <a:alpha val="27000"/>
            </a:srgbClr>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srgbClr val="FF0000"/>
              </a:solidFill>
            </a:endParaRPr>
          </a:p>
        </p:txBody>
      </p:sp>
      <p:sp>
        <p:nvSpPr>
          <p:cNvPr id="16" name="Rectangle 15"/>
          <p:cNvSpPr/>
          <p:nvPr/>
        </p:nvSpPr>
        <p:spPr>
          <a:xfrm>
            <a:off x="621244" y="2048661"/>
            <a:ext cx="6534762" cy="2308324"/>
          </a:xfrm>
          <a:prstGeom prst="rect">
            <a:avLst/>
          </a:prstGeom>
          <a:solidFill>
            <a:srgbClr val="FFC000"/>
          </a:solidFill>
        </p:spPr>
        <p:txBody>
          <a:bodyPr wrap="square">
            <a:spAutoFit/>
          </a:bodyPr>
          <a:lstStyle/>
          <a:p>
            <a:r>
              <a:rPr lang="fr-FR" b="1" i="0" u="none" strike="noStrike" baseline="0" dirty="0" smtClean="0"/>
              <a:t>A partir de 1941, tous les mouvements de la résistance intérieure sont progressivement unifiés par</a:t>
            </a:r>
            <a:r>
              <a:rPr lang="fr-FR" b="1" i="0" u="none" strike="noStrike" dirty="0" smtClean="0"/>
              <a:t> </a:t>
            </a:r>
            <a:r>
              <a:rPr lang="fr-FR" b="1" i="0" u="none" strike="noStrike" baseline="0" dirty="0" smtClean="0"/>
              <a:t>Jean Moulin sur l’ordre de De Gaulle. En mai 1943, Moulin inaugure la première réunion du Conseil</a:t>
            </a:r>
            <a:r>
              <a:rPr lang="fr-FR" b="1" i="0" u="none" strike="noStrike" dirty="0" smtClean="0"/>
              <a:t> </a:t>
            </a:r>
            <a:r>
              <a:rPr lang="fr-FR" b="1" i="0" u="none" strike="noStrike" baseline="0" dirty="0" smtClean="0"/>
              <a:t>national de la Résistance, avant son arrestation et sa mort en juillet. De Gaulle est alors reconnu comme</a:t>
            </a:r>
            <a:r>
              <a:rPr lang="fr-FR" b="1" i="0" u="none" strike="noStrike" dirty="0" smtClean="0"/>
              <a:t> </a:t>
            </a:r>
            <a:r>
              <a:rPr lang="fr-FR" b="1" i="0" u="none" strike="noStrike" baseline="0" dirty="0" smtClean="0"/>
              <a:t>seul chef de la Résistance.</a:t>
            </a:r>
          </a:p>
          <a:p>
            <a:r>
              <a:rPr lang="fr-FR" b="1" dirty="0" smtClean="0"/>
              <a:t>Désormais tous les mouvements de la résistance intérieure sont réunis au sein des forces françaises de l’intérieure: les FFI</a:t>
            </a:r>
            <a:endParaRPr lang="fr-FR" b="1" dirty="0"/>
          </a:p>
        </p:txBody>
      </p:sp>
      <p:pic>
        <p:nvPicPr>
          <p:cNvPr id="17" name="Image 16"/>
          <p:cNvPicPr>
            <a:picLocks noChangeAspect="1"/>
          </p:cNvPicPr>
          <p:nvPr/>
        </p:nvPicPr>
        <p:blipFill>
          <a:blip r:embed="rId7"/>
          <a:stretch>
            <a:fillRect/>
          </a:stretch>
        </p:blipFill>
        <p:spPr>
          <a:xfrm>
            <a:off x="7362258" y="326440"/>
            <a:ext cx="4538893" cy="6326787"/>
          </a:xfrm>
          <a:prstGeom prst="rect">
            <a:avLst/>
          </a:prstGeom>
        </p:spPr>
      </p:pic>
    </p:spTree>
    <p:extLst>
      <p:ext uri="{BB962C8B-B14F-4D97-AF65-F5344CB8AC3E}">
        <p14:creationId xmlns:p14="http://schemas.microsoft.com/office/powerpoint/2010/main" val="326145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6" presetClass="entr" presetSubtype="26"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Horizont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500"/>
                            </p:stCondLst>
                            <p:childTnLst>
                              <p:par>
                                <p:cTn id="34" presetID="4" presetClass="entr" presetSubtype="16"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ox(in)">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par>
                          <p:cTn id="45" fill="hold">
                            <p:stCondLst>
                              <p:cond delay="500"/>
                            </p:stCondLst>
                            <p:childTnLst>
                              <p:par>
                                <p:cTn id="46" presetID="4" presetClass="entr" presetSubtype="16"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ox(in)">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Horizontal)">
                                      <p:cBhvr>
                                        <p:cTn id="56" dur="500"/>
                                        <p:tgtEl>
                                          <p:spTgt spid="18"/>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par>
                          <p:cTn id="61" fill="hold">
                            <p:stCondLst>
                              <p:cond delay="1000"/>
                            </p:stCondLst>
                            <p:childTnLst>
                              <p:par>
                                <p:cTn id="62" presetID="16" presetClass="entr" presetSubtype="21"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childTnLst>
                          </p:cTn>
                        </p:par>
                        <p:par>
                          <p:cTn id="70" fill="hold">
                            <p:stCondLst>
                              <p:cond delay="500"/>
                            </p:stCondLst>
                            <p:childTnLst>
                              <p:par>
                                <p:cTn id="71" presetID="4" presetClass="entr" presetSubtype="16"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ox(in)">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4" presetClass="entr" presetSubtype="16"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box(in)">
                                      <p:cBhvr>
                                        <p:cTn id="84" dur="500"/>
                                        <p:tgtEl>
                                          <p:spTgt spid="2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barn(inVertical)">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1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1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0" nodeType="clickEffect">
                                  <p:stCondLst>
                                    <p:cond delay="0"/>
                                  </p:stCondLst>
                                  <p:childTnLst>
                                    <p:set>
                                      <p:cBhvr>
                                        <p:cTn id="103" dur="1" fill="hold">
                                          <p:stCondLst>
                                            <p:cond delay="0"/>
                                          </p:stCondLst>
                                        </p:cTn>
                                        <p:tgtEl>
                                          <p:spTgt spid="2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grpId="1" nodeType="clickEffect">
                                  <p:stCondLst>
                                    <p:cond delay="0"/>
                                  </p:stCondLst>
                                  <p:childTnLst>
                                    <p:set>
                                      <p:cBhvr>
                                        <p:cTn id="115" dur="1" fill="hold">
                                          <p:stCondLst>
                                            <p:cond delay="0"/>
                                          </p:stCondLst>
                                        </p:cTn>
                                        <p:tgtEl>
                                          <p:spTgt spid="5"/>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6"/>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18"/>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 presetClass="exit" presetSubtype="0" fill="hold" grpId="1" nodeType="clickEffect">
                                  <p:stCondLst>
                                    <p:cond delay="0"/>
                                  </p:stCondLst>
                                  <p:childTnLst>
                                    <p:set>
                                      <p:cBhvr>
                                        <p:cTn id="127" dur="1" fill="hold">
                                          <p:stCondLst>
                                            <p:cond delay="0"/>
                                          </p:stCondLst>
                                        </p:cTn>
                                        <p:tgtEl>
                                          <p:spTgt spid="4"/>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0" nodeType="clickEffect">
                                  <p:stCondLst>
                                    <p:cond delay="0"/>
                                  </p:stCondLst>
                                  <p:childTnLst>
                                    <p:set>
                                      <p:cBhvr>
                                        <p:cTn id="131" dur="1" fill="hold">
                                          <p:stCondLst>
                                            <p:cond delay="0"/>
                                          </p:stCondLst>
                                        </p:cTn>
                                        <p:tgtEl>
                                          <p:spTgt spid="19"/>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8"/>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0" nodeType="clickEffect">
                                  <p:stCondLst>
                                    <p:cond delay="0"/>
                                  </p:stCondLst>
                                  <p:childTnLst>
                                    <p:set>
                                      <p:cBhvr>
                                        <p:cTn id="139" dur="1" fill="hold">
                                          <p:stCondLst>
                                            <p:cond delay="0"/>
                                          </p:stCondLst>
                                        </p:cTn>
                                        <p:tgtEl>
                                          <p:spTgt spid="20"/>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29"/>
                                        </p:tgtEl>
                                        <p:attrNameLst>
                                          <p:attrName>style.visibility</p:attrName>
                                        </p:attrNameLst>
                                      </p:cBhvr>
                                      <p:to>
                                        <p:strVal val="visible"/>
                                      </p:to>
                                    </p:set>
                                    <p:anim calcmode="lin" valueType="num">
                                      <p:cBhvr additive="base">
                                        <p:cTn id="144" dur="500" fill="hold"/>
                                        <p:tgtEl>
                                          <p:spTgt spid="29"/>
                                        </p:tgtEl>
                                        <p:attrNameLst>
                                          <p:attrName>ppt_x</p:attrName>
                                        </p:attrNameLst>
                                      </p:cBhvr>
                                      <p:tavLst>
                                        <p:tav tm="0">
                                          <p:val>
                                            <p:strVal val="#ppt_x"/>
                                          </p:val>
                                        </p:tav>
                                        <p:tav tm="100000">
                                          <p:val>
                                            <p:strVal val="#ppt_x"/>
                                          </p:val>
                                        </p:tav>
                                      </p:tavLst>
                                    </p:anim>
                                    <p:anim calcmode="lin" valueType="num">
                                      <p:cBhvr additive="base">
                                        <p:cTn id="14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1028"/>
                                        </p:tgtEl>
                                        <p:attrNameLst>
                                          <p:attrName>style.visibility</p:attrName>
                                        </p:attrNameLst>
                                      </p:cBhvr>
                                      <p:to>
                                        <p:strVal val="visible"/>
                                      </p:to>
                                    </p:set>
                                    <p:anim calcmode="lin" valueType="num">
                                      <p:cBhvr additive="base">
                                        <p:cTn id="150" dur="500" fill="hold"/>
                                        <p:tgtEl>
                                          <p:spTgt spid="1028"/>
                                        </p:tgtEl>
                                        <p:attrNameLst>
                                          <p:attrName>ppt_x</p:attrName>
                                        </p:attrNameLst>
                                      </p:cBhvr>
                                      <p:tavLst>
                                        <p:tav tm="0">
                                          <p:val>
                                            <p:strVal val="#ppt_x"/>
                                          </p:val>
                                        </p:tav>
                                        <p:tav tm="100000">
                                          <p:val>
                                            <p:strVal val="#ppt_x"/>
                                          </p:val>
                                        </p:tav>
                                      </p:tavLst>
                                    </p:anim>
                                    <p:anim calcmode="lin" valueType="num">
                                      <p:cBhvr additive="base">
                                        <p:cTn id="151"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nodeType="clickEffect">
                                  <p:stCondLst>
                                    <p:cond delay="0"/>
                                  </p:stCondLst>
                                  <p:childTnLst>
                                    <p:set>
                                      <p:cBhvr>
                                        <p:cTn id="155" dur="1" fill="hold">
                                          <p:stCondLst>
                                            <p:cond delay="0"/>
                                          </p:stCondLst>
                                        </p:cTn>
                                        <p:tgtEl>
                                          <p:spTgt spid="32"/>
                                        </p:tgtEl>
                                        <p:attrNameLst>
                                          <p:attrName>style.visibility</p:attrName>
                                        </p:attrNameLst>
                                      </p:cBhvr>
                                      <p:to>
                                        <p:strVal val="visible"/>
                                      </p:to>
                                    </p:set>
                                    <p:anim calcmode="lin" valueType="num">
                                      <p:cBhvr additive="base">
                                        <p:cTn id="156" dur="500" fill="hold"/>
                                        <p:tgtEl>
                                          <p:spTgt spid="32"/>
                                        </p:tgtEl>
                                        <p:attrNameLst>
                                          <p:attrName>ppt_x</p:attrName>
                                        </p:attrNameLst>
                                      </p:cBhvr>
                                      <p:tavLst>
                                        <p:tav tm="0">
                                          <p:val>
                                            <p:strVal val="#ppt_x"/>
                                          </p:val>
                                        </p:tav>
                                        <p:tav tm="100000">
                                          <p:val>
                                            <p:strVal val="#ppt_x"/>
                                          </p:val>
                                        </p:tav>
                                      </p:tavLst>
                                    </p:anim>
                                    <p:anim calcmode="lin" valueType="num">
                                      <p:cBhvr additive="base">
                                        <p:cTn id="1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28"/>
                                        </p:tgtEl>
                                        <p:attrNameLst>
                                          <p:attrName>style.visibility</p:attrName>
                                        </p:attrNameLst>
                                      </p:cBhvr>
                                      <p:to>
                                        <p:strVal val="visible"/>
                                      </p:to>
                                    </p:set>
                                    <p:anim calcmode="lin" valueType="num">
                                      <p:cBhvr additive="base">
                                        <p:cTn id="162" dur="500" fill="hold"/>
                                        <p:tgtEl>
                                          <p:spTgt spid="28"/>
                                        </p:tgtEl>
                                        <p:attrNameLst>
                                          <p:attrName>ppt_x</p:attrName>
                                        </p:attrNameLst>
                                      </p:cBhvr>
                                      <p:tavLst>
                                        <p:tav tm="0">
                                          <p:val>
                                            <p:strVal val="#ppt_x"/>
                                          </p:val>
                                        </p:tav>
                                        <p:tav tm="100000">
                                          <p:val>
                                            <p:strVal val="#ppt_x"/>
                                          </p:val>
                                        </p:tav>
                                      </p:tavLst>
                                    </p:anim>
                                    <p:anim calcmode="lin" valueType="num">
                                      <p:cBhvr additive="base">
                                        <p:cTn id="16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nodeType="clickEffect">
                                  <p:stCondLst>
                                    <p:cond delay="0"/>
                                  </p:stCondLst>
                                  <p:childTnLst>
                                    <p:set>
                                      <p:cBhvr>
                                        <p:cTn id="167" dur="1" fill="hold">
                                          <p:stCondLst>
                                            <p:cond delay="0"/>
                                          </p:stCondLst>
                                        </p:cTn>
                                        <p:tgtEl>
                                          <p:spTgt spid="38"/>
                                        </p:tgtEl>
                                        <p:attrNameLst>
                                          <p:attrName>style.visibility</p:attrName>
                                        </p:attrNameLst>
                                      </p:cBhvr>
                                      <p:to>
                                        <p:strVal val="visible"/>
                                      </p:to>
                                    </p:set>
                                    <p:anim calcmode="lin" valueType="num">
                                      <p:cBhvr additive="base">
                                        <p:cTn id="168" dur="500" fill="hold"/>
                                        <p:tgtEl>
                                          <p:spTgt spid="38"/>
                                        </p:tgtEl>
                                        <p:attrNameLst>
                                          <p:attrName>ppt_x</p:attrName>
                                        </p:attrNameLst>
                                      </p:cBhvr>
                                      <p:tavLst>
                                        <p:tav tm="0">
                                          <p:val>
                                            <p:strVal val="#ppt_x"/>
                                          </p:val>
                                        </p:tav>
                                        <p:tav tm="100000">
                                          <p:val>
                                            <p:strVal val="#ppt_x"/>
                                          </p:val>
                                        </p:tav>
                                      </p:tavLst>
                                    </p:anim>
                                    <p:anim calcmode="lin" valueType="num">
                                      <p:cBhvr additive="base">
                                        <p:cTn id="16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4" fill="hold" nodeType="clickEffect">
                                  <p:stCondLst>
                                    <p:cond delay="0"/>
                                  </p:stCondLst>
                                  <p:childTnLst>
                                    <p:set>
                                      <p:cBhvr>
                                        <p:cTn id="173" dur="1" fill="hold">
                                          <p:stCondLst>
                                            <p:cond delay="0"/>
                                          </p:stCondLst>
                                        </p:cTn>
                                        <p:tgtEl>
                                          <p:spTgt spid="1026"/>
                                        </p:tgtEl>
                                        <p:attrNameLst>
                                          <p:attrName>style.visibility</p:attrName>
                                        </p:attrNameLst>
                                      </p:cBhvr>
                                      <p:to>
                                        <p:strVal val="visible"/>
                                      </p:to>
                                    </p:set>
                                    <p:anim calcmode="lin" valueType="num">
                                      <p:cBhvr additive="base">
                                        <p:cTn id="174" dur="500" fill="hold"/>
                                        <p:tgtEl>
                                          <p:spTgt spid="1026"/>
                                        </p:tgtEl>
                                        <p:attrNameLst>
                                          <p:attrName>ppt_x</p:attrName>
                                        </p:attrNameLst>
                                      </p:cBhvr>
                                      <p:tavLst>
                                        <p:tav tm="0">
                                          <p:val>
                                            <p:strVal val="#ppt_x"/>
                                          </p:val>
                                        </p:tav>
                                        <p:tav tm="100000">
                                          <p:val>
                                            <p:strVal val="#ppt_x"/>
                                          </p:val>
                                        </p:tav>
                                      </p:tavLst>
                                    </p:anim>
                                    <p:anim calcmode="lin" valueType="num">
                                      <p:cBhvr additive="base">
                                        <p:cTn id="17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ppt_x"/>
                                          </p:val>
                                        </p:tav>
                                        <p:tav tm="100000">
                                          <p:val>
                                            <p:strVal val="#ppt_x"/>
                                          </p:val>
                                        </p:tav>
                                      </p:tavLst>
                                    </p:anim>
                                    <p:anim calcmode="lin" valueType="num">
                                      <p:cBhvr additive="base">
                                        <p:cTn id="18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30"/>
                                        </p:tgtEl>
                                        <p:attrNameLst>
                                          <p:attrName>style.visibility</p:attrName>
                                        </p:attrNameLst>
                                      </p:cBhvr>
                                      <p:to>
                                        <p:strVal val="visible"/>
                                      </p:to>
                                    </p:set>
                                    <p:anim calcmode="lin" valueType="num">
                                      <p:cBhvr additive="base">
                                        <p:cTn id="186" dur="500" fill="hold"/>
                                        <p:tgtEl>
                                          <p:spTgt spid="30"/>
                                        </p:tgtEl>
                                        <p:attrNameLst>
                                          <p:attrName>ppt_x</p:attrName>
                                        </p:attrNameLst>
                                      </p:cBhvr>
                                      <p:tavLst>
                                        <p:tav tm="0">
                                          <p:val>
                                            <p:strVal val="#ppt_x"/>
                                          </p:val>
                                        </p:tav>
                                        <p:tav tm="100000">
                                          <p:val>
                                            <p:strVal val="#ppt_x"/>
                                          </p:val>
                                        </p:tav>
                                      </p:tavLst>
                                    </p:anim>
                                    <p:anim calcmode="lin" valueType="num">
                                      <p:cBhvr additive="base">
                                        <p:cTn id="18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16"/>
                                        </p:tgtEl>
                                        <p:attrNameLst>
                                          <p:attrName>style.visibility</p:attrName>
                                        </p:attrNameLst>
                                      </p:cBhvr>
                                      <p:to>
                                        <p:strVal val="visible"/>
                                      </p:to>
                                    </p:set>
                                    <p:anim calcmode="lin" valueType="num">
                                      <p:cBhvr additive="base">
                                        <p:cTn id="192" dur="500" fill="hold"/>
                                        <p:tgtEl>
                                          <p:spTgt spid="16"/>
                                        </p:tgtEl>
                                        <p:attrNameLst>
                                          <p:attrName>ppt_x</p:attrName>
                                        </p:attrNameLst>
                                      </p:cBhvr>
                                      <p:tavLst>
                                        <p:tav tm="0">
                                          <p:val>
                                            <p:strVal val="#ppt_x"/>
                                          </p:val>
                                        </p:tav>
                                        <p:tav tm="100000">
                                          <p:val>
                                            <p:strVal val="#ppt_x"/>
                                          </p:val>
                                        </p:tav>
                                      </p:tavLst>
                                    </p:anim>
                                    <p:anim calcmode="lin" valueType="num">
                                      <p:cBhvr additive="base">
                                        <p:cTn id="19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 presetClass="entr" presetSubtype="4" fill="hold" nodeType="clickEffect">
                                  <p:stCondLst>
                                    <p:cond delay="0"/>
                                  </p:stCondLst>
                                  <p:childTnLst>
                                    <p:set>
                                      <p:cBhvr>
                                        <p:cTn id="197" dur="1" fill="hold">
                                          <p:stCondLst>
                                            <p:cond delay="0"/>
                                          </p:stCondLst>
                                        </p:cTn>
                                        <p:tgtEl>
                                          <p:spTgt spid="17"/>
                                        </p:tgtEl>
                                        <p:attrNameLst>
                                          <p:attrName>style.visibility</p:attrName>
                                        </p:attrNameLst>
                                      </p:cBhvr>
                                      <p:to>
                                        <p:strVal val="visible"/>
                                      </p:to>
                                    </p:set>
                                    <p:anim calcmode="lin" valueType="num">
                                      <p:cBhvr additive="base">
                                        <p:cTn id="198" dur="500" fill="hold"/>
                                        <p:tgtEl>
                                          <p:spTgt spid="17"/>
                                        </p:tgtEl>
                                        <p:attrNameLst>
                                          <p:attrName>ppt_x</p:attrName>
                                        </p:attrNameLst>
                                      </p:cBhvr>
                                      <p:tavLst>
                                        <p:tav tm="0">
                                          <p:val>
                                            <p:strVal val="#ppt_x"/>
                                          </p:val>
                                        </p:tav>
                                        <p:tav tm="100000">
                                          <p:val>
                                            <p:strVal val="#ppt_x"/>
                                          </p:val>
                                        </p:tav>
                                      </p:tavLst>
                                    </p:anim>
                                    <p:anim calcmode="lin" valueType="num">
                                      <p:cBhvr additive="base">
                                        <p:cTn id="19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14" grpId="0" animBg="1"/>
      <p:bldP spid="14" grpId="1" animBg="1"/>
      <p:bldP spid="15" grpId="0"/>
      <p:bldP spid="15" grpId="1"/>
      <p:bldP spid="18" grpId="0" animBg="1"/>
      <p:bldP spid="18" grpId="1" animBg="1"/>
      <p:bldP spid="19" grpId="0" animBg="1"/>
      <p:bldP spid="21" grpId="0" animBg="1"/>
      <p:bldP spid="26" grpId="0" animBg="1"/>
      <p:bldP spid="27" grpId="0"/>
      <p:bldP spid="27" grpId="1"/>
      <p:bldP spid="20" grpId="0" animBg="1"/>
      <p:bldP spid="28" grpId="0"/>
      <p:bldP spid="30" grpId="0"/>
      <p:bldP spid="29" grpId="0"/>
      <p:bldP spid="4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27244" y="97247"/>
            <a:ext cx="8937511" cy="6663506"/>
          </a:xfrm>
          <a:prstGeom prst="rect">
            <a:avLst/>
          </a:prstGeom>
        </p:spPr>
      </p:pic>
    </p:spTree>
    <p:extLst>
      <p:ext uri="{BB962C8B-B14F-4D97-AF65-F5344CB8AC3E}">
        <p14:creationId xmlns:p14="http://schemas.microsoft.com/office/powerpoint/2010/main" val="3605470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794" y="156170"/>
            <a:ext cx="6096000" cy="3139321"/>
          </a:xfrm>
          <a:prstGeom prst="rect">
            <a:avLst/>
          </a:prstGeom>
          <a:solidFill>
            <a:srgbClr val="FFC000"/>
          </a:solidFill>
        </p:spPr>
        <p:txBody>
          <a:bodyPr>
            <a:spAutoFit/>
          </a:bodyPr>
          <a:lstStyle/>
          <a:p>
            <a:r>
              <a:rPr lang="fr-FR" b="1" i="0" u="none" strike="noStrike" baseline="0" dirty="0" smtClean="0">
                <a:latin typeface="DINOT-Bold"/>
              </a:rPr>
              <a:t>Une « armée de l’ombre » mène alors sur le sol nationale une guérilla face à l’occupant nazi et à</a:t>
            </a:r>
          </a:p>
          <a:p>
            <a:r>
              <a:rPr lang="fr-FR" b="1" i="0" u="none" strike="noStrike" baseline="0" dirty="0" smtClean="0">
                <a:latin typeface="DINOT-Bold"/>
              </a:rPr>
              <a:t>Vichy</a:t>
            </a:r>
            <a:r>
              <a:rPr lang="fr-FR" b="1" i="0" u="none" strike="noStrike" baseline="0" dirty="0" smtClean="0">
                <a:latin typeface="DINOT-Light"/>
              </a:rPr>
              <a:t>.</a:t>
            </a:r>
          </a:p>
          <a:p>
            <a:r>
              <a:rPr lang="fr-FR" b="1" i="0" u="none" strike="noStrike" baseline="0" dirty="0" smtClean="0">
                <a:latin typeface="DINOT-Light"/>
              </a:rPr>
              <a:t> Les débarquements alliés de Normandie (6 juin 1944) et de Provence (15 août 1944) précipitent les</a:t>
            </a:r>
          </a:p>
          <a:p>
            <a:r>
              <a:rPr lang="fr-FR" b="1" i="0" u="none" strike="noStrike" baseline="0" dirty="0" smtClean="0">
                <a:latin typeface="DINOT-Light"/>
              </a:rPr>
              <a:t>événements. La guérilla se généralise et </a:t>
            </a:r>
            <a:r>
              <a:rPr lang="fr-FR" b="1" i="0" u="none" strike="noStrike" baseline="0" dirty="0" smtClean="0">
                <a:latin typeface="DINOT-Bold"/>
              </a:rPr>
              <a:t>Paris est libéré le 25 aout, après 6 jours de combat, par les</a:t>
            </a:r>
          </a:p>
          <a:p>
            <a:r>
              <a:rPr lang="fr-FR" b="1" i="0" u="none" strike="noStrike" baseline="0" dirty="0" smtClean="0">
                <a:latin typeface="DINOT-Bold"/>
              </a:rPr>
              <a:t>résistants et la 2ème division blindée du Général Leclerc </a:t>
            </a:r>
            <a:r>
              <a:rPr lang="fr-FR" b="1" i="0" u="none" strike="noStrike" baseline="0" dirty="0" smtClean="0">
                <a:latin typeface="DINOT-Light"/>
              </a:rPr>
              <a:t>(aux ordres d’Eisenhower). Le 26 août, une</a:t>
            </a:r>
          </a:p>
          <a:p>
            <a:r>
              <a:rPr lang="fr-FR" b="1" i="0" u="none" strike="noStrike" baseline="0" dirty="0" smtClean="0">
                <a:latin typeface="DINOT-Light"/>
              </a:rPr>
              <a:t>foule en liesse assiste à la marche triomphale de De Gaulle sur les Champs-Élysées.</a:t>
            </a:r>
            <a:endParaRPr lang="fr-FR" b="1" dirty="0"/>
          </a:p>
        </p:txBody>
      </p:sp>
      <p:pic>
        <p:nvPicPr>
          <p:cNvPr id="5" name="Image 4"/>
          <p:cNvPicPr>
            <a:picLocks noChangeAspect="1"/>
          </p:cNvPicPr>
          <p:nvPr/>
        </p:nvPicPr>
        <p:blipFill>
          <a:blip r:embed="rId2"/>
          <a:stretch>
            <a:fillRect/>
          </a:stretch>
        </p:blipFill>
        <p:spPr>
          <a:xfrm>
            <a:off x="7355792" y="3762384"/>
            <a:ext cx="3799973" cy="2913313"/>
          </a:xfrm>
          <a:prstGeom prst="rect">
            <a:avLst/>
          </a:prstGeom>
        </p:spPr>
      </p:pic>
      <p:pic>
        <p:nvPicPr>
          <p:cNvPr id="6" name="Image 5"/>
          <p:cNvPicPr>
            <a:picLocks noChangeAspect="1"/>
          </p:cNvPicPr>
          <p:nvPr/>
        </p:nvPicPr>
        <p:blipFill>
          <a:blip r:embed="rId3"/>
          <a:stretch>
            <a:fillRect/>
          </a:stretch>
        </p:blipFill>
        <p:spPr>
          <a:xfrm>
            <a:off x="6930190" y="0"/>
            <a:ext cx="4651179" cy="3569879"/>
          </a:xfrm>
          <a:prstGeom prst="rect">
            <a:avLst/>
          </a:prstGeom>
        </p:spPr>
      </p:pic>
      <p:pic>
        <p:nvPicPr>
          <p:cNvPr id="7" name="Image 6"/>
          <p:cNvPicPr>
            <a:picLocks noChangeAspect="1"/>
          </p:cNvPicPr>
          <p:nvPr/>
        </p:nvPicPr>
        <p:blipFill>
          <a:blip r:embed="rId4"/>
          <a:stretch>
            <a:fillRect/>
          </a:stretch>
        </p:blipFill>
        <p:spPr>
          <a:xfrm>
            <a:off x="302794" y="3355376"/>
            <a:ext cx="6448926" cy="3320321"/>
          </a:xfrm>
          <a:prstGeom prst="rect">
            <a:avLst/>
          </a:prstGeom>
        </p:spPr>
      </p:pic>
      <p:pic>
        <p:nvPicPr>
          <p:cNvPr id="8" name="Image 7"/>
          <p:cNvPicPr>
            <a:picLocks noChangeAspect="1"/>
          </p:cNvPicPr>
          <p:nvPr/>
        </p:nvPicPr>
        <p:blipFill>
          <a:blip r:embed="rId5"/>
          <a:stretch>
            <a:fillRect/>
          </a:stretch>
        </p:blipFill>
        <p:spPr>
          <a:xfrm>
            <a:off x="1420367" y="0"/>
            <a:ext cx="9351265" cy="6858000"/>
          </a:xfrm>
          <a:prstGeom prst="rect">
            <a:avLst/>
          </a:prstGeom>
        </p:spPr>
      </p:pic>
      <p:pic>
        <p:nvPicPr>
          <p:cNvPr id="9" name="Image 8"/>
          <p:cNvPicPr>
            <a:picLocks noChangeAspect="1"/>
          </p:cNvPicPr>
          <p:nvPr/>
        </p:nvPicPr>
        <p:blipFill>
          <a:blip r:embed="rId6"/>
          <a:stretch>
            <a:fillRect/>
          </a:stretch>
        </p:blipFill>
        <p:spPr>
          <a:xfrm>
            <a:off x="302794" y="0"/>
            <a:ext cx="11381607" cy="6887943"/>
          </a:xfrm>
          <a:prstGeom prst="rect">
            <a:avLst/>
          </a:prstGeom>
        </p:spPr>
      </p:pic>
    </p:spTree>
    <p:extLst>
      <p:ext uri="{BB962C8B-B14F-4D97-AF65-F5344CB8AC3E}">
        <p14:creationId xmlns:p14="http://schemas.microsoft.com/office/powerpoint/2010/main" val="379881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683</Words>
  <Application>Microsoft Office PowerPoint</Application>
  <PresentationFormat>Grand écran</PresentationFormat>
  <Paragraphs>48</Paragraphs>
  <Slides>9</Slides>
  <Notes>0</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9</vt:i4>
      </vt:variant>
    </vt:vector>
  </HeadingPairs>
  <TitlesOfParts>
    <vt:vector size="18" baseType="lpstr">
      <vt:lpstr>Arial</vt:lpstr>
      <vt:lpstr>Calibri</vt:lpstr>
      <vt:lpstr>Calibri Light</vt:lpstr>
      <vt:lpstr>DINOT-Bold</vt:lpstr>
      <vt:lpstr>DINOT-Light</vt:lpstr>
      <vt:lpstr>Times New Roman</vt:lpstr>
      <vt:lpstr>Thème Office</vt:lpstr>
      <vt:lpstr>1_Thème Office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12</cp:revision>
  <dcterms:created xsi:type="dcterms:W3CDTF">2021-01-10T16:59:26Z</dcterms:created>
  <dcterms:modified xsi:type="dcterms:W3CDTF">2021-01-10T18:49:25Z</dcterms:modified>
</cp:coreProperties>
</file>