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86D42E1-2EA8-44B5-936D-A9494C31ABB0}" type="datetimeFigureOut">
              <a:rPr lang="fr-FR" smtClean="0"/>
              <a:t>31/12/2020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268746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6D42E1-2EA8-44B5-936D-A9494C31ABB0}" type="datetimeFigureOut">
              <a:rPr lang="fr-FR" smtClean="0"/>
              <a:t>31/12/2020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194496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6D42E1-2EA8-44B5-936D-A9494C31ABB0}" type="datetimeFigureOut">
              <a:rPr lang="fr-FR" smtClean="0"/>
              <a:t>31/12/2020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5190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6D42E1-2EA8-44B5-936D-A9494C31ABB0}" type="datetimeFigureOut">
              <a:rPr lang="fr-FR" smtClean="0"/>
              <a:t>31/12/2020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63098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86D42E1-2EA8-44B5-936D-A9494C31ABB0}" type="datetimeFigureOut">
              <a:rPr lang="fr-FR" smtClean="0"/>
              <a:t>31/12/2020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147211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86D42E1-2EA8-44B5-936D-A9494C31ABB0}" type="datetimeFigureOut">
              <a:rPr lang="fr-FR" smtClean="0"/>
              <a:t>31/12/2020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36908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86D42E1-2EA8-44B5-936D-A9494C31ABB0}" type="datetimeFigureOut">
              <a:rPr lang="fr-FR" smtClean="0"/>
              <a:t>31/12/2020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31619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86D42E1-2EA8-44B5-936D-A9494C31ABB0}" type="datetimeFigureOut">
              <a:rPr lang="fr-FR" smtClean="0"/>
              <a:t>31/12/2020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184066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6D42E1-2EA8-44B5-936D-A9494C31ABB0}" type="datetimeFigureOut">
              <a:rPr lang="fr-FR" smtClean="0"/>
              <a:t>31/12/2020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218515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6D42E1-2EA8-44B5-936D-A9494C31ABB0}" type="datetimeFigureOut">
              <a:rPr lang="fr-FR" smtClean="0"/>
              <a:t>31/12/2020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132610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6D42E1-2EA8-44B5-936D-A9494C31ABB0}" type="datetimeFigureOut">
              <a:rPr lang="fr-FR" smtClean="0"/>
              <a:t>31/12/2020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431901-52F6-4C9B-A5D9-D1118F43B7F4}" type="slidenum">
              <a:rPr lang="fr-FR" smtClean="0"/>
              <a:t>‹N°›</a:t>
            </a:fld>
            <a:endParaRPr lang="fr-FR"/>
          </a:p>
        </p:txBody>
      </p:sp>
    </p:spTree>
    <p:extLst>
      <p:ext uri="{BB962C8B-B14F-4D97-AF65-F5344CB8AC3E}">
        <p14:creationId xmlns:p14="http://schemas.microsoft.com/office/powerpoint/2010/main" val="179963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D42E1-2EA8-44B5-936D-A9494C31ABB0}" type="datetimeFigureOut">
              <a:rPr lang="fr-FR" smtClean="0"/>
              <a:t>31/12/2020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31901-52F6-4C9B-A5D9-D1118F43B7F4}" type="slidenum">
              <a:rPr lang="fr-FR" smtClean="0"/>
              <a:t>‹N°›</a:t>
            </a:fld>
            <a:endParaRPr lang="fr-FR"/>
          </a:p>
        </p:txBody>
      </p:sp>
    </p:spTree>
    <p:extLst>
      <p:ext uri="{BB962C8B-B14F-4D97-AF65-F5344CB8AC3E}">
        <p14:creationId xmlns:p14="http://schemas.microsoft.com/office/powerpoint/2010/main" val="23661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84983" y="0"/>
            <a:ext cx="9908598" cy="6861438"/>
          </a:xfrm>
          <a:prstGeom prst="rect">
            <a:avLst/>
          </a:prstGeom>
        </p:spPr>
      </p:pic>
      <p:sp>
        <p:nvSpPr>
          <p:cNvPr id="6" name="ZoneTexte 5"/>
          <p:cNvSpPr txBox="1"/>
          <p:nvPr/>
        </p:nvSpPr>
        <p:spPr>
          <a:xfrm>
            <a:off x="1329169" y="145474"/>
            <a:ext cx="9420226" cy="3139321"/>
          </a:xfrm>
          <a:prstGeom prst="rect">
            <a:avLst/>
          </a:prstGeom>
          <a:solidFill>
            <a:schemeClr val="bg1">
              <a:alpha val="26000"/>
            </a:schemeClr>
          </a:solidFill>
        </p:spPr>
        <p:txBody>
          <a:bodyPr wrap="square" rtlCol="0">
            <a:spAutoFit/>
          </a:bodyPr>
          <a:lstStyle/>
          <a:p>
            <a:r>
              <a:rPr lang="fr-FR" sz="6600" b="1" dirty="0" smtClean="0">
                <a:solidFill>
                  <a:srgbClr val="FF0000"/>
                </a:solidFill>
              </a:rPr>
              <a:t>La France et les Français durant le seconde guerre mondiale</a:t>
            </a:r>
            <a:endParaRPr lang="fr-FR" sz="6600" b="1" dirty="0">
              <a:solidFill>
                <a:srgbClr val="FF0000"/>
              </a:solidFill>
            </a:endParaRPr>
          </a:p>
        </p:txBody>
      </p:sp>
    </p:spTree>
    <p:extLst>
      <p:ext uri="{BB962C8B-B14F-4D97-AF65-F5344CB8AC3E}">
        <p14:creationId xmlns:p14="http://schemas.microsoft.com/office/powerpoint/2010/main" val="1059543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706" y="117878"/>
            <a:ext cx="10618644" cy="523220"/>
          </a:xfrm>
          <a:prstGeom prst="rect">
            <a:avLst/>
          </a:prstGeom>
        </p:spPr>
        <p:txBody>
          <a:bodyPr wrap="square">
            <a:spAutoFit/>
          </a:bodyPr>
          <a:lstStyle/>
          <a:p>
            <a:r>
              <a:rPr lang="fr-FR" sz="2800" b="1" dirty="0" smtClean="0">
                <a:solidFill>
                  <a:srgbClr val="FF0000"/>
                </a:solidFill>
                <a:latin typeface="Calibri" panose="020F0502020204030204" pitchFamily="34" charset="0"/>
                <a:ea typeface="Times New Roman" panose="02020603050405020304" pitchFamily="18" charset="0"/>
              </a:rPr>
              <a:t>III) </a:t>
            </a:r>
            <a:r>
              <a:rPr lang="fr-FR" sz="2800" b="1" u="sng" dirty="0" smtClean="0">
                <a:solidFill>
                  <a:srgbClr val="FF0000"/>
                </a:solidFill>
                <a:latin typeface="Calibri" panose="020F0502020204030204" pitchFamily="34" charset="0"/>
                <a:ea typeface="Times New Roman" panose="02020603050405020304" pitchFamily="18" charset="0"/>
              </a:rPr>
              <a:t>La France et les Français pendant la seconde guerre mondiale…</a:t>
            </a:r>
            <a:r>
              <a:rPr lang="fr-FR" sz="2800" b="1" dirty="0" smtClean="0">
                <a:solidFill>
                  <a:srgbClr val="FF0000"/>
                </a:solidFill>
                <a:latin typeface="Calibri" panose="020F0502020204030204" pitchFamily="34" charset="0"/>
                <a:ea typeface="Times New Roman" panose="02020603050405020304" pitchFamily="18" charset="0"/>
              </a:rPr>
              <a:t> </a:t>
            </a:r>
            <a:endParaRPr lang="fr-FR" sz="2800" dirty="0"/>
          </a:p>
        </p:txBody>
      </p:sp>
      <p:pic>
        <p:nvPicPr>
          <p:cNvPr id="3" name="Image 2"/>
          <p:cNvPicPr>
            <a:picLocks noChangeAspect="1"/>
          </p:cNvPicPr>
          <p:nvPr/>
        </p:nvPicPr>
        <p:blipFill>
          <a:blip r:embed="rId2"/>
          <a:stretch>
            <a:fillRect/>
          </a:stretch>
        </p:blipFill>
        <p:spPr>
          <a:xfrm>
            <a:off x="906174" y="937006"/>
            <a:ext cx="3208626" cy="4851832"/>
          </a:xfrm>
          <a:prstGeom prst="rect">
            <a:avLst/>
          </a:prstGeom>
        </p:spPr>
      </p:pic>
      <p:sp>
        <p:nvSpPr>
          <p:cNvPr id="5" name="Rectangle 4"/>
          <p:cNvSpPr/>
          <p:nvPr/>
        </p:nvSpPr>
        <p:spPr>
          <a:xfrm>
            <a:off x="4304075" y="937005"/>
            <a:ext cx="7587049" cy="2869760"/>
          </a:xfrm>
          <a:prstGeom prst="rect">
            <a:avLst/>
          </a:prstGeom>
        </p:spPr>
        <p:txBody>
          <a:bodyPr wrap="square">
            <a:spAutoFit/>
          </a:bodyPr>
          <a:lstStyle/>
          <a:p>
            <a:r>
              <a:rPr lang="fr-FR" sz="1600" b="1" i="0" dirty="0" smtClean="0">
                <a:effectLst/>
              </a:rPr>
              <a:t>Le 10 mai 1940, après plus de huit mois, la « drôle de guerre » laisse brutalement place à la bataille de France.</a:t>
            </a:r>
          </a:p>
          <a:p>
            <a:r>
              <a:rPr lang="fr-FR" sz="1600" b="1" i="0" dirty="0" smtClean="0">
                <a:effectLst/>
              </a:rPr>
              <a:t>Sur initiative allemande, dont le but final est la destruction des forces armées françaises, les troupes allemandes envahissent les Pays-Bas, la Belgique, le Luxembourg et la France.</a:t>
            </a:r>
          </a:p>
          <a:p>
            <a:r>
              <a:rPr lang="fr-FR" sz="1600" b="1" i="0" dirty="0" smtClean="0">
                <a:effectLst/>
              </a:rPr>
              <a:t>Les centres urbains sont bombardés et subissent des destructions massives, entraînant l’évacuation et l’exode des populations civiles du nord-est de la France</a:t>
            </a:r>
            <a:r>
              <a:rPr lang="fr-FR" sz="1600" b="1" i="0" dirty="0" smtClean="0">
                <a:effectLst/>
              </a:rPr>
              <a:t>.</a:t>
            </a:r>
          </a:p>
          <a:p>
            <a:pPr>
              <a:lnSpc>
                <a:spcPct val="107000"/>
              </a:lnSpc>
              <a:spcAft>
                <a:spcPts val="800"/>
              </a:spcAft>
            </a:pPr>
            <a:r>
              <a:rPr lang="fr-FR" sz="1600" b="1" dirty="0">
                <a:latin typeface="Calibri" panose="020F0502020204030204" pitchFamily="34" charset="0"/>
                <a:ea typeface="Calibri" panose="020F0502020204030204" pitchFamily="34" charset="0"/>
                <a:cs typeface="Times New Roman" panose="02020603050405020304" pitchFamily="18" charset="0"/>
              </a:rPr>
              <a:t>Face au repli britannique et sous l’impulsion du général Weygand, les partisans de l’arrêt des combats l’emportent. Le 16 mai, Paul Reynaud démissionne, le nouveau président du Conseil, le maréchal Pétain, annonce la fin des combats le 17 juin. L’armistice signé  le 22 juin à Rethondes entre en vigueur le </a:t>
            </a:r>
            <a:r>
              <a:rPr lang="fr-FR" sz="1600" b="1" dirty="0" smtClean="0">
                <a:latin typeface="Calibri" panose="020F0502020204030204" pitchFamily="34" charset="0"/>
                <a:ea typeface="Calibri" panose="020F0502020204030204" pitchFamily="34" charset="0"/>
                <a:cs typeface="Times New Roman" panose="02020603050405020304" pitchFamily="18" charset="0"/>
              </a:rPr>
              <a:t>25</a:t>
            </a:r>
            <a:endParaRPr lang="fr-FR" sz="16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4304075" y="1450294"/>
            <a:ext cx="7372352" cy="4122697"/>
          </a:xfrm>
          <a:prstGeom prst="rect">
            <a:avLst/>
          </a:prstGeom>
        </p:spPr>
      </p:pic>
      <p:pic>
        <p:nvPicPr>
          <p:cNvPr id="2" name="Image 1"/>
          <p:cNvPicPr>
            <a:picLocks noChangeAspect="1"/>
          </p:cNvPicPr>
          <p:nvPr/>
        </p:nvPicPr>
        <p:blipFill>
          <a:blip r:embed="rId4"/>
          <a:stretch>
            <a:fillRect/>
          </a:stretch>
        </p:blipFill>
        <p:spPr>
          <a:xfrm>
            <a:off x="4114800" y="1859144"/>
            <a:ext cx="7887925" cy="3386991"/>
          </a:xfrm>
          <a:prstGeom prst="rect">
            <a:avLst/>
          </a:prstGeom>
        </p:spPr>
      </p:pic>
      <p:sp>
        <p:nvSpPr>
          <p:cNvPr id="8" name="ZoneTexte 7"/>
          <p:cNvSpPr txBox="1"/>
          <p:nvPr/>
        </p:nvSpPr>
        <p:spPr>
          <a:xfrm>
            <a:off x="9867900" y="4784245"/>
            <a:ext cx="2628900" cy="369332"/>
          </a:xfrm>
          <a:prstGeom prst="rect">
            <a:avLst/>
          </a:prstGeom>
          <a:noFill/>
        </p:spPr>
        <p:txBody>
          <a:bodyPr wrap="square" rtlCol="0">
            <a:spAutoFit/>
          </a:bodyPr>
          <a:lstStyle/>
          <a:p>
            <a:r>
              <a:rPr lang="fr-FR" b="1" dirty="0" smtClean="0">
                <a:solidFill>
                  <a:srgbClr val="FF0000"/>
                </a:solidFill>
              </a:rPr>
              <a:t>La « débâcle »</a:t>
            </a:r>
            <a:endParaRPr lang="fr-FR" b="1" dirty="0">
              <a:solidFill>
                <a:srgbClr val="FF0000"/>
              </a:solidFill>
            </a:endParaRPr>
          </a:p>
        </p:txBody>
      </p:sp>
      <p:pic>
        <p:nvPicPr>
          <p:cNvPr id="10" name="Image 9"/>
          <p:cNvPicPr>
            <a:picLocks noChangeAspect="1"/>
          </p:cNvPicPr>
          <p:nvPr/>
        </p:nvPicPr>
        <p:blipFill>
          <a:blip r:embed="rId5"/>
          <a:stretch>
            <a:fillRect/>
          </a:stretch>
        </p:blipFill>
        <p:spPr>
          <a:xfrm>
            <a:off x="4114799" y="796329"/>
            <a:ext cx="7887925" cy="5203839"/>
          </a:xfrm>
          <a:prstGeom prst="rect">
            <a:avLst/>
          </a:prstGeom>
        </p:spPr>
      </p:pic>
      <p:pic>
        <p:nvPicPr>
          <p:cNvPr id="11" name="Image 10"/>
          <p:cNvPicPr>
            <a:picLocks noChangeAspect="1"/>
          </p:cNvPicPr>
          <p:nvPr/>
        </p:nvPicPr>
        <p:blipFill>
          <a:blip r:embed="rId6"/>
          <a:stretch>
            <a:fillRect/>
          </a:stretch>
        </p:blipFill>
        <p:spPr>
          <a:xfrm>
            <a:off x="4110133" y="1061842"/>
            <a:ext cx="7974932" cy="4672812"/>
          </a:xfrm>
          <a:prstGeom prst="rect">
            <a:avLst/>
          </a:prstGeom>
        </p:spPr>
      </p:pic>
    </p:spTree>
    <p:extLst>
      <p:ext uri="{BB962C8B-B14F-4D97-AF65-F5344CB8AC3E}">
        <p14:creationId xmlns:p14="http://schemas.microsoft.com/office/powerpoint/2010/main" val="26663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additive="base">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69513F12-3702-0B41-BC6A-DE915EDB0D33}"/>
              </a:ext>
            </a:extLst>
          </p:cNvPr>
          <p:cNvPicPr>
            <a:picLocks noChangeAspect="1"/>
          </p:cNvPicPr>
          <p:nvPr/>
        </p:nvPicPr>
        <p:blipFill>
          <a:blip r:embed="rId2">
            <a:extLst>
              <a:ext uri="{BEBA8EAE-BF5A-486C-A8C5-ECC9F3942E4B}">
                <a14:imgProps xmlns:a14="http://schemas.microsoft.com/office/drawing/2010/main">
                  <a14:imgLayer>
                    <a14:imgEffect>
                      <a14:sharpenSoften amount="26000"/>
                    </a14:imgEffect>
                  </a14:imgLayer>
                </a14:imgProps>
              </a:ext>
            </a:extLst>
          </a:blip>
          <a:stretch>
            <a:fillRect/>
          </a:stretch>
        </p:blipFill>
        <p:spPr>
          <a:xfrm>
            <a:off x="5144085" y="546196"/>
            <a:ext cx="6941654" cy="2089025"/>
          </a:xfrm>
          <a:prstGeom prst="rect">
            <a:avLst/>
          </a:prstGeom>
        </p:spPr>
      </p:pic>
      <p:pic>
        <p:nvPicPr>
          <p:cNvPr id="8" name="Image 7">
            <a:extLst>
              <a:ext uri="{FF2B5EF4-FFF2-40B4-BE49-F238E27FC236}">
                <a16:creationId xmlns="" xmlns:a16="http://schemas.microsoft.com/office/drawing/2014/main" id="{119C2099-2D3B-4540-9221-67C9F426DAAD}"/>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25000"/>
                    </a14:imgEffect>
                  </a14:imgLayer>
                </a14:imgProps>
              </a:ext>
            </a:extLst>
          </a:blip>
          <a:srcRect t="503"/>
          <a:stretch/>
        </p:blipFill>
        <p:spPr>
          <a:xfrm>
            <a:off x="0" y="2630643"/>
            <a:ext cx="6171459" cy="4177767"/>
          </a:xfrm>
          <a:prstGeom prst="rect">
            <a:avLst/>
          </a:prstGeom>
        </p:spPr>
      </p:pic>
      <p:sp>
        <p:nvSpPr>
          <p:cNvPr id="9" name="Rectangle 8">
            <a:extLst>
              <a:ext uri="{FF2B5EF4-FFF2-40B4-BE49-F238E27FC236}">
                <a16:creationId xmlns="" xmlns:a16="http://schemas.microsoft.com/office/drawing/2014/main" id="{8F4F25F2-7E44-0F4E-88F1-6C63F52158AF}"/>
              </a:ext>
            </a:extLst>
          </p:cNvPr>
          <p:cNvSpPr/>
          <p:nvPr/>
        </p:nvSpPr>
        <p:spPr>
          <a:xfrm>
            <a:off x="25831" y="1034941"/>
            <a:ext cx="4684279" cy="338554"/>
          </a:xfrm>
          <a:prstGeom prst="rect">
            <a:avLst/>
          </a:prstGeom>
        </p:spPr>
        <p:txBody>
          <a:bodyPr wrap="square">
            <a:spAutoFit/>
          </a:bodyPr>
          <a:lstStyle/>
          <a:p>
            <a:pPr algn="ctr"/>
            <a:r>
              <a:rPr lang="fr-FR" sz="1600" b="1" dirty="0">
                <a:latin typeface="Calibri" panose="020F0502020204030204" pitchFamily="34" charset="0"/>
                <a:ea typeface="Calibri" panose="020F0502020204030204" pitchFamily="34" charset="0"/>
                <a:cs typeface="Times New Roman" panose="02020603050405020304" pitchFamily="18" charset="0"/>
              </a:rPr>
              <a:t>Les conséquences territoriales de la défaite de 1940 : </a:t>
            </a:r>
            <a:endParaRPr lang="fr-FR" sz="1600" b="1" dirty="0"/>
          </a:p>
        </p:txBody>
      </p:sp>
      <p:sp>
        <p:nvSpPr>
          <p:cNvPr id="10" name="Rectangle à coins arrondis 9">
            <a:extLst>
              <a:ext uri="{FF2B5EF4-FFF2-40B4-BE49-F238E27FC236}">
                <a16:creationId xmlns="" xmlns:a16="http://schemas.microsoft.com/office/drawing/2014/main" id="{AE4CCF46-8C53-2442-9912-B69711234665}"/>
              </a:ext>
            </a:extLst>
          </p:cNvPr>
          <p:cNvSpPr/>
          <p:nvPr/>
        </p:nvSpPr>
        <p:spPr>
          <a:xfrm>
            <a:off x="6725962" y="576078"/>
            <a:ext cx="1343025" cy="301625"/>
          </a:xfrm>
          <a:prstGeom prst="roundRect">
            <a:avLst/>
          </a:prstGeom>
          <a:solidFill>
            <a:srgbClr val="FF0000">
              <a:alpha val="27000"/>
            </a:srgbClr>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FF0000"/>
              </a:solidFill>
            </a:endParaRPr>
          </a:p>
        </p:txBody>
      </p:sp>
      <p:sp>
        <p:nvSpPr>
          <p:cNvPr id="11" name="Rectangle à coins arrondis 10">
            <a:extLst>
              <a:ext uri="{FF2B5EF4-FFF2-40B4-BE49-F238E27FC236}">
                <a16:creationId xmlns="" xmlns:a16="http://schemas.microsoft.com/office/drawing/2014/main" id="{1B42EBFF-D84D-4C48-AC0A-36A43F1D024E}"/>
              </a:ext>
            </a:extLst>
          </p:cNvPr>
          <p:cNvSpPr/>
          <p:nvPr/>
        </p:nvSpPr>
        <p:spPr>
          <a:xfrm>
            <a:off x="4281297" y="3138464"/>
            <a:ext cx="1229487" cy="226528"/>
          </a:xfrm>
          <a:prstGeom prst="roundRect">
            <a:avLst/>
          </a:prstGeom>
          <a:solidFill>
            <a:srgbClr val="00B050">
              <a:alpha val="28000"/>
            </a:srgbClr>
          </a:solidFill>
          <a:ln w="38100" cmpd="sng">
            <a:solidFill>
              <a:srgbClr val="00B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
        <p:nvSpPr>
          <p:cNvPr id="12" name="Rectangle 11">
            <a:extLst>
              <a:ext uri="{FF2B5EF4-FFF2-40B4-BE49-F238E27FC236}">
                <a16:creationId xmlns="" xmlns:a16="http://schemas.microsoft.com/office/drawing/2014/main" id="{7A96B952-FFCB-B34F-80BC-F26E0AB18DCA}"/>
              </a:ext>
            </a:extLst>
          </p:cNvPr>
          <p:cNvSpPr/>
          <p:nvPr/>
        </p:nvSpPr>
        <p:spPr>
          <a:xfrm>
            <a:off x="98145" y="1444905"/>
            <a:ext cx="5175519" cy="338554"/>
          </a:xfrm>
          <a:prstGeom prst="rect">
            <a:avLst/>
          </a:prstGeom>
        </p:spPr>
        <p:txBody>
          <a:bodyPr wrap="non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 L’occupation allemande du Nord et de l’Ouest de la France</a:t>
            </a:r>
            <a:endParaRPr lang="fr-FR" sz="1600" b="1" dirty="0"/>
          </a:p>
        </p:txBody>
      </p:sp>
      <p:sp>
        <p:nvSpPr>
          <p:cNvPr id="13" name="Rectangle 12">
            <a:extLst>
              <a:ext uri="{FF2B5EF4-FFF2-40B4-BE49-F238E27FC236}">
                <a16:creationId xmlns="" xmlns:a16="http://schemas.microsoft.com/office/drawing/2014/main" id="{14C8E0A9-C12E-9946-9166-57EB4AD30341}"/>
              </a:ext>
            </a:extLst>
          </p:cNvPr>
          <p:cNvSpPr/>
          <p:nvPr/>
        </p:nvSpPr>
        <p:spPr>
          <a:xfrm>
            <a:off x="98145" y="1717046"/>
            <a:ext cx="3908121" cy="338554"/>
          </a:xfrm>
          <a:prstGeom prst="rect">
            <a:avLst/>
          </a:prstGeom>
        </p:spPr>
        <p:txBody>
          <a:bodyPr wrap="non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 L’annexion de l’Alsace-Moselle au III</a:t>
            </a:r>
            <a:r>
              <a:rPr lang="fr-FR" sz="1600" b="1" baseline="30000" dirty="0">
                <a:latin typeface="Calibri" panose="020F0502020204030204" pitchFamily="34" charset="0"/>
                <a:ea typeface="Calibri" panose="020F0502020204030204" pitchFamily="34" charset="0"/>
                <a:cs typeface="Times New Roman" panose="02020603050405020304" pitchFamily="18" charset="0"/>
              </a:rPr>
              <a:t>e</a:t>
            </a:r>
            <a:r>
              <a:rPr lang="fr-FR" sz="1600" b="1" dirty="0">
                <a:latin typeface="Calibri" panose="020F0502020204030204" pitchFamily="34" charset="0"/>
                <a:ea typeface="Calibri" panose="020F0502020204030204" pitchFamily="34" charset="0"/>
                <a:cs typeface="Times New Roman" panose="02020603050405020304" pitchFamily="18" charset="0"/>
              </a:rPr>
              <a:t> Reich</a:t>
            </a:r>
            <a:endParaRPr lang="fr-FR" sz="1600" b="1" dirty="0"/>
          </a:p>
        </p:txBody>
      </p:sp>
      <p:sp>
        <p:nvSpPr>
          <p:cNvPr id="14" name="Rectangle 13">
            <a:extLst>
              <a:ext uri="{FF2B5EF4-FFF2-40B4-BE49-F238E27FC236}">
                <a16:creationId xmlns="" xmlns:a16="http://schemas.microsoft.com/office/drawing/2014/main" id="{3CBC4857-C103-7E4D-94E6-2E60466DDD04}"/>
              </a:ext>
            </a:extLst>
          </p:cNvPr>
          <p:cNvSpPr/>
          <p:nvPr/>
        </p:nvSpPr>
        <p:spPr>
          <a:xfrm>
            <a:off x="7176189" y="2654634"/>
            <a:ext cx="3930884" cy="369332"/>
          </a:xfrm>
          <a:prstGeom prst="rect">
            <a:avLst/>
          </a:prstGeom>
        </p:spPr>
        <p:txBody>
          <a:bodyPr wrap="none">
            <a:spAutoFit/>
          </a:bodyPr>
          <a:lstStyle/>
          <a:p>
            <a:r>
              <a:rPr lang="fr-FR" b="1" dirty="0">
                <a:latin typeface="Calibri" panose="020F0502020204030204" pitchFamily="34" charset="0"/>
                <a:cs typeface="Times New Roman" panose="02020603050405020304" pitchFamily="18" charset="0"/>
              </a:rPr>
              <a:t>Une France divisée sur le plan politique</a:t>
            </a:r>
            <a:endParaRPr lang="fr-FR" b="1" dirty="0"/>
          </a:p>
        </p:txBody>
      </p:sp>
      <p:sp>
        <p:nvSpPr>
          <p:cNvPr id="15" name="Rectangle à coins arrondis 14">
            <a:extLst>
              <a:ext uri="{FF2B5EF4-FFF2-40B4-BE49-F238E27FC236}">
                <a16:creationId xmlns="" xmlns:a16="http://schemas.microsoft.com/office/drawing/2014/main" id="{C1B0EC0D-FFDD-3D4F-8DF3-D71DBB136E2F}"/>
              </a:ext>
            </a:extLst>
          </p:cNvPr>
          <p:cNvSpPr/>
          <p:nvPr/>
        </p:nvSpPr>
        <p:spPr>
          <a:xfrm>
            <a:off x="6976972" y="1427386"/>
            <a:ext cx="1574870" cy="301625"/>
          </a:xfrm>
          <a:prstGeom prst="roundRect">
            <a:avLst/>
          </a:prstGeom>
          <a:noFill/>
          <a:ln w="381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FF0000"/>
              </a:solidFill>
            </a:endParaRPr>
          </a:p>
        </p:txBody>
      </p:sp>
      <p:sp>
        <p:nvSpPr>
          <p:cNvPr id="16" name="Rectangle à coins arrondis 15">
            <a:extLst>
              <a:ext uri="{FF2B5EF4-FFF2-40B4-BE49-F238E27FC236}">
                <a16:creationId xmlns="" xmlns:a16="http://schemas.microsoft.com/office/drawing/2014/main" id="{39AE9B2C-CDA0-F549-A0A2-6B9C7E96180B}"/>
              </a:ext>
            </a:extLst>
          </p:cNvPr>
          <p:cNvSpPr/>
          <p:nvPr/>
        </p:nvSpPr>
        <p:spPr>
          <a:xfrm>
            <a:off x="6836764" y="2095346"/>
            <a:ext cx="1574870" cy="301625"/>
          </a:xfrm>
          <a:prstGeom prst="roundRect">
            <a:avLst/>
          </a:prstGeom>
          <a:noFill/>
          <a:ln w="38100" cmpd="sng">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7" name="Rectangle à coins arrondis 16">
            <a:extLst>
              <a:ext uri="{FF2B5EF4-FFF2-40B4-BE49-F238E27FC236}">
                <a16:creationId xmlns="" xmlns:a16="http://schemas.microsoft.com/office/drawing/2014/main" id="{EB54E02C-6337-9B40-B59F-2BAC381E83C8}"/>
              </a:ext>
            </a:extLst>
          </p:cNvPr>
          <p:cNvSpPr/>
          <p:nvPr/>
        </p:nvSpPr>
        <p:spPr>
          <a:xfrm>
            <a:off x="4281297" y="5048251"/>
            <a:ext cx="1541653" cy="692150"/>
          </a:xfrm>
          <a:prstGeom prst="roundRect">
            <a:avLst/>
          </a:prstGeom>
          <a:noFill/>
          <a:ln w="381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FF0000"/>
              </a:solidFill>
            </a:endParaRPr>
          </a:p>
        </p:txBody>
      </p:sp>
      <p:sp>
        <p:nvSpPr>
          <p:cNvPr id="19" name="Rectangle à coins arrondis 18">
            <a:extLst>
              <a:ext uri="{FF2B5EF4-FFF2-40B4-BE49-F238E27FC236}">
                <a16:creationId xmlns="" xmlns:a16="http://schemas.microsoft.com/office/drawing/2014/main" id="{4260B69D-7DE0-BB46-8F9C-3A8C1BD28CC2}"/>
              </a:ext>
            </a:extLst>
          </p:cNvPr>
          <p:cNvSpPr/>
          <p:nvPr/>
        </p:nvSpPr>
        <p:spPr>
          <a:xfrm>
            <a:off x="4281297" y="5807075"/>
            <a:ext cx="1574870" cy="889000"/>
          </a:xfrm>
          <a:prstGeom prst="roundRect">
            <a:avLst/>
          </a:prstGeom>
          <a:noFill/>
          <a:ln w="38100" cmpd="sng">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FF0000"/>
              </a:solidFill>
            </a:endParaRPr>
          </a:p>
        </p:txBody>
      </p:sp>
      <p:pic>
        <p:nvPicPr>
          <p:cNvPr id="1026" name="Picture 2" descr="Encyclopédie Larousse en ligne - Philippe Pétain">
            <a:extLst>
              <a:ext uri="{FF2B5EF4-FFF2-40B4-BE49-F238E27FC236}">
                <a16:creationId xmlns="" xmlns:a16="http://schemas.microsoft.com/office/drawing/2014/main" id="{54755A1B-E972-8245-8340-1FE70B886C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2865" y="3039322"/>
            <a:ext cx="1210023" cy="1615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yonne.fr/photoSRC/VVNUJ1paUTgIBhVOCRAHHQ4zRSkXaldfVR5dW1sXVA49/adg_4381224.jpeg">
            <a:extLst>
              <a:ext uri="{FF2B5EF4-FFF2-40B4-BE49-F238E27FC236}">
                <a16:creationId xmlns="" xmlns:a16="http://schemas.microsoft.com/office/drawing/2014/main" id="{4BEDF27F-2711-1C41-A78C-9368F476B2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3817" y="3013072"/>
            <a:ext cx="2013705" cy="15113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a:extLst>
              <a:ext uri="{FF2B5EF4-FFF2-40B4-BE49-F238E27FC236}">
                <a16:creationId xmlns="" xmlns:a16="http://schemas.microsoft.com/office/drawing/2014/main" id="{D18E648D-1297-2240-94D8-AF69EDAEDE2A}"/>
              </a:ext>
            </a:extLst>
          </p:cNvPr>
          <p:cNvCxnSpPr>
            <a:cxnSpLocks/>
          </p:cNvCxnSpPr>
          <p:nvPr/>
        </p:nvCxnSpPr>
        <p:spPr>
          <a:xfrm>
            <a:off x="9066538" y="3138464"/>
            <a:ext cx="0" cy="33704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9E9B7F34-3189-2542-AE04-639A47F270ED}"/>
              </a:ext>
            </a:extLst>
          </p:cNvPr>
          <p:cNvSpPr/>
          <p:nvPr/>
        </p:nvSpPr>
        <p:spPr>
          <a:xfrm>
            <a:off x="6536464" y="4616694"/>
            <a:ext cx="2050048" cy="646331"/>
          </a:xfrm>
          <a:prstGeom prst="rect">
            <a:avLst/>
          </a:prstGeom>
          <a:ln>
            <a:noFill/>
          </a:ln>
        </p:spPr>
        <p:txBody>
          <a:bodyPr wrap="none">
            <a:spAutoFit/>
          </a:bodyPr>
          <a:lstStyle/>
          <a:p>
            <a:r>
              <a:rPr lang="fr-FR" b="1" dirty="0">
                <a:latin typeface="Calibri" panose="020F0502020204030204" pitchFamily="34" charset="0"/>
                <a:cs typeface="Times New Roman" panose="02020603050405020304" pitchFamily="18" charset="0"/>
              </a:rPr>
              <a:t>Le régime de Vichy</a:t>
            </a:r>
          </a:p>
          <a:p>
            <a:r>
              <a:rPr lang="fr-FR" b="1" dirty="0">
                <a:latin typeface="Calibri" panose="020F0502020204030204" pitchFamily="34" charset="0"/>
                <a:cs typeface="Times New Roman" panose="02020603050405020304" pitchFamily="18" charset="0"/>
              </a:rPr>
              <a:t>du maréchal Pétain</a:t>
            </a:r>
            <a:endParaRPr lang="fr-FR" b="1" dirty="0"/>
          </a:p>
        </p:txBody>
      </p:sp>
      <p:sp>
        <p:nvSpPr>
          <p:cNvPr id="22" name="Rectangle 21">
            <a:extLst>
              <a:ext uri="{FF2B5EF4-FFF2-40B4-BE49-F238E27FC236}">
                <a16:creationId xmlns="" xmlns:a16="http://schemas.microsoft.com/office/drawing/2014/main" id="{722560C3-32D8-D64C-A6EA-53625FAABE94}"/>
              </a:ext>
            </a:extLst>
          </p:cNvPr>
          <p:cNvSpPr/>
          <p:nvPr/>
        </p:nvSpPr>
        <p:spPr>
          <a:xfrm>
            <a:off x="9625051" y="4536070"/>
            <a:ext cx="2171235" cy="646331"/>
          </a:xfrm>
          <a:prstGeom prst="rect">
            <a:avLst/>
          </a:prstGeom>
          <a:ln>
            <a:noFill/>
          </a:ln>
        </p:spPr>
        <p:txBody>
          <a:bodyPr wrap="none">
            <a:spAutoFit/>
          </a:bodyPr>
          <a:lstStyle/>
          <a:p>
            <a:pPr algn="ctr"/>
            <a:r>
              <a:rPr lang="fr-FR" b="1" dirty="0">
                <a:latin typeface="Calibri" panose="020F0502020204030204" pitchFamily="34" charset="0"/>
                <a:cs typeface="Times New Roman" panose="02020603050405020304" pitchFamily="18" charset="0"/>
              </a:rPr>
              <a:t>La France libre</a:t>
            </a:r>
          </a:p>
          <a:p>
            <a:pPr algn="ctr"/>
            <a:r>
              <a:rPr lang="fr-FR" b="1" dirty="0">
                <a:latin typeface="Calibri" panose="020F0502020204030204" pitchFamily="34" charset="0"/>
                <a:cs typeface="Times New Roman" panose="02020603050405020304" pitchFamily="18" charset="0"/>
              </a:rPr>
              <a:t>du général De Gaulle</a:t>
            </a:r>
            <a:endParaRPr lang="fr-FR" b="1" dirty="0"/>
          </a:p>
        </p:txBody>
      </p:sp>
      <p:sp>
        <p:nvSpPr>
          <p:cNvPr id="23" name="Rectangle 22">
            <a:extLst>
              <a:ext uri="{FF2B5EF4-FFF2-40B4-BE49-F238E27FC236}">
                <a16:creationId xmlns="" xmlns:a16="http://schemas.microsoft.com/office/drawing/2014/main" id="{A017ADAC-6678-A34F-B935-D3579296D0C0}"/>
              </a:ext>
            </a:extLst>
          </p:cNvPr>
          <p:cNvSpPr/>
          <p:nvPr/>
        </p:nvSpPr>
        <p:spPr>
          <a:xfrm>
            <a:off x="6755674" y="5245117"/>
            <a:ext cx="1564403" cy="353943"/>
          </a:xfrm>
          <a:prstGeom prst="rect">
            <a:avLst/>
          </a:prstGeom>
        </p:spPr>
        <p:txBody>
          <a:bodyPr wrap="none">
            <a:spAutoFit/>
          </a:bodyPr>
          <a:lstStyle/>
          <a:p>
            <a:r>
              <a:rPr lang="fr-FR" sz="1700" b="1" u="sng" dirty="0">
                <a:solidFill>
                  <a:srgbClr val="FF0000"/>
                </a:solidFill>
                <a:latin typeface="Calibri" panose="020F0502020204030204" pitchFamily="34" charset="0"/>
                <a:ea typeface="Times New Roman" panose="02020603050405020304" pitchFamily="18" charset="0"/>
              </a:rPr>
              <a:t>Collaboration</a:t>
            </a:r>
            <a:r>
              <a:rPr lang="fr-FR" sz="1700" b="1" dirty="0">
                <a:solidFill>
                  <a:srgbClr val="FF0000"/>
                </a:solidFill>
                <a:latin typeface="Calibri" panose="020F0502020204030204" pitchFamily="34" charset="0"/>
                <a:ea typeface="Times New Roman" panose="02020603050405020304" pitchFamily="18" charset="0"/>
              </a:rPr>
              <a:t> : </a:t>
            </a:r>
            <a:endParaRPr lang="fr-FR" sz="1700" dirty="0"/>
          </a:p>
        </p:txBody>
      </p:sp>
      <p:sp>
        <p:nvSpPr>
          <p:cNvPr id="24" name="Rectangle 23">
            <a:extLst>
              <a:ext uri="{FF2B5EF4-FFF2-40B4-BE49-F238E27FC236}">
                <a16:creationId xmlns="" xmlns:a16="http://schemas.microsoft.com/office/drawing/2014/main" id="{0AEEDFD7-0663-C541-8ED6-26336BDE33B8}"/>
              </a:ext>
            </a:extLst>
          </p:cNvPr>
          <p:cNvSpPr/>
          <p:nvPr/>
        </p:nvSpPr>
        <p:spPr>
          <a:xfrm>
            <a:off x="6127195" y="5610569"/>
            <a:ext cx="2922548" cy="1169551"/>
          </a:xfrm>
          <a:prstGeom prst="rect">
            <a:avLst/>
          </a:prstGeom>
        </p:spPr>
        <p:txBody>
          <a:bodyPr wrap="square">
            <a:spAutoFit/>
          </a:bodyPr>
          <a:lstStyle/>
          <a:p>
            <a:pPr algn="just">
              <a:spcAft>
                <a:spcPts val="0"/>
              </a:spcAft>
            </a:pPr>
            <a:r>
              <a:rPr lang="fr-FR"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Politique de coopération volontaire avec l’Allemagne nazie pratiquée par le gouvernement de Vichy entre 1940 et 1944 dans les domaines politique, économique et policier.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42F53718-84BD-EB46-90D6-5D0EF13D321F}"/>
              </a:ext>
            </a:extLst>
          </p:cNvPr>
          <p:cNvSpPr/>
          <p:nvPr/>
        </p:nvSpPr>
        <p:spPr>
          <a:xfrm>
            <a:off x="10087613" y="5238944"/>
            <a:ext cx="1246110" cy="353943"/>
          </a:xfrm>
          <a:prstGeom prst="rect">
            <a:avLst/>
          </a:prstGeom>
        </p:spPr>
        <p:txBody>
          <a:bodyPr wrap="none">
            <a:spAutoFit/>
          </a:bodyPr>
          <a:lstStyle/>
          <a:p>
            <a:r>
              <a:rPr lang="fr-FR" sz="1700" b="1" u="sng" dirty="0">
                <a:solidFill>
                  <a:srgbClr val="FF0000"/>
                </a:solidFill>
                <a:latin typeface="Calibri" panose="020F0502020204030204" pitchFamily="34" charset="0"/>
              </a:rPr>
              <a:t>Résistance</a:t>
            </a:r>
            <a:r>
              <a:rPr lang="fr-FR" sz="1700" b="1" dirty="0">
                <a:solidFill>
                  <a:srgbClr val="FF0000"/>
                </a:solidFill>
                <a:latin typeface="Calibri" panose="020F0502020204030204" pitchFamily="34" charset="0"/>
              </a:rPr>
              <a:t> :</a:t>
            </a:r>
            <a:endParaRPr lang="fr-FR" sz="1700" b="1" u="sng" dirty="0">
              <a:solidFill>
                <a:srgbClr val="FF0000"/>
              </a:solidFill>
              <a:latin typeface="Calibri" panose="020F0502020204030204" pitchFamily="34" charset="0"/>
            </a:endParaRPr>
          </a:p>
        </p:txBody>
      </p:sp>
      <p:sp>
        <p:nvSpPr>
          <p:cNvPr id="26" name="Rectangle 25">
            <a:extLst>
              <a:ext uri="{FF2B5EF4-FFF2-40B4-BE49-F238E27FC236}">
                <a16:creationId xmlns="" xmlns:a16="http://schemas.microsoft.com/office/drawing/2014/main" id="{107BB662-2298-B445-AC24-807629ABF270}"/>
              </a:ext>
            </a:extLst>
          </p:cNvPr>
          <p:cNvSpPr/>
          <p:nvPr/>
        </p:nvSpPr>
        <p:spPr>
          <a:xfrm>
            <a:off x="9288191" y="5631712"/>
            <a:ext cx="2838012" cy="784830"/>
          </a:xfrm>
          <a:prstGeom prst="rect">
            <a:avLst/>
          </a:prstGeom>
        </p:spPr>
        <p:txBody>
          <a:bodyPr wrap="square">
            <a:spAutoFit/>
          </a:bodyPr>
          <a:lstStyle/>
          <a:p>
            <a:pPr algn="just"/>
            <a:r>
              <a:rPr lang="fr-FR" sz="1500" b="1" dirty="0">
                <a:solidFill>
                  <a:srgbClr val="FF0000"/>
                </a:solidFill>
                <a:latin typeface="Calibri" panose="020F0502020204030204" pitchFamily="34" charset="0"/>
                <a:ea typeface="Times New Roman" panose="02020603050405020304" pitchFamily="18" charset="0"/>
              </a:rPr>
              <a:t>Ensemble des actions menées pour lutter contre l’occupation allemande et le régime de Vichy.</a:t>
            </a:r>
            <a:r>
              <a:rPr lang="fr-FR" sz="1500" dirty="0"/>
              <a:t> </a:t>
            </a:r>
          </a:p>
        </p:txBody>
      </p:sp>
      <p:pic>
        <p:nvPicPr>
          <p:cNvPr id="1030" name="Picture 6" descr="Signature de l\'armistice entre la France et l\'Allemagne, le 22 juin 1940 à Compiègne (Oise), en présence d\'Adolf Hitler (assis à gauche) et du général Charles&amp;nbsp;Huntziger (à droite), qui préside la délégation française.">
            <a:extLst>
              <a:ext uri="{FF2B5EF4-FFF2-40B4-BE49-F238E27FC236}">
                <a16:creationId xmlns="" xmlns:a16="http://schemas.microsoft.com/office/drawing/2014/main" id="{5D44FBE3-716A-AD45-B352-BE12952230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104" y="3013073"/>
            <a:ext cx="5745054" cy="215963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 xmlns:a16="http://schemas.microsoft.com/office/drawing/2014/main" id="{69BD60AA-D09F-1246-B5DA-053049785A30}"/>
              </a:ext>
            </a:extLst>
          </p:cNvPr>
          <p:cNvSpPr/>
          <p:nvPr/>
        </p:nvSpPr>
        <p:spPr>
          <a:xfrm>
            <a:off x="6240191" y="5160001"/>
            <a:ext cx="5886012" cy="738664"/>
          </a:xfrm>
          <a:prstGeom prst="rect">
            <a:avLst/>
          </a:prstGeom>
        </p:spPr>
        <p:txBody>
          <a:bodyPr wrap="square">
            <a:spAutoFit/>
          </a:bodyPr>
          <a:lstStyle/>
          <a:p>
            <a:pPr algn="just"/>
            <a:r>
              <a:rPr lang="fr-FR" sz="1400" b="1" dirty="0"/>
              <a:t>Signature de l'armistice entre la France et l'Allemagne, le 22 juin 1940 à Compiègne (Oise), en présence d'Adolf Hitler (assis à gauche) et du général Charles Huntziger (à droite), qui préside la délégation française. </a:t>
            </a:r>
          </a:p>
        </p:txBody>
      </p:sp>
      <p:sp>
        <p:nvSpPr>
          <p:cNvPr id="28" name="Rectangle 27">
            <a:extLst>
              <a:ext uri="{FF2B5EF4-FFF2-40B4-BE49-F238E27FC236}">
                <a16:creationId xmlns="" xmlns:a16="http://schemas.microsoft.com/office/drawing/2014/main" id="{059761FF-7C7D-0440-A09F-AEB0BE5EA108}"/>
              </a:ext>
            </a:extLst>
          </p:cNvPr>
          <p:cNvSpPr/>
          <p:nvPr/>
        </p:nvSpPr>
        <p:spPr>
          <a:xfrm>
            <a:off x="98145" y="2037774"/>
            <a:ext cx="4892686" cy="338554"/>
          </a:xfrm>
          <a:prstGeom prst="rect">
            <a:avLst/>
          </a:prstGeom>
        </p:spPr>
        <p:txBody>
          <a:bodyPr wrap="none">
            <a:spAutoFit/>
          </a:bodyPr>
          <a:lstStyle/>
          <a:p>
            <a:r>
              <a:rPr lang="fr-FR" sz="1600" b="1" dirty="0">
                <a:latin typeface="Calibri" panose="020F0502020204030204" pitchFamily="34" charset="0"/>
                <a:ea typeface="Calibri" panose="020F0502020204030204" pitchFamily="34" charset="0"/>
                <a:cs typeface="Times New Roman" panose="02020603050405020304" pitchFamily="18" charset="0"/>
              </a:rPr>
              <a:t>- Une « France libre » au Sud (jusqu’en novembre 1942) </a:t>
            </a:r>
            <a:endParaRPr lang="fr-FR" sz="1600" b="1" dirty="0"/>
          </a:p>
        </p:txBody>
      </p:sp>
      <p:sp>
        <p:nvSpPr>
          <p:cNvPr id="29" name="Rectangle à coins arrondis 28">
            <a:extLst>
              <a:ext uri="{FF2B5EF4-FFF2-40B4-BE49-F238E27FC236}">
                <a16:creationId xmlns="" xmlns:a16="http://schemas.microsoft.com/office/drawing/2014/main" id="{D7F18404-1040-C546-A062-6634853DA05B}"/>
              </a:ext>
            </a:extLst>
          </p:cNvPr>
          <p:cNvSpPr/>
          <p:nvPr/>
        </p:nvSpPr>
        <p:spPr>
          <a:xfrm>
            <a:off x="4281296" y="3363586"/>
            <a:ext cx="1725578" cy="1172484"/>
          </a:xfrm>
          <a:prstGeom prst="roundRect">
            <a:avLst/>
          </a:prstGeom>
          <a:noFill/>
          <a:ln w="38100" cmpd="sng">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p>
        </p:txBody>
      </p:sp>
    </p:spTree>
    <p:extLst>
      <p:ext uri="{BB962C8B-B14F-4D97-AF65-F5344CB8AC3E}">
        <p14:creationId xmlns:p14="http://schemas.microsoft.com/office/powerpoint/2010/main" val="173151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barn(inVertical)">
                                      <p:cBhvr>
                                        <p:cTn id="19" dur="500"/>
                                        <p:tgtEl>
                                          <p:spTgt spid="1030"/>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par>
                                <p:cTn id="56" presetID="3" presetClass="exit" presetSubtype="10" fill="hold" grpId="1" nodeType="withEffect">
                                  <p:stCondLst>
                                    <p:cond delay="0"/>
                                  </p:stCondLst>
                                  <p:childTnLst>
                                    <p:animEffect transition="out" filter="blinds(horizontal)">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1030"/>
                                        </p:tgtEl>
                                      </p:cBhvr>
                                    </p:animEffect>
                                    <p:set>
                                      <p:cBhvr>
                                        <p:cTn id="61" dur="1" fill="hold">
                                          <p:stCondLst>
                                            <p:cond delay="499"/>
                                          </p:stCondLst>
                                        </p:cTn>
                                        <p:tgtEl>
                                          <p:spTgt spid="103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6" presetClass="entr" presetSubtype="21" fill="hold" nodeType="withEffect">
                                  <p:stCondLst>
                                    <p:cond delay="0"/>
                                  </p:stCondLst>
                                  <p:childTnLst>
                                    <p:set>
                                      <p:cBhvr>
                                        <p:cTn id="71" dur="1" fill="hold">
                                          <p:stCondLst>
                                            <p:cond delay="0"/>
                                          </p:stCondLst>
                                        </p:cTn>
                                        <p:tgtEl>
                                          <p:spTgt spid="1026"/>
                                        </p:tgtEl>
                                        <p:attrNameLst>
                                          <p:attrName>style.visibility</p:attrName>
                                        </p:attrNameLst>
                                      </p:cBhvr>
                                      <p:to>
                                        <p:strVal val="visible"/>
                                      </p:to>
                                    </p:set>
                                    <p:animEffect transition="in" filter="barn(inVertical)">
                                      <p:cBhvr>
                                        <p:cTn id="72" dur="500"/>
                                        <p:tgtEl>
                                          <p:spTgt spid="10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6" presetClass="entr" presetSubtype="42"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barn(outHorizontal)">
                                      <p:cBhvr>
                                        <p:cTn id="83" dur="500"/>
                                        <p:tgtEl>
                                          <p:spTgt spid="3"/>
                                        </p:tgtEl>
                                      </p:cBhvr>
                                    </p:animEffect>
                                  </p:childTnLst>
                                </p:cTn>
                              </p:par>
                              <p:par>
                                <p:cTn id="84" presetID="16" presetClass="entr" presetSubtype="21" fill="hold" nodeType="withEffect">
                                  <p:stCondLst>
                                    <p:cond delay="0"/>
                                  </p:stCondLst>
                                  <p:childTnLst>
                                    <p:set>
                                      <p:cBhvr>
                                        <p:cTn id="85" dur="1" fill="hold">
                                          <p:stCondLst>
                                            <p:cond delay="0"/>
                                          </p:stCondLst>
                                        </p:cTn>
                                        <p:tgtEl>
                                          <p:spTgt spid="1028"/>
                                        </p:tgtEl>
                                        <p:attrNameLst>
                                          <p:attrName>style.visibility</p:attrName>
                                        </p:attrNameLst>
                                      </p:cBhvr>
                                      <p:to>
                                        <p:strVal val="visible"/>
                                      </p:to>
                                    </p:set>
                                    <p:animEffect transition="in" filter="barn(inVertical)">
                                      <p:cBhvr>
                                        <p:cTn id="86" dur="500"/>
                                        <p:tgtEl>
                                          <p:spTgt spid="1028"/>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barn(inVertic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barn(inVertical)">
                                      <p:cBhvr>
                                        <p:cTn id="96" dur="500"/>
                                        <p:tgtEl>
                                          <p:spTgt spid="22"/>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barn(inVertical)">
                                      <p:cBhvr>
                                        <p:cTn id="101" dur="500"/>
                                        <p:tgtEl>
                                          <p:spTgt spid="23"/>
                                        </p:tgtEl>
                                      </p:cBhvr>
                                    </p:animEffect>
                                  </p:childTnLst>
                                </p:cTn>
                              </p:par>
                            </p:childTnLst>
                          </p:cTn>
                        </p:par>
                        <p:par>
                          <p:cTn id="102" fill="hold">
                            <p:stCondLst>
                              <p:cond delay="500"/>
                            </p:stCondLst>
                            <p:childTnLst>
                              <p:par>
                                <p:cTn id="103" presetID="16" presetClass="entr" presetSubtype="21"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barn(inVertical)">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barn(inVertical)">
                                      <p:cBhvr>
                                        <p:cTn id="110" dur="500"/>
                                        <p:tgtEl>
                                          <p:spTgt spid="25"/>
                                        </p:tgtEl>
                                      </p:cBhvr>
                                    </p:animEffect>
                                  </p:childTnLst>
                                </p:cTn>
                              </p:par>
                            </p:childTnLst>
                          </p:cTn>
                        </p:par>
                        <p:par>
                          <p:cTn id="111" fill="hold">
                            <p:stCondLst>
                              <p:cond delay="500"/>
                            </p:stCondLst>
                            <p:childTnLst>
                              <p:par>
                                <p:cTn id="112" presetID="16" presetClass="entr" presetSubtype="21" fill="hold" nodeType="afterEffect">
                                  <p:stCondLst>
                                    <p:cond delay="0"/>
                                  </p:stCondLst>
                                  <p:childTnLst>
                                    <p:set>
                                      <p:cBhvr>
                                        <p:cTn id="113" dur="1" fill="hold">
                                          <p:stCondLst>
                                            <p:cond delay="0"/>
                                          </p:stCondLst>
                                        </p:cTn>
                                        <p:tgtEl>
                                          <p:spTgt spid="26">
                                            <p:txEl>
                                              <p:pRg st="0" end="0"/>
                                            </p:txEl>
                                          </p:spTgt>
                                        </p:tgtEl>
                                        <p:attrNameLst>
                                          <p:attrName>style.visibility</p:attrName>
                                        </p:attrNameLst>
                                      </p:cBhvr>
                                      <p:to>
                                        <p:strVal val="visible"/>
                                      </p:to>
                                    </p:set>
                                    <p:animEffect transition="in" filter="barn(inVertical)">
                                      <p:cBhvr>
                                        <p:cTn id="114"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21" grpId="0"/>
      <p:bldP spid="22" grpId="0"/>
      <p:bldP spid="23" grpId="0"/>
      <p:bldP spid="24" grpId="0"/>
      <p:bldP spid="25" grpId="0"/>
      <p:bldP spid="27" grpId="0"/>
      <p:bldP spid="27" grpId="1"/>
      <p:bldP spid="2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165</Words>
  <Application>Microsoft Office PowerPoint</Application>
  <PresentationFormat>Grand écran</PresentationFormat>
  <Paragraphs>21</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Times New Roman</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pp</dc:creator>
  <cp:lastModifiedBy>pp</cp:lastModifiedBy>
  <cp:revision>15</cp:revision>
  <dcterms:created xsi:type="dcterms:W3CDTF">2020-12-30T18:05:00Z</dcterms:created>
  <dcterms:modified xsi:type="dcterms:W3CDTF">2020-12-31T18:31:32Z</dcterms:modified>
</cp:coreProperties>
</file>