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4" r:id="rId6"/>
    <p:sldId id="265" r:id="rId7"/>
    <p:sldId id="260"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12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262075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422785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124993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3262046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58774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107471D-2412-435E-9E31-50CA0E9189D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115270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107471D-2412-435E-9E31-50CA0E9189D8}" type="datetimeFigureOut">
              <a:rPr lang="fr-FR" smtClean="0"/>
              <a:t>14/01/2021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166498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107471D-2412-435E-9E31-50CA0E9189D8}" type="datetimeFigureOut">
              <a:rPr lang="fr-FR" smtClean="0"/>
              <a:t>14/01/2021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249261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07471D-2412-435E-9E31-50CA0E9189D8}" type="datetimeFigureOut">
              <a:rPr lang="fr-FR" smtClean="0"/>
              <a:t>14/01/2021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387350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107471D-2412-435E-9E31-50CA0E9189D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297332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107471D-2412-435E-9E31-50CA0E9189D8}" type="datetimeFigureOut">
              <a:rPr lang="fr-FR" smtClean="0"/>
              <a:t>14/01/2021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CA00C0-693F-4CEA-9ADE-82E87F15E736}" type="slidenum">
              <a:rPr lang="fr-FR" smtClean="0"/>
              <a:t>‹N°›</a:t>
            </a:fld>
            <a:endParaRPr lang="fr-FR"/>
          </a:p>
        </p:txBody>
      </p:sp>
    </p:spTree>
    <p:extLst>
      <p:ext uri="{BB962C8B-B14F-4D97-AF65-F5344CB8AC3E}">
        <p14:creationId xmlns:p14="http://schemas.microsoft.com/office/powerpoint/2010/main" val="311646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471D-2412-435E-9E31-50CA0E9189D8}" type="datetimeFigureOut">
              <a:rPr lang="fr-FR" smtClean="0"/>
              <a:t>14/01/2021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A00C0-693F-4CEA-9ADE-82E87F15E736}" type="slidenum">
              <a:rPr lang="fr-FR" smtClean="0"/>
              <a:t>‹N°›</a:t>
            </a:fld>
            <a:endParaRPr lang="fr-FR"/>
          </a:p>
        </p:txBody>
      </p:sp>
    </p:spTree>
    <p:extLst>
      <p:ext uri="{BB962C8B-B14F-4D97-AF65-F5344CB8AC3E}">
        <p14:creationId xmlns:p14="http://schemas.microsoft.com/office/powerpoint/2010/main" val="3395985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05246" y="0"/>
            <a:ext cx="11388436" cy="6830023"/>
          </a:xfrm>
          <a:prstGeom prst="rect">
            <a:avLst/>
          </a:prstGeom>
        </p:spPr>
      </p:pic>
      <p:sp>
        <p:nvSpPr>
          <p:cNvPr id="5" name="ZoneTexte 4"/>
          <p:cNvSpPr txBox="1"/>
          <p:nvPr/>
        </p:nvSpPr>
        <p:spPr>
          <a:xfrm>
            <a:off x="1091045" y="2348052"/>
            <a:ext cx="10193481" cy="2133918"/>
          </a:xfrm>
          <a:prstGeom prst="rect">
            <a:avLst/>
          </a:prstGeom>
          <a:solidFill>
            <a:srgbClr val="002060">
              <a:alpha val="54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fr-FR" sz="6600" b="1" i="0" u="none" strike="noStrike" kern="0" cap="none" spc="0" normalizeH="0" baseline="0" noProof="0" dirty="0" smtClean="0">
                <a:ln>
                  <a:noFill/>
                </a:ln>
                <a:solidFill>
                  <a:schemeClr val="bg1"/>
                </a:solidFill>
                <a:effectLst/>
                <a:uLnTx/>
                <a:uFillTx/>
                <a:latin typeface="Arial"/>
                <a:cs typeface="Arial"/>
                <a:sym typeface="Arial"/>
              </a:rPr>
              <a:t>Mers et océans: au cœur de la mondialisation</a:t>
            </a:r>
            <a:endParaRPr kumimoji="0" lang="fr-FR" sz="6600" b="1"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239157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6227" r="3960"/>
          <a:stretch/>
        </p:blipFill>
        <p:spPr>
          <a:xfrm>
            <a:off x="0" y="294464"/>
            <a:ext cx="7602280" cy="6153150"/>
          </a:xfrm>
          <a:prstGeom prst="rect">
            <a:avLst/>
          </a:prstGeom>
        </p:spPr>
      </p:pic>
      <p:sp>
        <p:nvSpPr>
          <p:cNvPr id="5" name="Rectangle 4"/>
          <p:cNvSpPr/>
          <p:nvPr/>
        </p:nvSpPr>
        <p:spPr>
          <a:xfrm>
            <a:off x="7742918" y="96578"/>
            <a:ext cx="4333009" cy="6740307"/>
          </a:xfrm>
          <a:prstGeom prst="rect">
            <a:avLst/>
          </a:prstGeom>
        </p:spPr>
        <p:txBody>
          <a:bodyPr wrap="square">
            <a:spAutoFit/>
          </a:bodyPr>
          <a:lstStyle/>
          <a:p>
            <a:r>
              <a:rPr lang="fr-FR" dirty="0" smtClean="0"/>
              <a:t>Longtemps marginalisé en raison des conditions difficiles qui empêchaient toute navigation, l’océan Glacial Arctique est devenu, ces dernières décennies, un espace maritime de plus en plus stratégique pour les États riverains et les FTN du secteur des hydrocarbures. Les enjeux économiques y sont croissants, ainsi que les enjeux environnementaux. </a:t>
            </a:r>
          </a:p>
          <a:p>
            <a:r>
              <a:rPr lang="fr-FR" dirty="0" smtClean="0"/>
              <a:t>Par ailleurs, le réchauffement climatique et ses conséquences, comme la fonte de la banquise, permettent à présent d’envisager une circulation maritime régulière pendant quelques mois de l’année, afin notamment de « réduire » la distance entre l’Asie et l’Europe.</a:t>
            </a:r>
          </a:p>
          <a:p>
            <a:r>
              <a:rPr lang="fr-FR" dirty="0" smtClean="0"/>
              <a:t> L’Arctique est donc un espace maritime exploré et exploité pour ses ressources, mais aussi un territoire convoité et surveillé par les États et les ONG environnementales. Cet espace à la marge connaît donc un regain d’intérêt, et les problématiques que rencontrent tous les espaces maritimes s’y développent rapidement.</a:t>
            </a:r>
            <a:endParaRPr lang="fr-FR" dirty="0"/>
          </a:p>
        </p:txBody>
      </p:sp>
      <p:pic>
        <p:nvPicPr>
          <p:cNvPr id="6" name="Image 5"/>
          <p:cNvPicPr>
            <a:picLocks noChangeAspect="1"/>
          </p:cNvPicPr>
          <p:nvPr/>
        </p:nvPicPr>
        <p:blipFill>
          <a:blip r:embed="rId3"/>
          <a:stretch>
            <a:fillRect/>
          </a:stretch>
        </p:blipFill>
        <p:spPr>
          <a:xfrm>
            <a:off x="876192" y="-57961"/>
            <a:ext cx="6179344" cy="6858000"/>
          </a:xfrm>
          <a:prstGeom prst="rect">
            <a:avLst/>
          </a:prstGeom>
        </p:spPr>
      </p:pic>
      <p:pic>
        <p:nvPicPr>
          <p:cNvPr id="7" name="Image 6"/>
          <p:cNvPicPr>
            <a:picLocks noChangeAspect="1"/>
          </p:cNvPicPr>
          <p:nvPr/>
        </p:nvPicPr>
        <p:blipFill>
          <a:blip r:embed="rId4"/>
          <a:stretch>
            <a:fillRect/>
          </a:stretch>
        </p:blipFill>
        <p:spPr>
          <a:xfrm>
            <a:off x="1284044" y="0"/>
            <a:ext cx="5541297" cy="6684926"/>
          </a:xfrm>
          <a:prstGeom prst="rect">
            <a:avLst/>
          </a:prstGeom>
        </p:spPr>
      </p:pic>
    </p:spTree>
    <p:extLst>
      <p:ext uri="{BB962C8B-B14F-4D97-AF65-F5344CB8AC3E}">
        <p14:creationId xmlns:p14="http://schemas.microsoft.com/office/powerpoint/2010/main" val="30618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 calcmode="lin" valueType="num">
                                      <p:cBhvr additive="base">
                                        <p:cTn id="4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4773" t="23485" r="34630" b="5000"/>
          <a:stretch/>
        </p:blipFill>
        <p:spPr>
          <a:xfrm>
            <a:off x="613987" y="151398"/>
            <a:ext cx="4998027" cy="6571224"/>
          </a:xfrm>
          <a:prstGeom prst="rect">
            <a:avLst/>
          </a:prstGeom>
        </p:spPr>
      </p:pic>
      <p:sp>
        <p:nvSpPr>
          <p:cNvPr id="5" name="Rectangle 4"/>
          <p:cNvSpPr/>
          <p:nvPr/>
        </p:nvSpPr>
        <p:spPr>
          <a:xfrm>
            <a:off x="6217228" y="151398"/>
            <a:ext cx="5379026" cy="923330"/>
          </a:xfrm>
          <a:prstGeom prst="rect">
            <a:avLst/>
          </a:prstGeom>
        </p:spPr>
        <p:txBody>
          <a:bodyPr wrap="square">
            <a:spAutoFit/>
          </a:bodyPr>
          <a:lstStyle/>
          <a:p>
            <a:r>
              <a:rPr lang="fr-FR" b="1" dirty="0" smtClean="0">
                <a:solidFill>
                  <a:srgbClr val="FF0000"/>
                </a:solidFill>
              </a:rPr>
              <a:t>la mondialisation = « processus de mise en relation et en concurrence des espaces et des économies par l’intensification des échanges »</a:t>
            </a:r>
            <a:endParaRPr lang="fr-FR" b="1" dirty="0">
              <a:solidFill>
                <a:srgbClr val="FF0000"/>
              </a:solidFill>
            </a:endParaRPr>
          </a:p>
        </p:txBody>
      </p:sp>
      <p:sp>
        <p:nvSpPr>
          <p:cNvPr id="6" name="Rectangle 5"/>
          <p:cNvSpPr/>
          <p:nvPr/>
        </p:nvSpPr>
        <p:spPr>
          <a:xfrm>
            <a:off x="5988628" y="1204127"/>
            <a:ext cx="6096000" cy="923330"/>
          </a:xfrm>
          <a:prstGeom prst="rect">
            <a:avLst/>
          </a:prstGeom>
          <a:solidFill>
            <a:srgbClr val="FFC000"/>
          </a:solidFill>
        </p:spPr>
        <p:txBody>
          <a:bodyPr>
            <a:spAutoFit/>
          </a:bodyPr>
          <a:lstStyle/>
          <a:p>
            <a:r>
              <a:rPr lang="fr-FR" b="1" dirty="0" smtClean="0"/>
              <a:t> les mers et les océans mettent en relation les espaces impliqués dans la mondialisation: 90 % du volume des échanges se font par la voie maritime.</a:t>
            </a:r>
            <a:endParaRPr lang="fr-FR" b="1" dirty="0"/>
          </a:p>
        </p:txBody>
      </p:sp>
      <p:sp>
        <p:nvSpPr>
          <p:cNvPr id="7" name="Rectangle 6"/>
          <p:cNvSpPr/>
          <p:nvPr/>
        </p:nvSpPr>
        <p:spPr>
          <a:xfrm>
            <a:off x="5988628" y="2182090"/>
            <a:ext cx="6096000" cy="2308324"/>
          </a:xfrm>
          <a:prstGeom prst="rect">
            <a:avLst/>
          </a:prstGeom>
          <a:solidFill>
            <a:srgbClr val="FFC000"/>
          </a:solidFill>
        </p:spPr>
        <p:txBody>
          <a:bodyPr>
            <a:spAutoFit/>
          </a:bodyPr>
          <a:lstStyle/>
          <a:p>
            <a:r>
              <a:rPr lang="fr-FR" b="1" dirty="0" smtClean="0"/>
              <a:t>Notre environnement quotidien, nos intérieurs, nos vêtements, nos téléphones portables, etc., sont les fruits d’une organisation mondialisée de la production et des échanges. Les échanges de données immatérielles (capitaux, télécommunications, e-commerce…), qui occupent une part croissante dans l’économie mondiale, sont également possibles grâce à des technologies et des réseaux qui passent par les fonds maritimes.</a:t>
            </a:r>
            <a:endParaRPr lang="fr-FR" b="1" dirty="0"/>
          </a:p>
        </p:txBody>
      </p:sp>
      <p:sp>
        <p:nvSpPr>
          <p:cNvPr id="8" name="Rectangle 7"/>
          <p:cNvSpPr/>
          <p:nvPr/>
        </p:nvSpPr>
        <p:spPr>
          <a:xfrm>
            <a:off x="5988628" y="4511698"/>
            <a:ext cx="6096000" cy="1754326"/>
          </a:xfrm>
          <a:prstGeom prst="rect">
            <a:avLst/>
          </a:prstGeom>
          <a:solidFill>
            <a:srgbClr val="FFC000"/>
          </a:solidFill>
        </p:spPr>
        <p:txBody>
          <a:bodyPr>
            <a:spAutoFit/>
          </a:bodyPr>
          <a:lstStyle/>
          <a:p>
            <a:r>
              <a:rPr lang="fr-FR" b="1" dirty="0" smtClean="0"/>
              <a:t>Mers et océans relient donc les espaces terrestres de production et de consommation, mais ils les mettent aussi en concurrence et en tension : en effet, en raison de la pression mise sur les ressources terrestres qui ont tendance à manquer voire à s’épuiser, les États et les FTN s’intéressent davantage aux ressources des espaces maritimes </a:t>
            </a:r>
            <a:r>
              <a:rPr lang="fr-FR" dirty="0" smtClean="0"/>
              <a:t>et marins. </a:t>
            </a:r>
            <a:endParaRPr lang="fr-FR" dirty="0"/>
          </a:p>
        </p:txBody>
      </p:sp>
      <p:pic>
        <p:nvPicPr>
          <p:cNvPr id="9" name="Image 8"/>
          <p:cNvPicPr>
            <a:picLocks noChangeAspect="1"/>
          </p:cNvPicPr>
          <p:nvPr/>
        </p:nvPicPr>
        <p:blipFill>
          <a:blip r:embed="rId3"/>
          <a:stretch>
            <a:fillRect/>
          </a:stretch>
        </p:blipFill>
        <p:spPr>
          <a:xfrm>
            <a:off x="44628" y="317331"/>
            <a:ext cx="5895910" cy="5895910"/>
          </a:xfrm>
          <a:prstGeom prst="rect">
            <a:avLst/>
          </a:prstGeom>
          <a:solidFill>
            <a:srgbClr val="00B0F0"/>
          </a:solidFill>
        </p:spPr>
      </p:pic>
      <p:sp>
        <p:nvSpPr>
          <p:cNvPr id="10" name="Rectangle 9"/>
          <p:cNvSpPr/>
          <p:nvPr/>
        </p:nvSpPr>
        <p:spPr>
          <a:xfrm>
            <a:off x="187039" y="103657"/>
            <a:ext cx="5771220" cy="2585323"/>
          </a:xfrm>
          <a:prstGeom prst="rect">
            <a:avLst/>
          </a:prstGeom>
          <a:solidFill>
            <a:srgbClr val="FFC000"/>
          </a:solidFill>
        </p:spPr>
        <p:txBody>
          <a:bodyPr wrap="square">
            <a:spAutoFit/>
          </a:bodyPr>
          <a:lstStyle/>
          <a:p>
            <a:r>
              <a:rPr lang="fr-FR" b="1" dirty="0" smtClean="0"/>
              <a:t>Les conflits se multiplient pour l’appropriation et la territorialisation de certains espaces maritimes, notamment en mer de Chine. </a:t>
            </a:r>
          </a:p>
          <a:p>
            <a:r>
              <a:rPr lang="fr-FR" b="1" dirty="0" smtClean="0"/>
              <a:t>Les ZEE deviennent des enjeux géostratégiques majeurs dans la politique de certains États.</a:t>
            </a:r>
          </a:p>
          <a:p>
            <a:r>
              <a:rPr lang="fr-FR" b="1" dirty="0" smtClean="0"/>
              <a:t> Mers et océans sont aussi des territoires révélateurs d’une mondialisation inégale économiquement et dont les enjeux (économiques, commerciaux, environnementaux…) concernent finalement tous les pays.</a:t>
            </a:r>
            <a:endParaRPr lang="fr-FR" b="1" dirty="0"/>
          </a:p>
        </p:txBody>
      </p:sp>
      <p:pic>
        <p:nvPicPr>
          <p:cNvPr id="2" name="Image 1"/>
          <p:cNvPicPr>
            <a:picLocks noChangeAspect="1"/>
          </p:cNvPicPr>
          <p:nvPr/>
        </p:nvPicPr>
        <p:blipFill>
          <a:blip r:embed="rId4"/>
          <a:stretch>
            <a:fillRect/>
          </a:stretch>
        </p:blipFill>
        <p:spPr>
          <a:xfrm>
            <a:off x="5988628" y="270531"/>
            <a:ext cx="6131442" cy="6131442"/>
          </a:xfrm>
          <a:prstGeom prst="rect">
            <a:avLst/>
          </a:prstGeom>
        </p:spPr>
      </p:pic>
      <p:sp>
        <p:nvSpPr>
          <p:cNvPr id="11" name="Rectangle 10"/>
          <p:cNvSpPr/>
          <p:nvPr/>
        </p:nvSpPr>
        <p:spPr>
          <a:xfrm>
            <a:off x="1116902" y="3265286"/>
            <a:ext cx="10304319" cy="461665"/>
          </a:xfrm>
          <a:prstGeom prst="rect">
            <a:avLst/>
          </a:prstGeom>
          <a:solidFill>
            <a:srgbClr val="0070C0"/>
          </a:solidFill>
        </p:spPr>
        <p:txBody>
          <a:bodyPr wrap="square">
            <a:spAutoFit/>
          </a:bodyPr>
          <a:lstStyle/>
          <a:p>
            <a:r>
              <a:rPr lang="fr-FR" sz="2400" b="1" dirty="0" smtClean="0">
                <a:solidFill>
                  <a:schemeClr val="bg1"/>
                </a:solidFill>
              </a:rPr>
              <a:t>En quoi les mers et les océans sont-ils les pivots essentiels de la mondialisation?</a:t>
            </a:r>
            <a:endParaRPr lang="fr-FR" sz="2400" b="1" dirty="0">
              <a:solidFill>
                <a:schemeClr val="bg1"/>
              </a:solidFill>
            </a:endParaRPr>
          </a:p>
        </p:txBody>
      </p:sp>
    </p:spTree>
    <p:extLst>
      <p:ext uri="{BB962C8B-B14F-4D97-AF65-F5344CB8AC3E}">
        <p14:creationId xmlns:p14="http://schemas.microsoft.com/office/powerpoint/2010/main" val="40085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7521" y="819834"/>
            <a:ext cx="7810500" cy="307777"/>
          </a:xfrm>
          <a:prstGeom prst="rect">
            <a:avLst/>
          </a:prstGeom>
        </p:spPr>
        <p:txBody>
          <a:bodyPr wrap="square">
            <a:spAutoFit/>
          </a:bodyPr>
          <a:lstStyle/>
          <a:p>
            <a:r>
              <a:rPr lang="fr-FR" sz="1400" b="1" dirty="0">
                <a:solidFill>
                  <a:srgbClr val="777777"/>
                </a:solidFill>
                <a:latin typeface="Arial" panose="020B0604020202020204" pitchFamily="34" charset="0"/>
              </a:rPr>
              <a:t>1. des océans exploités et traversés par de nombreux flux</a:t>
            </a:r>
            <a:endParaRPr lang="fr-FR" sz="1400" dirty="0"/>
          </a:p>
        </p:txBody>
      </p:sp>
      <p:pic>
        <p:nvPicPr>
          <p:cNvPr id="5" name="Image 4"/>
          <p:cNvPicPr>
            <a:picLocks noChangeAspect="1"/>
          </p:cNvPicPr>
          <p:nvPr/>
        </p:nvPicPr>
        <p:blipFill rotWithShape="1">
          <a:blip r:embed="rId2"/>
          <a:srcRect l="27528" t="27425" r="13665" b="29091"/>
          <a:stretch/>
        </p:blipFill>
        <p:spPr>
          <a:xfrm>
            <a:off x="518211" y="1571237"/>
            <a:ext cx="10373730" cy="4314871"/>
          </a:xfrm>
          <a:prstGeom prst="rect">
            <a:avLst/>
          </a:prstGeom>
        </p:spPr>
      </p:pic>
      <p:pic>
        <p:nvPicPr>
          <p:cNvPr id="6" name="Image 5"/>
          <p:cNvPicPr>
            <a:picLocks noChangeAspect="1"/>
          </p:cNvPicPr>
          <p:nvPr/>
        </p:nvPicPr>
        <p:blipFill rotWithShape="1">
          <a:blip r:embed="rId3"/>
          <a:srcRect l="30341" t="23636" r="45369" b="24243"/>
          <a:stretch/>
        </p:blipFill>
        <p:spPr>
          <a:xfrm>
            <a:off x="3626894" y="1293442"/>
            <a:ext cx="4156363" cy="5016804"/>
          </a:xfrm>
          <a:prstGeom prst="rect">
            <a:avLst/>
          </a:prstGeom>
        </p:spPr>
      </p:pic>
      <p:pic>
        <p:nvPicPr>
          <p:cNvPr id="8" name="Image 7"/>
          <p:cNvPicPr>
            <a:picLocks noChangeAspect="1"/>
          </p:cNvPicPr>
          <p:nvPr/>
        </p:nvPicPr>
        <p:blipFill>
          <a:blip r:embed="rId4"/>
          <a:stretch>
            <a:fillRect/>
          </a:stretch>
        </p:blipFill>
        <p:spPr>
          <a:xfrm>
            <a:off x="5605895" y="1278918"/>
            <a:ext cx="6208387" cy="4699205"/>
          </a:xfrm>
          <a:prstGeom prst="rect">
            <a:avLst/>
          </a:prstGeom>
        </p:spPr>
      </p:pic>
      <p:pic>
        <p:nvPicPr>
          <p:cNvPr id="9" name="Image 8"/>
          <p:cNvPicPr>
            <a:picLocks noChangeAspect="1"/>
          </p:cNvPicPr>
          <p:nvPr/>
        </p:nvPicPr>
        <p:blipFill>
          <a:blip r:embed="rId5"/>
          <a:stretch>
            <a:fillRect/>
          </a:stretch>
        </p:blipFill>
        <p:spPr>
          <a:xfrm>
            <a:off x="61587" y="1235144"/>
            <a:ext cx="5455227" cy="4413455"/>
          </a:xfrm>
          <a:prstGeom prst="rect">
            <a:avLst/>
          </a:prstGeom>
        </p:spPr>
      </p:pic>
      <p:sp>
        <p:nvSpPr>
          <p:cNvPr id="11" name="Rectangle 10"/>
          <p:cNvSpPr/>
          <p:nvPr/>
        </p:nvSpPr>
        <p:spPr>
          <a:xfrm>
            <a:off x="61587" y="1233963"/>
            <a:ext cx="5580435" cy="1200329"/>
          </a:xfrm>
          <a:prstGeom prst="rect">
            <a:avLst/>
          </a:prstGeom>
          <a:solidFill>
            <a:srgbClr val="FFC000"/>
          </a:solidFill>
        </p:spPr>
        <p:txBody>
          <a:bodyPr wrap="square">
            <a:spAutoFit/>
          </a:bodyPr>
          <a:lstStyle/>
          <a:p>
            <a:r>
              <a:rPr lang="fr-FR" dirty="0"/>
              <a:t>Les mers et océans ont joué et jouent un rôle essentiel dans la mise en relation croissante des différentes parties du monde grâce à une fonction de </a:t>
            </a:r>
            <a:r>
              <a:rPr lang="fr-FR" b="1" dirty="0"/>
              <a:t>support des flux matériels et immatériels </a:t>
            </a:r>
            <a:r>
              <a:rPr lang="fr-FR" dirty="0"/>
              <a:t>toujours plus massifs.</a:t>
            </a:r>
          </a:p>
        </p:txBody>
      </p:sp>
      <p:sp>
        <p:nvSpPr>
          <p:cNvPr id="10" name="ZoneTexte 9"/>
          <p:cNvSpPr txBox="1"/>
          <p:nvPr/>
        </p:nvSpPr>
        <p:spPr>
          <a:xfrm>
            <a:off x="20670" y="3077800"/>
            <a:ext cx="5440150" cy="2585323"/>
          </a:xfrm>
          <a:prstGeom prst="rect">
            <a:avLst/>
          </a:prstGeom>
          <a:solidFill>
            <a:srgbClr val="FFC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fr-FR" sz="1800" b="1" i="0" u="none" strike="noStrike" kern="0" cap="none" spc="0" normalizeH="0" baseline="0" noProof="0" dirty="0" smtClean="0">
                <a:ln>
                  <a:noFill/>
                </a:ln>
                <a:solidFill>
                  <a:prstClr val="black"/>
                </a:solidFill>
                <a:effectLst/>
                <a:uLnTx/>
                <a:uFillTx/>
              </a:rPr>
              <a:t>Flux matériels </a:t>
            </a:r>
            <a:r>
              <a:rPr kumimoji="0" lang="fr-FR" sz="1800" b="0" i="0" u="none" strike="noStrike" kern="0" cap="none" spc="0" normalizeH="0" baseline="0" noProof="0" dirty="0" smtClean="0">
                <a:ln>
                  <a:noFill/>
                </a:ln>
                <a:solidFill>
                  <a:prstClr val="black"/>
                </a:solidFill>
                <a:effectLst/>
                <a:uLnTx/>
                <a:uFillTx/>
              </a:rPr>
              <a:t>: de très nombreux bateaux parcourent les mers et océans : navires de passagers (ferrys, bateaux de croisière) et </a:t>
            </a:r>
            <a:r>
              <a:rPr kumimoji="0" lang="fr-FR" sz="1800" b="1" i="0" u="none" strike="noStrike" kern="0" cap="none" spc="0" normalizeH="0" baseline="0" noProof="0" dirty="0" smtClean="0">
                <a:ln>
                  <a:noFill/>
                </a:ln>
                <a:solidFill>
                  <a:prstClr val="black"/>
                </a:solidFill>
                <a:effectLst/>
                <a:uLnTx/>
                <a:uFillTx/>
              </a:rPr>
              <a:t>navires de charge </a:t>
            </a:r>
            <a:r>
              <a:rPr kumimoji="0" lang="fr-FR" sz="1800" b="0" i="0" u="none" strike="noStrike" kern="0" cap="none" spc="0" normalizeH="0" baseline="0" noProof="0" dirty="0" smtClean="0">
                <a:ln>
                  <a:noFill/>
                </a:ln>
                <a:solidFill>
                  <a:prstClr val="black"/>
                </a:solidFill>
                <a:effectLst/>
                <a:uLnTx/>
                <a:uFillTx/>
              </a:rPr>
              <a:t>ou cargos (pétroliers, gaziers, navires vraquiers, porte-conteneurs…)</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prstClr val="black"/>
                </a:solidFill>
                <a:effectLst/>
                <a:uLnTx/>
                <a:uFillTx/>
              </a:rPr>
              <a:t>Aujourd’hui plus de 80% des échanges de marchandises sont assurés par le transport maritime. La flotte mondiale de porte-conteneurs compte par exemple environ 5200 navires.</a:t>
            </a:r>
          </a:p>
        </p:txBody>
      </p:sp>
      <p:pic>
        <p:nvPicPr>
          <p:cNvPr id="12" name="Image 11"/>
          <p:cNvPicPr>
            <a:picLocks noChangeAspect="1"/>
          </p:cNvPicPr>
          <p:nvPr/>
        </p:nvPicPr>
        <p:blipFill>
          <a:blip r:embed="rId6"/>
          <a:stretch>
            <a:fillRect/>
          </a:stretch>
        </p:blipFill>
        <p:spPr>
          <a:xfrm>
            <a:off x="7175523" y="379065"/>
            <a:ext cx="4705350" cy="2895600"/>
          </a:xfrm>
          <a:prstGeom prst="rect">
            <a:avLst/>
          </a:prstGeom>
        </p:spPr>
      </p:pic>
      <p:pic>
        <p:nvPicPr>
          <p:cNvPr id="13" name="Image 12"/>
          <p:cNvPicPr>
            <a:picLocks noChangeAspect="1"/>
          </p:cNvPicPr>
          <p:nvPr/>
        </p:nvPicPr>
        <p:blipFill>
          <a:blip r:embed="rId7"/>
          <a:stretch>
            <a:fillRect/>
          </a:stretch>
        </p:blipFill>
        <p:spPr>
          <a:xfrm>
            <a:off x="5710399" y="3245124"/>
            <a:ext cx="6096000" cy="3429000"/>
          </a:xfrm>
          <a:prstGeom prst="rect">
            <a:avLst/>
          </a:prstGeom>
        </p:spPr>
      </p:pic>
      <p:sp>
        <p:nvSpPr>
          <p:cNvPr id="15" name="Rectangle 14"/>
          <p:cNvSpPr/>
          <p:nvPr/>
        </p:nvSpPr>
        <p:spPr>
          <a:xfrm>
            <a:off x="1098130" y="260781"/>
            <a:ext cx="6330860" cy="400110"/>
          </a:xfrm>
          <a:prstGeom prst="rect">
            <a:avLst/>
          </a:prstGeom>
        </p:spPr>
        <p:txBody>
          <a:bodyPr wrap="square">
            <a:spAutoFit/>
          </a:bodyPr>
          <a:lstStyle/>
          <a:p>
            <a:r>
              <a:rPr lang="fr-FR" sz="2000" b="1" u="sng" dirty="0">
                <a:solidFill>
                  <a:srgbClr val="FF0000"/>
                </a:solidFill>
                <a:latin typeface="Arial" panose="020B0604020202020204" pitchFamily="34" charset="0"/>
              </a:rPr>
              <a:t>A. des espaces au cœur de </a:t>
            </a:r>
            <a:r>
              <a:rPr lang="fr-FR" sz="2000" b="1" u="sng" dirty="0" smtClean="0">
                <a:solidFill>
                  <a:srgbClr val="FF0000"/>
                </a:solidFill>
                <a:latin typeface="Arial" panose="020B0604020202020204" pitchFamily="34" charset="0"/>
              </a:rPr>
              <a:t>la mondialisation</a:t>
            </a:r>
            <a:endParaRPr lang="fr-FR" sz="2000" dirty="0">
              <a:solidFill>
                <a:srgbClr val="FF0000"/>
              </a:solidFill>
            </a:endParaRPr>
          </a:p>
        </p:txBody>
      </p:sp>
      <p:sp>
        <p:nvSpPr>
          <p:cNvPr id="16" name="Rectangle 15"/>
          <p:cNvSpPr/>
          <p:nvPr/>
        </p:nvSpPr>
        <p:spPr>
          <a:xfrm>
            <a:off x="6052433" y="2533274"/>
            <a:ext cx="6096000" cy="923330"/>
          </a:xfrm>
          <a:prstGeom prst="rect">
            <a:avLst/>
          </a:prstGeom>
          <a:solidFill>
            <a:srgbClr val="FFC000"/>
          </a:solidFill>
        </p:spPr>
        <p:txBody>
          <a:bodyPr>
            <a:spAutoFit/>
          </a:bodyPr>
          <a:lstStyle/>
          <a:p>
            <a:r>
              <a:rPr lang="fr-FR" dirty="0"/>
              <a:t>. </a:t>
            </a:r>
            <a:r>
              <a:rPr lang="fr-FR" dirty="0" smtClean="0"/>
              <a:t>Le libre échange, les </a:t>
            </a:r>
            <a:r>
              <a:rPr lang="fr-FR" dirty="0"/>
              <a:t>faibles coûts, la fiabilité et la régularité du transport maritime nourrissent la croissance des échanges internationaux par voie maritime</a:t>
            </a:r>
          </a:p>
        </p:txBody>
      </p:sp>
      <p:pic>
        <p:nvPicPr>
          <p:cNvPr id="7" name="Image 6"/>
          <p:cNvPicPr>
            <a:picLocks noChangeAspect="1"/>
          </p:cNvPicPr>
          <p:nvPr/>
        </p:nvPicPr>
        <p:blipFill>
          <a:blip r:embed="rId8"/>
          <a:stretch>
            <a:fillRect/>
          </a:stretch>
        </p:blipFill>
        <p:spPr>
          <a:xfrm>
            <a:off x="53704" y="200516"/>
            <a:ext cx="7113936" cy="6482709"/>
          </a:xfrm>
          <a:prstGeom prst="rect">
            <a:avLst/>
          </a:prstGeom>
        </p:spPr>
      </p:pic>
      <p:pic>
        <p:nvPicPr>
          <p:cNvPr id="14" name="Image 13"/>
          <p:cNvPicPr>
            <a:picLocks noChangeAspect="1"/>
          </p:cNvPicPr>
          <p:nvPr/>
        </p:nvPicPr>
        <p:blipFill>
          <a:blip r:embed="rId9"/>
          <a:stretch>
            <a:fillRect/>
          </a:stretch>
        </p:blipFill>
        <p:spPr>
          <a:xfrm>
            <a:off x="7175523" y="2533274"/>
            <a:ext cx="4812102" cy="4089704"/>
          </a:xfrm>
          <a:prstGeom prst="rect">
            <a:avLst/>
          </a:prstGeom>
        </p:spPr>
      </p:pic>
      <p:sp>
        <p:nvSpPr>
          <p:cNvPr id="2" name="Rectangle 1"/>
          <p:cNvSpPr/>
          <p:nvPr/>
        </p:nvSpPr>
        <p:spPr>
          <a:xfrm>
            <a:off x="6664638" y="953479"/>
            <a:ext cx="5216235" cy="1477328"/>
          </a:xfrm>
          <a:prstGeom prst="rect">
            <a:avLst/>
          </a:prstGeom>
          <a:solidFill>
            <a:srgbClr val="FFC000"/>
          </a:solidFill>
        </p:spPr>
        <p:txBody>
          <a:bodyPr wrap="square">
            <a:spAutoFit/>
          </a:bodyPr>
          <a:lstStyle/>
          <a:p>
            <a:pPr lvl="0">
              <a:defRPr/>
            </a:pPr>
            <a:r>
              <a:rPr lang="fr-FR" kern="0" dirty="0">
                <a:solidFill>
                  <a:prstClr val="black"/>
                </a:solidFill>
              </a:rPr>
              <a:t>- </a:t>
            </a:r>
            <a:r>
              <a:rPr lang="fr-FR" b="1" kern="0" dirty="0">
                <a:solidFill>
                  <a:prstClr val="black"/>
                </a:solidFill>
              </a:rPr>
              <a:t>Flux immatériels </a:t>
            </a:r>
            <a:r>
              <a:rPr lang="fr-FR" kern="0" dirty="0">
                <a:solidFill>
                  <a:prstClr val="black"/>
                </a:solidFill>
              </a:rPr>
              <a:t>: depuis les années 2010, 99% des télécommunications intercontinentales (Internet et téléphonie) sont acheminées par des </a:t>
            </a:r>
            <a:r>
              <a:rPr lang="fr-FR" b="1" kern="0" dirty="0">
                <a:solidFill>
                  <a:prstClr val="black"/>
                </a:solidFill>
              </a:rPr>
              <a:t>câbles sous-marins </a:t>
            </a:r>
            <a:r>
              <a:rPr lang="fr-FR" kern="0" dirty="0">
                <a:solidFill>
                  <a:prstClr val="black"/>
                </a:solidFill>
              </a:rPr>
              <a:t>(plus de 430 en 2017, déposés sur les fonds marins). D’autres câbles transportent de l’électricité. </a:t>
            </a:r>
          </a:p>
        </p:txBody>
      </p:sp>
    </p:spTree>
    <p:extLst>
      <p:ext uri="{BB962C8B-B14F-4D97-AF65-F5344CB8AC3E}">
        <p14:creationId xmlns:p14="http://schemas.microsoft.com/office/powerpoint/2010/main" val="31125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additive="base">
                                        <p:cTn id="97" dur="500" fill="hold"/>
                                        <p:tgtEl>
                                          <p:spTgt spid="2"/>
                                        </p:tgtEl>
                                        <p:attrNameLst>
                                          <p:attrName>ppt_x</p:attrName>
                                        </p:attrNameLst>
                                      </p:cBhvr>
                                      <p:tavLst>
                                        <p:tav tm="0">
                                          <p:val>
                                            <p:strVal val="#ppt_x"/>
                                          </p:val>
                                        </p:tav>
                                        <p:tav tm="100000">
                                          <p:val>
                                            <p:strVal val="#ppt_x"/>
                                          </p:val>
                                        </p:tav>
                                      </p:tavLst>
                                    </p:anim>
                                    <p:anim calcmode="lin" valueType="num">
                                      <p:cBhvr additive="base">
                                        <p:cTn id="9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0" grpId="0" animBg="1"/>
      <p:bldP spid="15" grpId="0"/>
      <p:bldP spid="1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72636" y="3839805"/>
            <a:ext cx="4896390" cy="2720748"/>
          </a:xfrm>
          <a:prstGeom prst="rect">
            <a:avLst/>
          </a:prstGeom>
        </p:spPr>
      </p:pic>
      <p:pic>
        <p:nvPicPr>
          <p:cNvPr id="3" name="Image 2"/>
          <p:cNvPicPr>
            <a:picLocks noChangeAspect="1"/>
          </p:cNvPicPr>
          <p:nvPr/>
        </p:nvPicPr>
        <p:blipFill>
          <a:blip r:embed="rId3"/>
          <a:stretch>
            <a:fillRect/>
          </a:stretch>
        </p:blipFill>
        <p:spPr>
          <a:xfrm>
            <a:off x="5274128" y="283028"/>
            <a:ext cx="6914380" cy="3537858"/>
          </a:xfrm>
          <a:prstGeom prst="rect">
            <a:avLst/>
          </a:prstGeom>
        </p:spPr>
      </p:pic>
      <p:pic>
        <p:nvPicPr>
          <p:cNvPr id="5" name="Image 4"/>
          <p:cNvPicPr>
            <a:picLocks noChangeAspect="1"/>
          </p:cNvPicPr>
          <p:nvPr/>
        </p:nvPicPr>
        <p:blipFill>
          <a:blip r:embed="rId4"/>
          <a:stretch>
            <a:fillRect/>
          </a:stretch>
        </p:blipFill>
        <p:spPr>
          <a:xfrm>
            <a:off x="7745985" y="164846"/>
            <a:ext cx="4332569" cy="6373011"/>
          </a:xfrm>
          <a:prstGeom prst="rect">
            <a:avLst/>
          </a:prstGeom>
        </p:spPr>
      </p:pic>
      <p:sp>
        <p:nvSpPr>
          <p:cNvPr id="7" name="Rectangle 6"/>
          <p:cNvSpPr/>
          <p:nvPr/>
        </p:nvSpPr>
        <p:spPr>
          <a:xfrm>
            <a:off x="130233" y="3658332"/>
            <a:ext cx="5164084" cy="3139321"/>
          </a:xfrm>
          <a:prstGeom prst="rect">
            <a:avLst/>
          </a:prstGeom>
          <a:solidFill>
            <a:srgbClr val="FFC000"/>
          </a:solidFill>
        </p:spPr>
        <p:txBody>
          <a:bodyPr wrap="square">
            <a:spAutoFit/>
          </a:bodyPr>
          <a:lstStyle/>
          <a:p>
            <a:pPr algn="just"/>
            <a:r>
              <a:rPr lang="fr-FR" b="1" dirty="0">
                <a:solidFill>
                  <a:srgbClr val="373737"/>
                </a:solidFill>
              </a:rPr>
              <a:t>Mers et océans supportent également les déplacements des </a:t>
            </a:r>
            <a:r>
              <a:rPr lang="fr-FR" b="1" dirty="0" smtClean="0">
                <a:solidFill>
                  <a:srgbClr val="373737"/>
                </a:solidFill>
              </a:rPr>
              <a:t>touristes.</a:t>
            </a:r>
          </a:p>
          <a:p>
            <a:pPr algn="just"/>
            <a:r>
              <a:rPr lang="fr-FR" dirty="0" smtClean="0">
                <a:solidFill>
                  <a:srgbClr val="373737"/>
                </a:solidFill>
              </a:rPr>
              <a:t>Le </a:t>
            </a:r>
            <a:r>
              <a:rPr lang="fr-FR" dirty="0">
                <a:solidFill>
                  <a:srgbClr val="373737"/>
                </a:solidFill>
              </a:rPr>
              <a:t>tourisme de croisière est en très forte croissance depuis les années 1980 : on comptait près de 30 millions de croisiéristes en 2019, principalement dans les Caraïbes et en Méditerrané, respectivement 1er et 2ème bassins mondiaux pour cette activité.</a:t>
            </a:r>
          </a:p>
          <a:p>
            <a:pPr algn="just"/>
            <a:r>
              <a:rPr lang="fr-FR" dirty="0">
                <a:solidFill>
                  <a:srgbClr val="373737"/>
                </a:solidFill>
              </a:rPr>
              <a:t>- Ce tourisme s'élargit aujourd'hui largement à l'Asie (mers de Chine), en mer du Nord ainsi que dans l'Arctique et l'Antarctique.</a:t>
            </a:r>
          </a:p>
          <a:p>
            <a:r>
              <a:rPr lang="fr-FR" b="1" dirty="0" smtClean="0">
                <a:solidFill>
                  <a:srgbClr val="373737"/>
                </a:solidFill>
                <a:latin typeface="Helvetica Neue"/>
              </a:rPr>
              <a:t> </a:t>
            </a:r>
            <a:endParaRPr lang="fr-FR" dirty="0"/>
          </a:p>
        </p:txBody>
      </p:sp>
      <p:pic>
        <p:nvPicPr>
          <p:cNvPr id="8" name="Image 7"/>
          <p:cNvPicPr>
            <a:picLocks noChangeAspect="1"/>
          </p:cNvPicPr>
          <p:nvPr/>
        </p:nvPicPr>
        <p:blipFill>
          <a:blip r:embed="rId5"/>
          <a:stretch>
            <a:fillRect/>
          </a:stretch>
        </p:blipFill>
        <p:spPr>
          <a:xfrm>
            <a:off x="130233" y="175000"/>
            <a:ext cx="5143895" cy="3464413"/>
          </a:xfrm>
          <a:prstGeom prst="rect">
            <a:avLst/>
          </a:prstGeom>
        </p:spPr>
      </p:pic>
      <p:pic>
        <p:nvPicPr>
          <p:cNvPr id="4" name="Image 3"/>
          <p:cNvPicPr>
            <a:picLocks noChangeAspect="1"/>
          </p:cNvPicPr>
          <p:nvPr/>
        </p:nvPicPr>
        <p:blipFill>
          <a:blip r:embed="rId6"/>
          <a:stretch>
            <a:fillRect/>
          </a:stretch>
        </p:blipFill>
        <p:spPr>
          <a:xfrm>
            <a:off x="200935" y="2373214"/>
            <a:ext cx="7420299" cy="4164643"/>
          </a:xfrm>
          <a:prstGeom prst="rect">
            <a:avLst/>
          </a:prstGeom>
        </p:spPr>
      </p:pic>
      <p:sp>
        <p:nvSpPr>
          <p:cNvPr id="6" name="Rectangle 5"/>
          <p:cNvSpPr/>
          <p:nvPr/>
        </p:nvSpPr>
        <p:spPr>
          <a:xfrm>
            <a:off x="186770" y="424543"/>
            <a:ext cx="7182859" cy="1754326"/>
          </a:xfrm>
          <a:prstGeom prst="rect">
            <a:avLst/>
          </a:prstGeom>
          <a:solidFill>
            <a:srgbClr val="FFC000"/>
          </a:solidFill>
        </p:spPr>
        <p:txBody>
          <a:bodyPr wrap="square">
            <a:spAutoFit/>
          </a:bodyPr>
          <a:lstStyle/>
          <a:p>
            <a:pPr lvl="0"/>
            <a:r>
              <a:rPr lang="fr-FR" dirty="0">
                <a:solidFill>
                  <a:srgbClr val="212529"/>
                </a:solidFill>
              </a:rPr>
              <a:t>.</a:t>
            </a:r>
            <a:r>
              <a:rPr lang="fr-FR" b="1" dirty="0">
                <a:solidFill>
                  <a:srgbClr val="212529"/>
                </a:solidFill>
              </a:rPr>
              <a:t> </a:t>
            </a:r>
            <a:r>
              <a:rPr lang="fr-FR" b="1" dirty="0" smtClean="0">
                <a:solidFill>
                  <a:srgbClr val="212529"/>
                </a:solidFill>
              </a:rPr>
              <a:t>Des </a:t>
            </a:r>
            <a:r>
              <a:rPr lang="fr-FR" b="1" dirty="0">
                <a:solidFill>
                  <a:srgbClr val="212529"/>
                </a:solidFill>
              </a:rPr>
              <a:t>flux illégaux</a:t>
            </a:r>
            <a:r>
              <a:rPr lang="fr-FR" dirty="0">
                <a:solidFill>
                  <a:srgbClr val="212529"/>
                </a:solidFill>
              </a:rPr>
              <a:t> </a:t>
            </a:r>
            <a:r>
              <a:rPr lang="fr-FR" dirty="0" smtClean="0">
                <a:solidFill>
                  <a:srgbClr val="212529"/>
                </a:solidFill>
              </a:rPr>
              <a:t>empruntent </a:t>
            </a:r>
            <a:r>
              <a:rPr lang="fr-FR" dirty="0">
                <a:solidFill>
                  <a:srgbClr val="212529"/>
                </a:solidFill>
              </a:rPr>
              <a:t>la voie maritime. Les narcotrafics se déploient ainsi à l'échelle planétaire</a:t>
            </a:r>
            <a:endParaRPr lang="fr-FR" dirty="0">
              <a:solidFill>
                <a:prstClr val="black"/>
              </a:solidFill>
            </a:endParaRPr>
          </a:p>
          <a:p>
            <a:r>
              <a:rPr lang="fr-FR" dirty="0" smtClean="0">
                <a:solidFill>
                  <a:srgbClr val="212529"/>
                </a:solidFill>
              </a:rPr>
              <a:t>D'autres flux </a:t>
            </a:r>
            <a:r>
              <a:rPr lang="fr-FR" dirty="0">
                <a:solidFill>
                  <a:srgbClr val="212529"/>
                </a:solidFill>
              </a:rPr>
              <a:t>prennent un visage tragique dans le cadre </a:t>
            </a:r>
            <a:r>
              <a:rPr lang="fr-FR" b="1" dirty="0">
                <a:solidFill>
                  <a:srgbClr val="212529"/>
                </a:solidFill>
              </a:rPr>
              <a:t>des routes migratoires</a:t>
            </a:r>
            <a:r>
              <a:rPr lang="fr-FR" dirty="0">
                <a:solidFill>
                  <a:srgbClr val="212529"/>
                </a:solidFill>
              </a:rPr>
              <a:t>, notamment au cours de tentatives de traversée de la Méditerranée depuis les côtes africaines vers l'Italie ou l'Espagne ou depuis la Turquie vers les îles grecques</a:t>
            </a:r>
            <a:r>
              <a:rPr lang="fr-FR" dirty="0" smtClean="0">
                <a:solidFill>
                  <a:srgbClr val="212529"/>
                </a:solidFill>
              </a:rPr>
              <a:t>.</a:t>
            </a:r>
            <a:r>
              <a:rPr lang="fr-FR" b="1" dirty="0">
                <a:solidFill>
                  <a:srgbClr val="212529"/>
                </a:solidFill>
              </a:rPr>
              <a:t> </a:t>
            </a:r>
            <a:endParaRPr lang="fr-FR" dirty="0"/>
          </a:p>
        </p:txBody>
      </p:sp>
    </p:spTree>
    <p:extLst>
      <p:ext uri="{BB962C8B-B14F-4D97-AF65-F5344CB8AC3E}">
        <p14:creationId xmlns:p14="http://schemas.microsoft.com/office/powerpoint/2010/main" val="20863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57727" y="311428"/>
            <a:ext cx="7883639" cy="923330"/>
          </a:xfrm>
          <a:prstGeom prst="rect">
            <a:avLst/>
          </a:prstGeom>
          <a:solidFill>
            <a:srgbClr val="FFC000"/>
          </a:solidFill>
        </p:spPr>
        <p:txBody>
          <a:bodyPr wrap="square">
            <a:spAutoFit/>
          </a:bodyPr>
          <a:lstStyle/>
          <a:p>
            <a:r>
              <a:rPr lang="fr-FR" dirty="0"/>
              <a:t>Dans un monde où l’on recherche toujours plus de ressources, les mers et océans apparaissent comme un « nouvel eldorado » (Antoine Frémont) en raison notamment de l’importance des ressources qu’il reste à découvrir :</a:t>
            </a:r>
          </a:p>
        </p:txBody>
      </p:sp>
      <p:pic>
        <p:nvPicPr>
          <p:cNvPr id="2" name="Image 1"/>
          <p:cNvPicPr>
            <a:picLocks noChangeAspect="1"/>
          </p:cNvPicPr>
          <p:nvPr/>
        </p:nvPicPr>
        <p:blipFill>
          <a:blip r:embed="rId2"/>
          <a:stretch>
            <a:fillRect/>
          </a:stretch>
        </p:blipFill>
        <p:spPr>
          <a:xfrm>
            <a:off x="1310117" y="1553756"/>
            <a:ext cx="8967698" cy="5039370"/>
          </a:xfrm>
          <a:prstGeom prst="rect">
            <a:avLst/>
          </a:prstGeom>
        </p:spPr>
      </p:pic>
      <p:sp>
        <p:nvSpPr>
          <p:cNvPr id="7" name="Rectangle 6"/>
          <p:cNvSpPr/>
          <p:nvPr/>
        </p:nvSpPr>
        <p:spPr>
          <a:xfrm>
            <a:off x="2936466" y="5525897"/>
            <a:ext cx="5715000" cy="923330"/>
          </a:xfrm>
          <a:prstGeom prst="rect">
            <a:avLst/>
          </a:prstGeom>
          <a:solidFill>
            <a:srgbClr val="FFC000"/>
          </a:solidFill>
        </p:spPr>
        <p:txBody>
          <a:bodyPr wrap="square">
            <a:spAutoFit/>
          </a:bodyPr>
          <a:lstStyle/>
          <a:p>
            <a:r>
              <a:rPr lang="fr-FR" dirty="0"/>
              <a:t>Les ressources halieutiques permettent à l’heure actuelle de nourrir un milliard d’hommes dans le monde et fournissent du travail à des dizaines de millions d’actifs</a:t>
            </a:r>
          </a:p>
        </p:txBody>
      </p:sp>
      <p:pic>
        <p:nvPicPr>
          <p:cNvPr id="5" name="Image 4"/>
          <p:cNvPicPr>
            <a:picLocks noChangeAspect="1"/>
          </p:cNvPicPr>
          <p:nvPr/>
        </p:nvPicPr>
        <p:blipFill>
          <a:blip r:embed="rId3"/>
          <a:stretch>
            <a:fillRect/>
          </a:stretch>
        </p:blipFill>
        <p:spPr>
          <a:xfrm>
            <a:off x="1641236" y="1321667"/>
            <a:ext cx="7769634" cy="5358368"/>
          </a:xfrm>
          <a:prstGeom prst="rect">
            <a:avLst/>
          </a:prstGeom>
        </p:spPr>
      </p:pic>
      <p:sp>
        <p:nvSpPr>
          <p:cNvPr id="8" name="Rectangle 7"/>
          <p:cNvSpPr/>
          <p:nvPr/>
        </p:nvSpPr>
        <p:spPr>
          <a:xfrm>
            <a:off x="2810067" y="5334578"/>
            <a:ext cx="5431971" cy="1200329"/>
          </a:xfrm>
          <a:prstGeom prst="rect">
            <a:avLst/>
          </a:prstGeom>
          <a:solidFill>
            <a:srgbClr val="FFC000"/>
          </a:solidFill>
        </p:spPr>
        <p:txBody>
          <a:bodyPr wrap="square">
            <a:spAutoFit/>
          </a:bodyPr>
          <a:lstStyle/>
          <a:p>
            <a:r>
              <a:rPr lang="fr-FR" dirty="0"/>
              <a:t>Les ressources énergétiques sont aussi nombreuses et prometteuses dans les espaces maritimes : près de 30 % de l’offre actuelle d’hydrocarbures proviennent de gisements offshore.</a:t>
            </a:r>
          </a:p>
        </p:txBody>
      </p:sp>
      <p:pic>
        <p:nvPicPr>
          <p:cNvPr id="3" name="Image 2"/>
          <p:cNvPicPr>
            <a:picLocks noChangeAspect="1"/>
          </p:cNvPicPr>
          <p:nvPr/>
        </p:nvPicPr>
        <p:blipFill>
          <a:blip r:embed="rId4"/>
          <a:stretch>
            <a:fillRect/>
          </a:stretch>
        </p:blipFill>
        <p:spPr>
          <a:xfrm>
            <a:off x="818408" y="1275500"/>
            <a:ext cx="9459407" cy="5317626"/>
          </a:xfrm>
          <a:prstGeom prst="rect">
            <a:avLst/>
          </a:prstGeom>
        </p:spPr>
      </p:pic>
      <p:sp>
        <p:nvSpPr>
          <p:cNvPr id="9" name="Rectangle 8"/>
          <p:cNvSpPr/>
          <p:nvPr/>
        </p:nvSpPr>
        <p:spPr>
          <a:xfrm>
            <a:off x="4895170" y="4325544"/>
            <a:ext cx="6096000" cy="2308324"/>
          </a:xfrm>
          <a:prstGeom prst="rect">
            <a:avLst/>
          </a:prstGeom>
          <a:solidFill>
            <a:srgbClr val="FFC000"/>
          </a:solidFill>
        </p:spPr>
        <p:txBody>
          <a:bodyPr>
            <a:spAutoFit/>
          </a:bodyPr>
          <a:lstStyle/>
          <a:p>
            <a:r>
              <a:rPr lang="fr-FR" dirty="0"/>
              <a:t>l’éolien marin est, grâce à la régularité des vents et à l’absence d’habitants des espaces maritimes, un secteur en pleine expansion dans lequel l’Europe apparaît en avance puisqu’elle concentre près de 95 % de la puissance installée (essentiellement au Royaume-Uni et au Danemark). D’autres sources d’énergie marines apparaissent comme potentiellement exploitables : la houle ou les différentiels de température entre eaux de surfaces et eaux profondes</a:t>
            </a:r>
          </a:p>
        </p:txBody>
      </p:sp>
      <p:pic>
        <p:nvPicPr>
          <p:cNvPr id="4" name="Image 3"/>
          <p:cNvPicPr>
            <a:picLocks noChangeAspect="1"/>
          </p:cNvPicPr>
          <p:nvPr/>
        </p:nvPicPr>
        <p:blipFill>
          <a:blip r:embed="rId5"/>
          <a:stretch>
            <a:fillRect/>
          </a:stretch>
        </p:blipFill>
        <p:spPr>
          <a:xfrm>
            <a:off x="2359164" y="1466847"/>
            <a:ext cx="7408384" cy="4932764"/>
          </a:xfrm>
          <a:prstGeom prst="rect">
            <a:avLst/>
          </a:prstGeom>
        </p:spPr>
      </p:pic>
      <p:sp>
        <p:nvSpPr>
          <p:cNvPr id="10" name="Rectangle 9"/>
          <p:cNvSpPr/>
          <p:nvPr/>
        </p:nvSpPr>
        <p:spPr>
          <a:xfrm>
            <a:off x="4028226" y="1553756"/>
            <a:ext cx="6096000" cy="1200329"/>
          </a:xfrm>
          <a:prstGeom prst="rect">
            <a:avLst/>
          </a:prstGeom>
          <a:solidFill>
            <a:srgbClr val="FFC000"/>
          </a:solidFill>
        </p:spPr>
        <p:txBody>
          <a:bodyPr>
            <a:spAutoFit/>
          </a:bodyPr>
          <a:lstStyle/>
          <a:p>
            <a:r>
              <a:rPr lang="fr-FR" dirty="0"/>
              <a:t>mers et océans renferment également des ressources minérales qui attisent les convoitises des compagnies d’extraction minière : nodules polymétalliques ou encroûtements rocheux riches en terres rares et en cobalt.</a:t>
            </a:r>
          </a:p>
        </p:txBody>
      </p:sp>
    </p:spTree>
    <p:extLst>
      <p:ext uri="{BB962C8B-B14F-4D97-AF65-F5344CB8AC3E}">
        <p14:creationId xmlns:p14="http://schemas.microsoft.com/office/powerpoint/2010/main" val="35164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8636" t="35454" r="36506" b="18334"/>
          <a:stretch/>
        </p:blipFill>
        <p:spPr>
          <a:xfrm>
            <a:off x="228599" y="550718"/>
            <a:ext cx="5860473" cy="4370280"/>
          </a:xfrm>
          <a:prstGeom prst="rect">
            <a:avLst/>
          </a:prstGeom>
        </p:spPr>
      </p:pic>
      <p:sp>
        <p:nvSpPr>
          <p:cNvPr id="3" name="Rectangle 2"/>
          <p:cNvSpPr/>
          <p:nvPr/>
        </p:nvSpPr>
        <p:spPr>
          <a:xfrm>
            <a:off x="554182" y="4920998"/>
            <a:ext cx="6096000" cy="1754326"/>
          </a:xfrm>
          <a:prstGeom prst="rect">
            <a:avLst/>
          </a:prstGeom>
        </p:spPr>
        <p:txBody>
          <a:bodyPr>
            <a:spAutoFit/>
          </a:bodyPr>
          <a:lstStyle/>
          <a:p>
            <a:r>
              <a:rPr lang="fr-FR" b="0" i="0" dirty="0" smtClean="0">
                <a:solidFill>
                  <a:srgbClr val="2D3539"/>
                </a:solidFill>
                <a:effectLst/>
                <a:latin typeface="Open Sans"/>
              </a:rPr>
              <a:t>Le Fonds mondial pour la nature (WWF) a calculé l’équivalent du PIB (Produit intérieur brut) généré par les océans de la planète. S’il était un pays, l’Océan se classerait au 7e rang mondial pour la production annuelle de richesse, avec un PIB estimé à 2 500 milliards de dollars (2 280 milliards d’euros),</a:t>
            </a:r>
            <a:endParaRPr lang="fr-FR" dirty="0"/>
          </a:p>
        </p:txBody>
      </p:sp>
      <p:pic>
        <p:nvPicPr>
          <p:cNvPr id="4" name="Image 3"/>
          <p:cNvPicPr>
            <a:picLocks noChangeAspect="1"/>
          </p:cNvPicPr>
          <p:nvPr/>
        </p:nvPicPr>
        <p:blipFill>
          <a:blip r:embed="rId3"/>
          <a:stretch>
            <a:fillRect/>
          </a:stretch>
        </p:blipFill>
        <p:spPr>
          <a:xfrm>
            <a:off x="6878781" y="446376"/>
            <a:ext cx="4613564" cy="3080768"/>
          </a:xfrm>
          <a:prstGeom prst="rect">
            <a:avLst/>
          </a:prstGeom>
        </p:spPr>
      </p:pic>
      <p:sp>
        <p:nvSpPr>
          <p:cNvPr id="5" name="Rectangle 4"/>
          <p:cNvSpPr/>
          <p:nvPr/>
        </p:nvSpPr>
        <p:spPr>
          <a:xfrm>
            <a:off x="6920344" y="3729289"/>
            <a:ext cx="4163291" cy="923330"/>
          </a:xfrm>
          <a:prstGeom prst="rect">
            <a:avLst/>
          </a:prstGeom>
        </p:spPr>
        <p:txBody>
          <a:bodyPr wrap="square">
            <a:spAutoFit/>
          </a:bodyPr>
          <a:lstStyle/>
          <a:p>
            <a:r>
              <a:rPr lang="fr-FR" b="0" i="0" dirty="0" smtClean="0">
                <a:solidFill>
                  <a:srgbClr val="333333"/>
                </a:solidFill>
                <a:effectLst/>
                <a:latin typeface="wwf"/>
              </a:rPr>
              <a:t>Richesse océanique estimée à 24 mille milliards de dollars, mais en déclin rapide</a:t>
            </a:r>
            <a:endParaRPr lang="fr-FR" dirty="0"/>
          </a:p>
        </p:txBody>
      </p:sp>
    </p:spTree>
    <p:extLst>
      <p:ext uri="{BB962C8B-B14F-4D97-AF65-F5344CB8AC3E}">
        <p14:creationId xmlns:p14="http://schemas.microsoft.com/office/powerpoint/2010/main" val="1894354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822</Words>
  <Application>Microsoft Office PowerPoint</Application>
  <PresentationFormat>Grand écran</PresentationFormat>
  <Paragraphs>32</Paragraphs>
  <Slides>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vt:i4>
      </vt:variant>
    </vt:vector>
  </HeadingPairs>
  <TitlesOfParts>
    <vt:vector size="14" baseType="lpstr">
      <vt:lpstr>Arial</vt:lpstr>
      <vt:lpstr>Calibri</vt:lpstr>
      <vt:lpstr>Calibri Light</vt:lpstr>
      <vt:lpstr>Helvetica Neue</vt:lpstr>
      <vt:lpstr>Open Sans</vt:lpstr>
      <vt:lpstr>wwf</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29</cp:revision>
  <dcterms:created xsi:type="dcterms:W3CDTF">2021-01-10T15:01:33Z</dcterms:created>
  <dcterms:modified xsi:type="dcterms:W3CDTF">2021-01-14T10:52:26Z</dcterms:modified>
</cp:coreProperties>
</file>