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1"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42D65AF-2B9A-4AA2-8770-2ADA26432128}" type="datetimeFigureOut">
              <a:rPr lang="fr-FR" smtClean="0"/>
              <a:t>03/01/2021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106146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2D65AF-2B9A-4AA2-8770-2ADA26432128}" type="datetimeFigureOut">
              <a:rPr lang="fr-FR" smtClean="0"/>
              <a:t>03/01/2021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160363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2D65AF-2B9A-4AA2-8770-2ADA26432128}" type="datetimeFigureOut">
              <a:rPr lang="fr-FR" smtClean="0"/>
              <a:t>03/01/2021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385748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2D65AF-2B9A-4AA2-8770-2ADA26432128}" type="datetimeFigureOut">
              <a:rPr lang="fr-FR" smtClean="0"/>
              <a:t>03/01/2021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324517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42D65AF-2B9A-4AA2-8770-2ADA26432128}" type="datetimeFigureOut">
              <a:rPr lang="fr-FR" smtClean="0"/>
              <a:t>03/01/2021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215136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42D65AF-2B9A-4AA2-8770-2ADA26432128}" type="datetimeFigureOut">
              <a:rPr lang="fr-FR" smtClean="0"/>
              <a:t>03/01/2021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2742276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42D65AF-2B9A-4AA2-8770-2ADA26432128}" type="datetimeFigureOut">
              <a:rPr lang="fr-FR" smtClean="0"/>
              <a:t>03/01/2021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127236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42D65AF-2B9A-4AA2-8770-2ADA26432128}" type="datetimeFigureOut">
              <a:rPr lang="fr-FR" smtClean="0"/>
              <a:t>03/01/2021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321500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42D65AF-2B9A-4AA2-8770-2ADA26432128}" type="datetimeFigureOut">
              <a:rPr lang="fr-FR" smtClean="0"/>
              <a:t>03/01/2021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215600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42D65AF-2B9A-4AA2-8770-2ADA26432128}" type="datetimeFigureOut">
              <a:rPr lang="fr-FR" smtClean="0"/>
              <a:t>03/01/2021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211348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42D65AF-2B9A-4AA2-8770-2ADA26432128}" type="datetimeFigureOut">
              <a:rPr lang="fr-FR" smtClean="0"/>
              <a:t>03/01/2021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5E84DFE-9A6F-45B1-A977-C76CD17713D7}" type="slidenum">
              <a:rPr lang="fr-FR" smtClean="0"/>
              <a:t>‹N°›</a:t>
            </a:fld>
            <a:endParaRPr lang="fr-FR"/>
          </a:p>
        </p:txBody>
      </p:sp>
    </p:spTree>
    <p:extLst>
      <p:ext uri="{BB962C8B-B14F-4D97-AF65-F5344CB8AC3E}">
        <p14:creationId xmlns:p14="http://schemas.microsoft.com/office/powerpoint/2010/main" val="284268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D65AF-2B9A-4AA2-8770-2ADA26432128}" type="datetimeFigureOut">
              <a:rPr lang="fr-FR" smtClean="0"/>
              <a:t>03/01/2021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84DFE-9A6F-45B1-A977-C76CD17713D7}" type="slidenum">
              <a:rPr lang="fr-FR" smtClean="0"/>
              <a:t>‹N°›</a:t>
            </a:fld>
            <a:endParaRPr lang="fr-FR"/>
          </a:p>
        </p:txBody>
      </p:sp>
    </p:spTree>
    <p:extLst>
      <p:ext uri="{BB962C8B-B14F-4D97-AF65-F5344CB8AC3E}">
        <p14:creationId xmlns:p14="http://schemas.microsoft.com/office/powerpoint/2010/main" val="2199296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339433" y="301336"/>
            <a:ext cx="3417134" cy="4875667"/>
          </a:xfrm>
          <a:prstGeom prst="rect">
            <a:avLst/>
          </a:prstGeom>
        </p:spPr>
      </p:pic>
      <p:sp>
        <p:nvSpPr>
          <p:cNvPr id="5" name="Rectangle 4"/>
          <p:cNvSpPr/>
          <p:nvPr/>
        </p:nvSpPr>
        <p:spPr>
          <a:xfrm>
            <a:off x="83127" y="5395593"/>
            <a:ext cx="6096000" cy="923330"/>
          </a:xfrm>
          <a:prstGeom prst="rect">
            <a:avLst/>
          </a:prstGeom>
        </p:spPr>
        <p:txBody>
          <a:bodyPr>
            <a:spAutoFit/>
          </a:bodyPr>
          <a:lstStyle/>
          <a:p>
            <a:pPr algn="ctr"/>
            <a:r>
              <a:rPr lang="fr-FR" b="1" dirty="0" smtClean="0"/>
              <a:t>Affiche allemande, 1941,</a:t>
            </a:r>
          </a:p>
          <a:p>
            <a:pPr algn="ctr"/>
            <a:r>
              <a:rPr lang="fr-FR" b="1" dirty="0" smtClean="0"/>
              <a:t> imprimerie A. Bedos et </a:t>
            </a:r>
            <a:r>
              <a:rPr lang="fr-FR" b="1" dirty="0" err="1" smtClean="0"/>
              <a:t>cie</a:t>
            </a:r>
            <a:r>
              <a:rPr lang="fr-FR" b="1" dirty="0" smtClean="0"/>
              <a:t>, Paris,</a:t>
            </a:r>
          </a:p>
          <a:p>
            <a:pPr algn="ctr"/>
            <a:r>
              <a:rPr lang="fr-FR" b="1" dirty="0" smtClean="0"/>
              <a:t>archives départementales du Maine-et-Loire.</a:t>
            </a:r>
            <a:endParaRPr lang="fr-FR" dirty="0"/>
          </a:p>
        </p:txBody>
      </p:sp>
      <p:sp>
        <p:nvSpPr>
          <p:cNvPr id="6" name="Rectangle 5"/>
          <p:cNvSpPr/>
          <p:nvPr/>
        </p:nvSpPr>
        <p:spPr>
          <a:xfrm>
            <a:off x="5583382" y="424980"/>
            <a:ext cx="6608618" cy="2123658"/>
          </a:xfrm>
          <a:prstGeom prst="rect">
            <a:avLst/>
          </a:prstGeom>
        </p:spPr>
        <p:txBody>
          <a:bodyPr wrap="square">
            <a:spAutoFit/>
          </a:bodyPr>
          <a:lstStyle/>
          <a:p>
            <a:r>
              <a:rPr lang="fr-FR" sz="4400" b="1" i="0" dirty="0" smtClean="0">
                <a:solidFill>
                  <a:srgbClr val="777777"/>
                </a:solidFill>
                <a:effectLst/>
                <a:latin typeface="Arial" panose="020B0604020202020204" pitchFamily="34" charset="0"/>
              </a:rPr>
              <a:t> ​</a:t>
            </a:r>
            <a:r>
              <a:rPr lang="fr-FR" sz="4400" b="1" i="0" u="sng" dirty="0" smtClean="0">
                <a:solidFill>
                  <a:srgbClr val="777777"/>
                </a:solidFill>
                <a:effectLst/>
                <a:latin typeface="Arial" panose="020B0604020202020204" pitchFamily="34" charset="0"/>
              </a:rPr>
              <a:t>I. Un conflit mondial: protagonistes et théâtres d’opération:</a:t>
            </a:r>
            <a:endParaRPr lang="fr-FR" sz="4400" dirty="0"/>
          </a:p>
        </p:txBody>
      </p:sp>
      <p:sp>
        <p:nvSpPr>
          <p:cNvPr id="7" name="Rectangle 6"/>
          <p:cNvSpPr/>
          <p:nvPr/>
        </p:nvSpPr>
        <p:spPr>
          <a:xfrm>
            <a:off x="5365172" y="3403753"/>
            <a:ext cx="6594763" cy="646331"/>
          </a:xfrm>
          <a:prstGeom prst="rect">
            <a:avLst/>
          </a:prstGeom>
        </p:spPr>
        <p:txBody>
          <a:bodyPr wrap="square">
            <a:spAutoFit/>
          </a:bodyPr>
          <a:lstStyle/>
          <a:p>
            <a:r>
              <a:rPr lang="fr-FR" b="1" i="0" dirty="0" smtClean="0">
                <a:solidFill>
                  <a:srgbClr val="0070C0"/>
                </a:solidFill>
                <a:effectLst/>
                <a:latin typeface="Arial" panose="020B0604020202020204" pitchFamily="34" charset="0"/>
              </a:rPr>
              <a:t>Comment caractériser la nature complexe de la relation entre les Alliés dans le déroulement de la guerre ?</a:t>
            </a:r>
            <a:endParaRPr lang="fr-FR" dirty="0">
              <a:solidFill>
                <a:srgbClr val="0070C0"/>
              </a:solidFill>
            </a:endParaRPr>
          </a:p>
        </p:txBody>
      </p:sp>
    </p:spTree>
    <p:extLst>
      <p:ext uri="{BB962C8B-B14F-4D97-AF65-F5344CB8AC3E}">
        <p14:creationId xmlns:p14="http://schemas.microsoft.com/office/powerpoint/2010/main" val="1327370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0E8EDF62-D8AB-774E-B721-8494DC9B5E98}"/>
              </a:ext>
            </a:extLst>
          </p:cNvPr>
          <p:cNvPicPr>
            <a:picLocks noChangeAspect="1"/>
          </p:cNvPicPr>
          <p:nvPr/>
        </p:nvPicPr>
        <p:blipFill>
          <a:blip r:embed="rId2">
            <a:extLst>
              <a:ext uri="{BEBA8EAE-BF5A-486C-A8C5-ECC9F3942E4B}">
                <a14:imgProps xmlns:a14="http://schemas.microsoft.com/office/drawing/2010/main">
                  <a14:imgLayer>
                    <a14:imgEffect>
                      <a14:sharpenSoften amount="25000"/>
                    </a14:imgEffect>
                  </a14:imgLayer>
                </a14:imgProps>
              </a:ext>
            </a:extLst>
          </a:blip>
          <a:stretch>
            <a:fillRect/>
          </a:stretch>
        </p:blipFill>
        <p:spPr>
          <a:xfrm>
            <a:off x="4980815" y="4692559"/>
            <a:ext cx="5144052" cy="2154489"/>
          </a:xfrm>
          <a:prstGeom prst="rect">
            <a:avLst/>
          </a:prstGeom>
          <a:ln>
            <a:solidFill>
              <a:schemeClr val="tx1"/>
            </a:solidFill>
          </a:ln>
        </p:spPr>
      </p:pic>
      <p:pic>
        <p:nvPicPr>
          <p:cNvPr id="4" name="Image 3">
            <a:extLst>
              <a:ext uri="{FF2B5EF4-FFF2-40B4-BE49-F238E27FC236}">
                <a16:creationId xmlns:a16="http://schemas.microsoft.com/office/drawing/2014/main" xmlns="" id="{16A3D8E6-C621-ED4B-B49C-991106F7F115}"/>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23000"/>
                    </a14:imgEffect>
                    <a14:imgEffect>
                      <a14:brightnessContrast contrast="4000"/>
                    </a14:imgEffect>
                  </a14:imgLayer>
                </a14:imgProps>
              </a:ext>
            </a:extLst>
          </a:blip>
          <a:srcRect l="4334" t="2489" b="664"/>
          <a:stretch/>
        </p:blipFill>
        <p:spPr>
          <a:xfrm>
            <a:off x="4641574" y="514267"/>
            <a:ext cx="7550426" cy="2378355"/>
          </a:xfrm>
          <a:prstGeom prst="rect">
            <a:avLst/>
          </a:prstGeom>
        </p:spPr>
      </p:pic>
      <p:sp>
        <p:nvSpPr>
          <p:cNvPr id="5" name="Rectangle 4">
            <a:extLst>
              <a:ext uri="{FF2B5EF4-FFF2-40B4-BE49-F238E27FC236}">
                <a16:creationId xmlns:a16="http://schemas.microsoft.com/office/drawing/2014/main" xmlns="" id="{39559A08-3924-F147-9A32-3565AA89A7D0}"/>
              </a:ext>
            </a:extLst>
          </p:cNvPr>
          <p:cNvSpPr/>
          <p:nvPr/>
        </p:nvSpPr>
        <p:spPr>
          <a:xfrm>
            <a:off x="235226" y="114157"/>
            <a:ext cx="8497072" cy="400110"/>
          </a:xfrm>
          <a:prstGeom prst="rect">
            <a:avLst/>
          </a:prstGeom>
        </p:spPr>
        <p:txBody>
          <a:bodyPr wrap="square">
            <a:spAutoFit/>
          </a:bodyPr>
          <a:lstStyle/>
          <a:p>
            <a:r>
              <a:rPr lang="fr-FR" sz="2000" b="1" dirty="0" smtClean="0">
                <a:solidFill>
                  <a:srgbClr val="0070C0"/>
                </a:solidFill>
                <a:latin typeface="Calibri" panose="020F0502020204030204" pitchFamily="34" charset="0"/>
                <a:ea typeface="Times New Roman" panose="02020603050405020304" pitchFamily="18" charset="0"/>
              </a:rPr>
              <a:t> </a:t>
            </a:r>
            <a:r>
              <a:rPr lang="fr-FR" sz="2000" b="1" u="sng" dirty="0">
                <a:solidFill>
                  <a:srgbClr val="0070C0"/>
                </a:solidFill>
                <a:latin typeface="Calibri" panose="020F0502020204030204" pitchFamily="34" charset="0"/>
                <a:ea typeface="Times New Roman" panose="02020603050405020304" pitchFamily="18" charset="0"/>
              </a:rPr>
              <a:t>La Seconde Guerre mondiale : un conflit aux dimensions sans précédent…</a:t>
            </a:r>
            <a:r>
              <a:rPr lang="fr-FR" sz="2000" b="1" dirty="0">
                <a:solidFill>
                  <a:srgbClr val="0070C0"/>
                </a:solidFill>
                <a:latin typeface="Calibri" panose="020F0502020204030204" pitchFamily="34" charset="0"/>
                <a:ea typeface="Times New Roman" panose="02020603050405020304" pitchFamily="18" charset="0"/>
              </a:rPr>
              <a:t> </a:t>
            </a:r>
            <a:endParaRPr lang="fr-FR" sz="2000" dirty="0">
              <a:solidFill>
                <a:srgbClr val="0070C0"/>
              </a:solidFill>
            </a:endParaRPr>
          </a:p>
        </p:txBody>
      </p:sp>
      <p:sp>
        <p:nvSpPr>
          <p:cNvPr id="6" name="Rectangle 5">
            <a:extLst>
              <a:ext uri="{FF2B5EF4-FFF2-40B4-BE49-F238E27FC236}">
                <a16:creationId xmlns:a16="http://schemas.microsoft.com/office/drawing/2014/main" xmlns="" id="{DA2D175B-1D94-E247-944A-4FA96A00A7DD}"/>
              </a:ext>
            </a:extLst>
          </p:cNvPr>
          <p:cNvSpPr/>
          <p:nvPr/>
        </p:nvSpPr>
        <p:spPr>
          <a:xfrm>
            <a:off x="235226" y="521638"/>
            <a:ext cx="2911182" cy="369332"/>
          </a:xfrm>
          <a:prstGeom prst="rect">
            <a:avLst/>
          </a:prstGeom>
        </p:spPr>
        <p:txBody>
          <a:bodyPr wrap="none">
            <a:spAutoFit/>
          </a:bodyPr>
          <a:lstStyle/>
          <a:p>
            <a:pPr algn="just">
              <a:spcAft>
                <a:spcPts val="0"/>
              </a:spcAft>
            </a:pPr>
            <a:r>
              <a:rPr lang="fr-FR"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a) </a:t>
            </a:r>
            <a:r>
              <a:rPr lang="fr-FR"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Par son extension spatiale</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xmlns="" id="{A2E8A032-056E-1648-B331-A6B28AC01071}"/>
              </a:ext>
            </a:extLst>
          </p:cNvPr>
          <p:cNvPicPr>
            <a:picLocks noChangeAspect="1"/>
          </p:cNvPicPr>
          <p:nvPr/>
        </p:nvPicPr>
        <p:blipFill rotWithShape="1">
          <a:blip r:embed="rId4">
            <a:extLst>
              <a:ext uri="{BEBA8EAE-BF5A-486C-A8C5-ECC9F3942E4B}">
                <a14:imgProps xmlns:a14="http://schemas.microsoft.com/office/drawing/2010/main">
                  <a14:imgLayer>
                    <a14:imgEffect>
                      <a14:sharpenSoften amount="25000"/>
                    </a14:imgEffect>
                  </a14:imgLayer>
                </a14:imgProps>
              </a:ext>
            </a:extLst>
          </a:blip>
          <a:srcRect l="1409" t="1840" r="1565"/>
          <a:stretch/>
        </p:blipFill>
        <p:spPr>
          <a:xfrm>
            <a:off x="0" y="2802835"/>
            <a:ext cx="5031119" cy="4055165"/>
          </a:xfrm>
          <a:prstGeom prst="rect">
            <a:avLst/>
          </a:prstGeom>
          <a:ln>
            <a:solidFill>
              <a:schemeClr val="tx1"/>
            </a:solidFill>
          </a:ln>
        </p:spPr>
      </p:pic>
      <p:sp>
        <p:nvSpPr>
          <p:cNvPr id="7" name="Rectangle à coins arrondis 6">
            <a:extLst>
              <a:ext uri="{FF2B5EF4-FFF2-40B4-BE49-F238E27FC236}">
                <a16:creationId xmlns:a16="http://schemas.microsoft.com/office/drawing/2014/main" xmlns="" id="{E026B0A5-D646-4543-980C-E4C148F4E96E}"/>
              </a:ext>
            </a:extLst>
          </p:cNvPr>
          <p:cNvSpPr/>
          <p:nvPr/>
        </p:nvSpPr>
        <p:spPr>
          <a:xfrm>
            <a:off x="5288272" y="4978400"/>
            <a:ext cx="363228" cy="165100"/>
          </a:xfrm>
          <a:prstGeom prst="roundRect">
            <a:avLst/>
          </a:prstGeom>
          <a:solidFill>
            <a:srgbClr val="FF0000">
              <a:alpha val="27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8" name="Rectangle à coins arrondis 7">
            <a:extLst>
              <a:ext uri="{FF2B5EF4-FFF2-40B4-BE49-F238E27FC236}">
                <a16:creationId xmlns:a16="http://schemas.microsoft.com/office/drawing/2014/main" xmlns="" id="{D3333B21-009C-B943-A87E-3303172D85B0}"/>
              </a:ext>
            </a:extLst>
          </p:cNvPr>
          <p:cNvSpPr/>
          <p:nvPr/>
        </p:nvSpPr>
        <p:spPr>
          <a:xfrm>
            <a:off x="5314950" y="5553779"/>
            <a:ext cx="504825" cy="151282"/>
          </a:xfrm>
          <a:prstGeom prst="roundRect">
            <a:avLst/>
          </a:prstGeom>
          <a:solidFill>
            <a:srgbClr val="00B050">
              <a:alpha val="28000"/>
            </a:srgbClr>
          </a:solidFill>
          <a:ln w="38100"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p>
        </p:txBody>
      </p:sp>
      <p:sp>
        <p:nvSpPr>
          <p:cNvPr id="9" name="Rectangle 8">
            <a:extLst>
              <a:ext uri="{FF2B5EF4-FFF2-40B4-BE49-F238E27FC236}">
                <a16:creationId xmlns:a16="http://schemas.microsoft.com/office/drawing/2014/main" xmlns="" id="{E0502A60-3467-744D-8614-4A1470E33E21}"/>
              </a:ext>
            </a:extLst>
          </p:cNvPr>
          <p:cNvSpPr/>
          <p:nvPr/>
        </p:nvSpPr>
        <p:spPr>
          <a:xfrm>
            <a:off x="1204398" y="950917"/>
            <a:ext cx="2622321" cy="369332"/>
          </a:xfrm>
          <a:prstGeom prst="rect">
            <a:avLst/>
          </a:prstGeom>
        </p:spPr>
        <p:txBody>
          <a:bodyPr wrap="none">
            <a:spAutoFit/>
          </a:bodyPr>
          <a:lstStyle/>
          <a:p>
            <a:r>
              <a:rPr lang="fr-FR" b="1" dirty="0">
                <a:latin typeface="Calibri" panose="020F0502020204030204" pitchFamily="34" charset="0"/>
                <a:ea typeface="Calibri" panose="020F0502020204030204" pitchFamily="34" charset="0"/>
                <a:cs typeface="Times New Roman" panose="02020603050405020304" pitchFamily="18" charset="0"/>
              </a:rPr>
              <a:t>Deux camps s’affrontent :</a:t>
            </a:r>
            <a:endParaRPr lang="fr-FR" b="1" dirty="0"/>
          </a:p>
        </p:txBody>
      </p:sp>
      <p:sp>
        <p:nvSpPr>
          <p:cNvPr id="10" name="Rectangle 9">
            <a:extLst>
              <a:ext uri="{FF2B5EF4-FFF2-40B4-BE49-F238E27FC236}">
                <a16:creationId xmlns:a16="http://schemas.microsoft.com/office/drawing/2014/main" xmlns="" id="{87C659D7-0A74-754A-85C6-57BAA00E4467}"/>
              </a:ext>
            </a:extLst>
          </p:cNvPr>
          <p:cNvSpPr/>
          <p:nvPr/>
        </p:nvSpPr>
        <p:spPr>
          <a:xfrm>
            <a:off x="0" y="1360667"/>
            <a:ext cx="4291239" cy="338554"/>
          </a:xfrm>
          <a:prstGeom prst="rect">
            <a:avLst/>
          </a:prstGeom>
        </p:spPr>
        <p:txBody>
          <a:bodyPr wrap="none">
            <a:spAutoFit/>
          </a:bodyPr>
          <a:lstStyle/>
          <a:p>
            <a:r>
              <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L’</a:t>
            </a:r>
            <a:r>
              <a:rPr lang="fr-FR" sz="16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Axe</a:t>
            </a:r>
            <a:r>
              <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 Allemagne + Italie + Japon et leurs alliés</a:t>
            </a:r>
            <a:endParaRPr lang="fr-FR" sz="1600" b="1" dirty="0">
              <a:solidFill>
                <a:srgbClr val="FF0000"/>
              </a:solidFill>
            </a:endParaRPr>
          </a:p>
        </p:txBody>
      </p:sp>
      <p:sp>
        <p:nvSpPr>
          <p:cNvPr id="11" name="Rectangle 10">
            <a:extLst>
              <a:ext uri="{FF2B5EF4-FFF2-40B4-BE49-F238E27FC236}">
                <a16:creationId xmlns:a16="http://schemas.microsoft.com/office/drawing/2014/main" xmlns="" id="{D79E3932-66E2-EF48-AF8A-7924CB56D593}"/>
              </a:ext>
            </a:extLst>
          </p:cNvPr>
          <p:cNvSpPr/>
          <p:nvPr/>
        </p:nvSpPr>
        <p:spPr>
          <a:xfrm>
            <a:off x="14416" y="1810836"/>
            <a:ext cx="4641574" cy="615553"/>
          </a:xfrm>
          <a:prstGeom prst="rect">
            <a:avLst/>
          </a:prstGeom>
        </p:spPr>
        <p:txBody>
          <a:bodyPr wrap="square">
            <a:spAutoFit/>
          </a:bodyPr>
          <a:lstStyle/>
          <a:p>
            <a:pPr algn="ctr"/>
            <a:r>
              <a:rPr lang="fr-FR"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Les </a:t>
            </a:r>
            <a:r>
              <a:rPr lang="fr-FR" sz="1600" b="1" u="sng" dirty="0">
                <a:solidFill>
                  <a:srgbClr val="00B050"/>
                </a:solidFill>
                <a:latin typeface="Calibri" panose="020F0502020204030204" pitchFamily="34" charset="0"/>
                <a:ea typeface="Calibri" panose="020F0502020204030204" pitchFamily="34" charset="0"/>
                <a:cs typeface="Times New Roman" panose="02020603050405020304" pitchFamily="18" charset="0"/>
              </a:rPr>
              <a:t>Alliés</a:t>
            </a:r>
            <a:r>
              <a:rPr lang="fr-FR"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 adversaires de l’Axe </a:t>
            </a:r>
          </a:p>
          <a:p>
            <a:pPr algn="ctr"/>
            <a:r>
              <a:rPr lang="fr-FR" sz="16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(Royaume-Uni, Etats-Unis, URSS et leurs alliés</a:t>
            </a:r>
            <a:r>
              <a:rPr lang="fr-FR"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B050"/>
              </a:solidFill>
            </a:endParaRPr>
          </a:p>
        </p:txBody>
      </p:sp>
      <p:sp>
        <p:nvSpPr>
          <p:cNvPr id="12" name="Rectangle 11">
            <a:extLst>
              <a:ext uri="{FF2B5EF4-FFF2-40B4-BE49-F238E27FC236}">
                <a16:creationId xmlns:a16="http://schemas.microsoft.com/office/drawing/2014/main" xmlns="" id="{FBFBAB11-BDF1-ED43-8E96-F7D13321CA24}"/>
              </a:ext>
            </a:extLst>
          </p:cNvPr>
          <p:cNvSpPr/>
          <p:nvPr/>
        </p:nvSpPr>
        <p:spPr>
          <a:xfrm>
            <a:off x="6894656" y="4150241"/>
            <a:ext cx="3841949" cy="369332"/>
          </a:xfrm>
          <a:prstGeom prst="rect">
            <a:avLst/>
          </a:prstGeom>
        </p:spPr>
        <p:txBody>
          <a:bodyPr wrap="none">
            <a:spAutoFit/>
          </a:bodyPr>
          <a:lstStyle/>
          <a:p>
            <a:r>
              <a:rPr lang="fr-FR" b="1" dirty="0">
                <a:latin typeface="Calibri" panose="020F0502020204030204" pitchFamily="34" charset="0"/>
                <a:ea typeface="Calibri" panose="020F0502020204030204" pitchFamily="34" charset="0"/>
                <a:cs typeface="Times New Roman" panose="02020603050405020304" pitchFamily="18" charset="0"/>
              </a:rPr>
              <a:t>Mondialisation progressive du conflit. </a:t>
            </a:r>
            <a:endParaRPr lang="fr-FR" b="1" dirty="0"/>
          </a:p>
        </p:txBody>
      </p:sp>
      <p:sp>
        <p:nvSpPr>
          <p:cNvPr id="13" name="Rectangle 12">
            <a:extLst>
              <a:ext uri="{FF2B5EF4-FFF2-40B4-BE49-F238E27FC236}">
                <a16:creationId xmlns:a16="http://schemas.microsoft.com/office/drawing/2014/main" xmlns="" id="{79BB073E-D7AE-F14A-B16C-883D860EB05A}"/>
              </a:ext>
            </a:extLst>
          </p:cNvPr>
          <p:cNvSpPr/>
          <p:nvPr/>
        </p:nvSpPr>
        <p:spPr>
          <a:xfrm>
            <a:off x="6185198" y="3430327"/>
            <a:ext cx="5260864" cy="646331"/>
          </a:xfrm>
          <a:prstGeom prst="rect">
            <a:avLst/>
          </a:prstGeom>
        </p:spPr>
        <p:txBody>
          <a:bodyPr wrap="none">
            <a:spAutoFit/>
          </a:bodyPr>
          <a:lstStyle/>
          <a:p>
            <a:pPr algn="ctr"/>
            <a:r>
              <a:rPr lang="fr-FR" b="1" dirty="0">
                <a:latin typeface="Calibri" panose="020F0502020204030204" pitchFamily="34" charset="0"/>
                <a:ea typeface="Calibri" panose="020F0502020204030204" pitchFamily="34" charset="0"/>
                <a:cs typeface="Times New Roman" panose="02020603050405020304" pitchFamily="18" charset="0"/>
              </a:rPr>
              <a:t>Deux grandes zones de fronts : Europe et Asie</a:t>
            </a:r>
          </a:p>
          <a:p>
            <a:pPr algn="ctr"/>
            <a:r>
              <a:rPr lang="fr-FR" b="1" dirty="0">
                <a:latin typeface="Calibri" panose="020F0502020204030204" pitchFamily="34" charset="0"/>
                <a:cs typeface="Times New Roman" panose="02020603050405020304" pitchFamily="18" charset="0"/>
              </a:rPr>
              <a:t>(+ Afrique et Moyen-Orient + Atlantique et Pacifique)</a:t>
            </a:r>
            <a:endParaRPr lang="fr-FR" b="1" dirty="0"/>
          </a:p>
        </p:txBody>
      </p:sp>
      <p:sp>
        <p:nvSpPr>
          <p:cNvPr id="14" name="Rectangle 13">
            <a:extLst>
              <a:ext uri="{FF2B5EF4-FFF2-40B4-BE49-F238E27FC236}">
                <a16:creationId xmlns:a16="http://schemas.microsoft.com/office/drawing/2014/main" xmlns="" id="{7C75D709-F1C2-9548-AD86-6026E0EC4E3F}"/>
              </a:ext>
            </a:extLst>
          </p:cNvPr>
          <p:cNvSpPr/>
          <p:nvPr/>
        </p:nvSpPr>
        <p:spPr>
          <a:xfrm>
            <a:off x="6227838" y="2979922"/>
            <a:ext cx="5175584" cy="369332"/>
          </a:xfrm>
          <a:prstGeom prst="rect">
            <a:avLst/>
          </a:prstGeom>
        </p:spPr>
        <p:txBody>
          <a:bodyPr wrap="none">
            <a:spAutoFit/>
          </a:bodyPr>
          <a:lstStyle/>
          <a:p>
            <a:r>
              <a:rPr lang="fr-FR" b="1" dirty="0">
                <a:latin typeface="Calibri" panose="020F0502020204030204" pitchFamily="34" charset="0"/>
                <a:ea typeface="Calibri" panose="020F0502020204030204" pitchFamily="34" charset="0"/>
                <a:cs typeface="Times New Roman" panose="02020603050405020304" pitchFamily="18" charset="0"/>
              </a:rPr>
              <a:t>Deux grandes phases entrecoupées par un tournant.</a:t>
            </a:r>
            <a:endParaRPr lang="fr-FR" b="1" dirty="0"/>
          </a:p>
        </p:txBody>
      </p:sp>
      <p:cxnSp>
        <p:nvCxnSpPr>
          <p:cNvPr id="16" name="Connecteur droit avec flèche 15">
            <a:extLst>
              <a:ext uri="{FF2B5EF4-FFF2-40B4-BE49-F238E27FC236}">
                <a16:creationId xmlns:a16="http://schemas.microsoft.com/office/drawing/2014/main" xmlns="" id="{23702DBD-2A70-2D48-BC0F-F0032C93E904}"/>
              </a:ext>
            </a:extLst>
          </p:cNvPr>
          <p:cNvCxnSpPr/>
          <p:nvPr/>
        </p:nvCxnSpPr>
        <p:spPr>
          <a:xfrm>
            <a:off x="5288272" y="706304"/>
            <a:ext cx="236485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xmlns="" id="{846D9672-8D92-004F-9845-2ABE41AA56EE}"/>
              </a:ext>
            </a:extLst>
          </p:cNvPr>
          <p:cNvCxnSpPr>
            <a:cxnSpLocks/>
          </p:cNvCxnSpPr>
          <p:nvPr/>
        </p:nvCxnSpPr>
        <p:spPr>
          <a:xfrm>
            <a:off x="8299828" y="706304"/>
            <a:ext cx="2010362"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à coins arrondis 17">
            <a:extLst>
              <a:ext uri="{FF2B5EF4-FFF2-40B4-BE49-F238E27FC236}">
                <a16:creationId xmlns:a16="http://schemas.microsoft.com/office/drawing/2014/main" xmlns="" id="{448224E0-3CBB-244E-B1C7-2820DFFAC4A9}"/>
              </a:ext>
            </a:extLst>
          </p:cNvPr>
          <p:cNvSpPr/>
          <p:nvPr/>
        </p:nvSpPr>
        <p:spPr>
          <a:xfrm>
            <a:off x="8555709" y="724040"/>
            <a:ext cx="1470941" cy="104040"/>
          </a:xfrm>
          <a:prstGeom prst="roundRect">
            <a:avLst/>
          </a:prstGeom>
          <a:no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p>
        </p:txBody>
      </p:sp>
      <p:sp>
        <p:nvSpPr>
          <p:cNvPr id="20" name="Rectangle à coins arrondis 19">
            <a:extLst>
              <a:ext uri="{FF2B5EF4-FFF2-40B4-BE49-F238E27FC236}">
                <a16:creationId xmlns:a16="http://schemas.microsoft.com/office/drawing/2014/main" xmlns="" id="{A38C62BF-A403-9D48-A974-51832A56BFC9}"/>
              </a:ext>
            </a:extLst>
          </p:cNvPr>
          <p:cNvSpPr/>
          <p:nvPr/>
        </p:nvSpPr>
        <p:spPr>
          <a:xfrm>
            <a:off x="6064249" y="724040"/>
            <a:ext cx="762001" cy="104040"/>
          </a:xfrm>
          <a:prstGeom prst="round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15" name="Flèche courbée vers le bas 14">
            <a:extLst>
              <a:ext uri="{FF2B5EF4-FFF2-40B4-BE49-F238E27FC236}">
                <a16:creationId xmlns:a16="http://schemas.microsoft.com/office/drawing/2014/main" xmlns="" id="{2D384E34-2207-1A49-8DCC-50921916FE5E}"/>
              </a:ext>
            </a:extLst>
          </p:cNvPr>
          <p:cNvSpPr/>
          <p:nvPr/>
        </p:nvSpPr>
        <p:spPr>
          <a:xfrm>
            <a:off x="7631973" y="450849"/>
            <a:ext cx="752475" cy="457931"/>
          </a:xfrm>
          <a:prstGeom prst="curvedDownArrow">
            <a:avLst>
              <a:gd name="adj1" fmla="val 5646"/>
              <a:gd name="adj2" fmla="val 23923"/>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xmlns="" id="{5922D1C1-0A1E-844C-BB07-E2EE90F38F92}"/>
              </a:ext>
            </a:extLst>
          </p:cNvPr>
          <p:cNvSpPr/>
          <p:nvPr/>
        </p:nvSpPr>
        <p:spPr>
          <a:xfrm>
            <a:off x="1549399" y="4495800"/>
            <a:ext cx="1209676" cy="809626"/>
          </a:xfrm>
          <a:prstGeom prst="ellipse">
            <a:avLst/>
          </a:prstGeom>
          <a:solidFill>
            <a:schemeClr val="tx1">
              <a:alpha val="19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xmlns="" id="{9FA604E3-B0EA-0F48-94AD-20FD68C03A48}"/>
              </a:ext>
            </a:extLst>
          </p:cNvPr>
          <p:cNvSpPr/>
          <p:nvPr/>
        </p:nvSpPr>
        <p:spPr>
          <a:xfrm rot="18998994">
            <a:off x="2609677" y="3016343"/>
            <a:ext cx="2099548" cy="1398582"/>
          </a:xfrm>
          <a:prstGeom prst="ellipse">
            <a:avLst/>
          </a:prstGeom>
          <a:solidFill>
            <a:schemeClr val="tx1">
              <a:alpha val="21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extLst>
              <a:ext uri="{FF2B5EF4-FFF2-40B4-BE49-F238E27FC236}">
                <a16:creationId xmlns:a16="http://schemas.microsoft.com/office/drawing/2014/main" xmlns="" id="{13610A0C-0240-4549-8416-B8999AF2398D}"/>
              </a:ext>
            </a:extLst>
          </p:cNvPr>
          <p:cNvSpPr/>
          <p:nvPr/>
        </p:nvSpPr>
        <p:spPr>
          <a:xfrm>
            <a:off x="6524625" y="1360667"/>
            <a:ext cx="698500" cy="45016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a:extLst>
              <a:ext uri="{FF2B5EF4-FFF2-40B4-BE49-F238E27FC236}">
                <a16:creationId xmlns:a16="http://schemas.microsoft.com/office/drawing/2014/main" xmlns="" id="{F0F3D602-DA00-A044-8818-C02FC5B72FDF}"/>
              </a:ext>
            </a:extLst>
          </p:cNvPr>
          <p:cNvSpPr/>
          <p:nvPr/>
        </p:nvSpPr>
        <p:spPr>
          <a:xfrm>
            <a:off x="5314950" y="5242495"/>
            <a:ext cx="1579706" cy="186845"/>
          </a:xfrm>
          <a:prstGeom prst="roundRect">
            <a:avLst/>
          </a:prstGeom>
          <a:solidFill>
            <a:srgbClr val="FF0000">
              <a:alpha val="27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solidFill>
                <a:srgbClr val="FF0000"/>
              </a:solidFill>
            </a:endParaRPr>
          </a:p>
        </p:txBody>
      </p:sp>
      <p:sp>
        <p:nvSpPr>
          <p:cNvPr id="25" name="Rectangle à coins arrondis 24">
            <a:extLst>
              <a:ext uri="{FF2B5EF4-FFF2-40B4-BE49-F238E27FC236}">
                <a16:creationId xmlns:a16="http://schemas.microsoft.com/office/drawing/2014/main" xmlns="" id="{042D6283-7635-4F40-9D3E-50CB77AD659F}"/>
              </a:ext>
            </a:extLst>
          </p:cNvPr>
          <p:cNvSpPr/>
          <p:nvPr/>
        </p:nvSpPr>
        <p:spPr>
          <a:xfrm>
            <a:off x="8023225" y="5184634"/>
            <a:ext cx="2101642" cy="789445"/>
          </a:xfrm>
          <a:prstGeom prst="roundRect">
            <a:avLst/>
          </a:prstGeom>
          <a:solidFill>
            <a:srgbClr val="00B050">
              <a:alpha val="28000"/>
            </a:srgbClr>
          </a:solidFill>
          <a:ln w="38100"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p>
        </p:txBody>
      </p:sp>
      <p:sp>
        <p:nvSpPr>
          <p:cNvPr id="26" name="Rectangle à coins arrondis 25">
            <a:extLst>
              <a:ext uri="{FF2B5EF4-FFF2-40B4-BE49-F238E27FC236}">
                <a16:creationId xmlns:a16="http://schemas.microsoft.com/office/drawing/2014/main" xmlns="" id="{C0ADFF97-29CE-0446-9662-E838CCB92F71}"/>
              </a:ext>
            </a:extLst>
          </p:cNvPr>
          <p:cNvSpPr/>
          <p:nvPr/>
        </p:nvSpPr>
        <p:spPr>
          <a:xfrm>
            <a:off x="7762876" y="6559550"/>
            <a:ext cx="1003300" cy="23034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xmlns="" id="{F3C84954-6CA9-6F4E-9CAD-16CDA4DAF63F}"/>
              </a:ext>
            </a:extLst>
          </p:cNvPr>
          <p:cNvSpPr/>
          <p:nvPr/>
        </p:nvSpPr>
        <p:spPr>
          <a:xfrm>
            <a:off x="8732298" y="6461851"/>
            <a:ext cx="1581523" cy="369332"/>
          </a:xfrm>
          <a:prstGeom prst="rect">
            <a:avLst/>
          </a:prstGeom>
        </p:spPr>
        <p:txBody>
          <a:bodyPr wrap="none">
            <a:spAutoFit/>
          </a:bodyPr>
          <a:lstStyle/>
          <a:p>
            <a:r>
              <a:rPr lang="fr-FR" b="1" dirty="0">
                <a:latin typeface="Calibri" panose="020F0502020204030204" pitchFamily="34" charset="0"/>
                <a:ea typeface="Calibri" panose="020F0502020204030204" pitchFamily="34" charset="0"/>
                <a:cs typeface="Times New Roman" panose="02020603050405020304" pitchFamily="18" charset="0"/>
              </a:rPr>
              <a:t>peu nombreux</a:t>
            </a:r>
            <a:endParaRPr lang="fr-FR" b="1" dirty="0"/>
          </a:p>
        </p:txBody>
      </p:sp>
      <p:sp>
        <p:nvSpPr>
          <p:cNvPr id="28" name="Rectangle à coins arrondis 27">
            <a:extLst>
              <a:ext uri="{FF2B5EF4-FFF2-40B4-BE49-F238E27FC236}">
                <a16:creationId xmlns:a16="http://schemas.microsoft.com/office/drawing/2014/main" xmlns="" id="{67F38054-9A02-474B-9478-FFAE74381A70}"/>
              </a:ext>
            </a:extLst>
          </p:cNvPr>
          <p:cNvSpPr/>
          <p:nvPr/>
        </p:nvSpPr>
        <p:spPr>
          <a:xfrm>
            <a:off x="8048625" y="6288865"/>
            <a:ext cx="1497711" cy="213536"/>
          </a:xfrm>
          <a:prstGeom prst="roundRect">
            <a:avLst/>
          </a:prstGeom>
          <a:solidFill>
            <a:srgbClr val="00B050">
              <a:alpha val="28000"/>
            </a:srgbClr>
          </a:solidFill>
          <a:ln w="38100"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fr-FR"/>
          </a:p>
        </p:txBody>
      </p:sp>
    </p:spTree>
    <p:extLst>
      <p:ext uri="{BB962C8B-B14F-4D97-AF65-F5344CB8AC3E}">
        <p14:creationId xmlns:p14="http://schemas.microsoft.com/office/powerpoint/2010/main" val="10587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6" presetClass="entr" presetSubtype="2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edge">
                                      <p:cBhvr>
                                        <p:cTn id="63" dur="20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6" presetClass="entr" presetSubtype="21"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arn(inVertical)">
                                      <p:cBhvr>
                                        <p:cTn id="82" dur="500"/>
                                        <p:tgtEl>
                                          <p:spTgt spid="13"/>
                                        </p:tgtEl>
                                      </p:cBhvr>
                                    </p:animEffect>
                                  </p:childTnLst>
                                </p:cTn>
                              </p:par>
                            </p:childTnLst>
                          </p:cTn>
                        </p:par>
                        <p:par>
                          <p:cTn id="83" fill="hold">
                            <p:stCondLst>
                              <p:cond delay="500"/>
                            </p:stCondLst>
                            <p:childTnLst>
                              <p:par>
                                <p:cTn id="84" presetID="16" presetClass="entr" presetSubtype="21"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barn(inVertical)">
                                      <p:cBhvr>
                                        <p:cTn id="86" dur="500"/>
                                        <p:tgtEl>
                                          <p:spTgt spid="21"/>
                                        </p:tgtEl>
                                      </p:cBhvr>
                                    </p:animEffect>
                                  </p:childTnLst>
                                </p:cTn>
                              </p:par>
                            </p:childTnLst>
                          </p:cTn>
                        </p:par>
                        <p:par>
                          <p:cTn id="87" fill="hold">
                            <p:stCondLst>
                              <p:cond delay="1000"/>
                            </p:stCondLst>
                            <p:childTnLst>
                              <p:par>
                                <p:cTn id="88" presetID="16" presetClass="entr" presetSubtype="21"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barn(inVertical)">
                                      <p:cBhvr>
                                        <p:cTn id="90" dur="5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barn(inVertical)">
                                      <p:cBhvr>
                                        <p:cTn id="95" dur="500"/>
                                        <p:tgtEl>
                                          <p:spTgt spid="12"/>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arn(inVertical)">
                                      <p:cBhvr>
                                        <p:cTn id="98" dur="500"/>
                                        <p:tgtEl>
                                          <p:spTgt spid="23"/>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arn(inVertical)">
                                      <p:cBhvr>
                                        <p:cTn id="101" dur="500"/>
                                        <p:tgtEl>
                                          <p:spTgt spid="26"/>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barn(inVertical)">
                                      <p:cBhvr>
                                        <p:cTn id="10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15" grpId="0" animBg="1"/>
      <p:bldP spid="21" grpId="0" animBg="1"/>
      <p:bldP spid="22" grpId="0" animBg="1"/>
      <p:bldP spid="23" grpId="0" animBg="1"/>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4"/>
          <p:cNvSpPr>
            <a:spLocks noChangeShapeType="1"/>
          </p:cNvSpPr>
          <p:nvPr/>
        </p:nvSpPr>
        <p:spPr bwMode="auto">
          <a:xfrm>
            <a:off x="2544233" y="890589"/>
            <a:ext cx="0" cy="4698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1" name="Line 5"/>
          <p:cNvSpPr>
            <a:spLocks noChangeShapeType="1"/>
          </p:cNvSpPr>
          <p:nvPr/>
        </p:nvSpPr>
        <p:spPr bwMode="auto">
          <a:xfrm>
            <a:off x="9647767" y="890589"/>
            <a:ext cx="31556" cy="50152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2" name="Line 6"/>
          <p:cNvSpPr>
            <a:spLocks noChangeShapeType="1"/>
          </p:cNvSpPr>
          <p:nvPr/>
        </p:nvSpPr>
        <p:spPr bwMode="auto">
          <a:xfrm>
            <a:off x="2544236" y="890588"/>
            <a:ext cx="71035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3" name="Line 7"/>
          <p:cNvSpPr>
            <a:spLocks noChangeShapeType="1"/>
          </p:cNvSpPr>
          <p:nvPr/>
        </p:nvSpPr>
        <p:spPr bwMode="auto">
          <a:xfrm>
            <a:off x="2544236" y="5588794"/>
            <a:ext cx="249555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4" name="Line 8"/>
          <p:cNvSpPr>
            <a:spLocks noChangeShapeType="1"/>
          </p:cNvSpPr>
          <p:nvPr/>
        </p:nvSpPr>
        <p:spPr bwMode="auto">
          <a:xfrm>
            <a:off x="7374273" y="5883066"/>
            <a:ext cx="2305051" cy="227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5" name="Line 9"/>
          <p:cNvSpPr>
            <a:spLocks noChangeShapeType="1"/>
          </p:cNvSpPr>
          <p:nvPr/>
        </p:nvSpPr>
        <p:spPr bwMode="auto">
          <a:xfrm flipV="1">
            <a:off x="5039784" y="2834881"/>
            <a:ext cx="0" cy="27539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6" name="Line 10"/>
          <p:cNvSpPr>
            <a:spLocks noChangeShapeType="1"/>
          </p:cNvSpPr>
          <p:nvPr/>
        </p:nvSpPr>
        <p:spPr bwMode="auto">
          <a:xfrm flipH="1" flipV="1">
            <a:off x="7344831" y="2834877"/>
            <a:ext cx="29441" cy="30481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7" name="Line 11"/>
          <p:cNvSpPr>
            <a:spLocks noChangeShapeType="1"/>
          </p:cNvSpPr>
          <p:nvPr/>
        </p:nvSpPr>
        <p:spPr bwMode="auto">
          <a:xfrm>
            <a:off x="5039787" y="2834879"/>
            <a:ext cx="23050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78" name="Line 12"/>
          <p:cNvSpPr>
            <a:spLocks noChangeShapeType="1"/>
          </p:cNvSpPr>
          <p:nvPr/>
        </p:nvSpPr>
        <p:spPr bwMode="auto">
          <a:xfrm>
            <a:off x="2544236" y="2834879"/>
            <a:ext cx="2495551"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79" name="Line 13"/>
          <p:cNvSpPr>
            <a:spLocks noChangeShapeType="1"/>
          </p:cNvSpPr>
          <p:nvPr/>
        </p:nvSpPr>
        <p:spPr bwMode="auto">
          <a:xfrm>
            <a:off x="7152220" y="2834879"/>
            <a:ext cx="2495549"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80" name="Line 14"/>
          <p:cNvSpPr>
            <a:spLocks noChangeShapeType="1"/>
          </p:cNvSpPr>
          <p:nvPr/>
        </p:nvSpPr>
        <p:spPr bwMode="auto">
          <a:xfrm>
            <a:off x="2544236" y="3699272"/>
            <a:ext cx="2495551"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81" name="Line 15"/>
          <p:cNvSpPr>
            <a:spLocks noChangeShapeType="1"/>
          </p:cNvSpPr>
          <p:nvPr/>
        </p:nvSpPr>
        <p:spPr bwMode="auto">
          <a:xfrm>
            <a:off x="2544236" y="4617244"/>
            <a:ext cx="2495551"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82" name="Line 16"/>
          <p:cNvSpPr>
            <a:spLocks noChangeShapeType="1"/>
          </p:cNvSpPr>
          <p:nvPr/>
        </p:nvSpPr>
        <p:spPr bwMode="auto">
          <a:xfrm>
            <a:off x="7344836" y="3699272"/>
            <a:ext cx="230293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83" name="Line 17"/>
          <p:cNvSpPr>
            <a:spLocks noChangeShapeType="1"/>
          </p:cNvSpPr>
          <p:nvPr/>
        </p:nvSpPr>
        <p:spPr bwMode="auto">
          <a:xfrm>
            <a:off x="7344836" y="4617244"/>
            <a:ext cx="230293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7184" name="Text Box 18"/>
          <p:cNvSpPr txBox="1">
            <a:spLocks noChangeArrowheads="1"/>
          </p:cNvSpPr>
          <p:nvPr/>
        </p:nvSpPr>
        <p:spPr bwMode="auto">
          <a:xfrm>
            <a:off x="4944535" y="5426869"/>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t>1939</a:t>
            </a:r>
          </a:p>
        </p:txBody>
      </p:sp>
      <p:sp>
        <p:nvSpPr>
          <p:cNvPr id="7185" name="Text Box 19"/>
          <p:cNvSpPr txBox="1">
            <a:spLocks noChangeArrowheads="1"/>
          </p:cNvSpPr>
          <p:nvPr/>
        </p:nvSpPr>
        <p:spPr bwMode="auto">
          <a:xfrm>
            <a:off x="4944535" y="4455319"/>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t>1940</a:t>
            </a:r>
          </a:p>
        </p:txBody>
      </p:sp>
      <p:sp>
        <p:nvSpPr>
          <p:cNvPr id="7186" name="Text Box 20"/>
          <p:cNvSpPr txBox="1">
            <a:spLocks noChangeArrowheads="1"/>
          </p:cNvSpPr>
          <p:nvPr/>
        </p:nvSpPr>
        <p:spPr bwMode="auto">
          <a:xfrm>
            <a:off x="4944535" y="353734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a:t>1941</a:t>
            </a:r>
          </a:p>
        </p:txBody>
      </p:sp>
      <p:sp>
        <p:nvSpPr>
          <p:cNvPr id="7187" name="Text Box 21"/>
          <p:cNvSpPr txBox="1">
            <a:spLocks noChangeArrowheads="1"/>
          </p:cNvSpPr>
          <p:nvPr/>
        </p:nvSpPr>
        <p:spPr bwMode="auto">
          <a:xfrm>
            <a:off x="4964655" y="27925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t>1942</a:t>
            </a:r>
          </a:p>
        </p:txBody>
      </p:sp>
      <p:sp>
        <p:nvSpPr>
          <p:cNvPr id="7188" name="Text Box 22"/>
          <p:cNvSpPr txBox="1">
            <a:spLocks noChangeArrowheads="1"/>
          </p:cNvSpPr>
          <p:nvPr/>
        </p:nvSpPr>
        <p:spPr bwMode="auto">
          <a:xfrm>
            <a:off x="6606971" y="2794055"/>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t>1943</a:t>
            </a:r>
          </a:p>
        </p:txBody>
      </p:sp>
      <p:sp>
        <p:nvSpPr>
          <p:cNvPr id="7189" name="Text Box 23"/>
          <p:cNvSpPr txBox="1">
            <a:spLocks noChangeArrowheads="1"/>
          </p:cNvSpPr>
          <p:nvPr/>
        </p:nvSpPr>
        <p:spPr bwMode="auto">
          <a:xfrm>
            <a:off x="6574306" y="3520115"/>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t>1944</a:t>
            </a:r>
          </a:p>
        </p:txBody>
      </p:sp>
      <p:sp>
        <p:nvSpPr>
          <p:cNvPr id="7190" name="Text Box 24"/>
          <p:cNvSpPr txBox="1">
            <a:spLocks noChangeArrowheads="1"/>
          </p:cNvSpPr>
          <p:nvPr/>
        </p:nvSpPr>
        <p:spPr bwMode="auto">
          <a:xfrm>
            <a:off x="6608572" y="4432578"/>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dirty="0"/>
              <a:t>1945</a:t>
            </a:r>
          </a:p>
        </p:txBody>
      </p:sp>
      <p:sp>
        <p:nvSpPr>
          <p:cNvPr id="7191" name="Line 25"/>
          <p:cNvSpPr>
            <a:spLocks noChangeShapeType="1"/>
          </p:cNvSpPr>
          <p:nvPr/>
        </p:nvSpPr>
        <p:spPr bwMode="auto">
          <a:xfrm flipV="1">
            <a:off x="3790951" y="2240757"/>
            <a:ext cx="0" cy="3348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92" name="Line 26"/>
          <p:cNvSpPr>
            <a:spLocks noChangeShapeType="1"/>
          </p:cNvSpPr>
          <p:nvPr/>
        </p:nvSpPr>
        <p:spPr bwMode="auto">
          <a:xfrm>
            <a:off x="3790953" y="2240756"/>
            <a:ext cx="451273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93" name="Line 27"/>
          <p:cNvSpPr>
            <a:spLocks noChangeShapeType="1"/>
          </p:cNvSpPr>
          <p:nvPr/>
        </p:nvSpPr>
        <p:spPr bwMode="auto">
          <a:xfrm>
            <a:off x="8303684" y="2240757"/>
            <a:ext cx="40217" cy="36536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194" name="Line 28"/>
          <p:cNvSpPr>
            <a:spLocks noChangeShapeType="1"/>
          </p:cNvSpPr>
          <p:nvPr/>
        </p:nvSpPr>
        <p:spPr bwMode="auto">
          <a:xfrm>
            <a:off x="6096000" y="890588"/>
            <a:ext cx="0" cy="1944291"/>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77" name="AutoShape 29"/>
          <p:cNvSpPr>
            <a:spLocks/>
          </p:cNvSpPr>
          <p:nvPr/>
        </p:nvSpPr>
        <p:spPr bwMode="auto">
          <a:xfrm rot="5400000">
            <a:off x="3629491" y="4503541"/>
            <a:ext cx="325041" cy="2495551"/>
          </a:xfrm>
          <a:prstGeom prst="rightBrace">
            <a:avLst>
              <a:gd name="adj1" fmla="val 35989"/>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078" name="Text Box 30"/>
          <p:cNvSpPr txBox="1">
            <a:spLocks noChangeArrowheads="1"/>
          </p:cNvSpPr>
          <p:nvPr/>
        </p:nvSpPr>
        <p:spPr bwMode="auto">
          <a:xfrm>
            <a:off x="2544235" y="6081799"/>
            <a:ext cx="2544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u="sng" dirty="0">
                <a:solidFill>
                  <a:srgbClr val="FF0000"/>
                </a:solidFill>
              </a:rPr>
              <a:t>Les victoires de l’Axe</a:t>
            </a:r>
          </a:p>
        </p:txBody>
      </p:sp>
      <p:sp>
        <p:nvSpPr>
          <p:cNvPr id="2079" name="Text Box 31"/>
          <p:cNvSpPr txBox="1">
            <a:spLocks noChangeArrowheads="1"/>
          </p:cNvSpPr>
          <p:nvPr/>
        </p:nvSpPr>
        <p:spPr bwMode="auto">
          <a:xfrm>
            <a:off x="2498662" y="3452131"/>
            <a:ext cx="304164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b="1" dirty="0">
                <a:solidFill>
                  <a:srgbClr val="FF0000"/>
                </a:solidFill>
              </a:rPr>
              <a:t>   </a:t>
            </a:r>
          </a:p>
          <a:p>
            <a:pPr eaLnBrk="1" hangingPunct="1"/>
            <a:r>
              <a:rPr lang="fr-FR" sz="1400" b="1" dirty="0">
                <a:solidFill>
                  <a:srgbClr val="FF0000"/>
                </a:solidFill>
              </a:rPr>
              <a:t>   </a:t>
            </a:r>
            <a:r>
              <a:rPr lang="fr-FR" sz="1400" b="1" u="sng" dirty="0">
                <a:solidFill>
                  <a:srgbClr val="FF0000"/>
                </a:solidFill>
              </a:rPr>
              <a:t>Allemagne</a:t>
            </a:r>
            <a:r>
              <a:rPr lang="fr-FR" sz="1400" b="1" dirty="0">
                <a:solidFill>
                  <a:srgbClr val="FF0000"/>
                </a:solidFill>
              </a:rPr>
              <a:t>         </a:t>
            </a:r>
          </a:p>
          <a:p>
            <a:pPr eaLnBrk="1" hangingPunct="1"/>
            <a:r>
              <a:rPr lang="fr-FR" sz="1400" b="1" dirty="0">
                <a:solidFill>
                  <a:srgbClr val="FF0000"/>
                </a:solidFill>
              </a:rPr>
              <a:t>          en</a:t>
            </a:r>
          </a:p>
          <a:p>
            <a:pPr eaLnBrk="1" hangingPunct="1"/>
            <a:r>
              <a:rPr lang="fr-FR" sz="1400" b="1" dirty="0">
                <a:solidFill>
                  <a:srgbClr val="FF0000"/>
                </a:solidFill>
              </a:rPr>
              <a:t>      Europe</a:t>
            </a:r>
          </a:p>
          <a:p>
            <a:pPr eaLnBrk="1" hangingPunct="1"/>
            <a:endParaRPr lang="fr-FR" sz="800" b="1" dirty="0">
              <a:solidFill>
                <a:srgbClr val="FF0000"/>
              </a:solidFill>
            </a:endParaRPr>
          </a:p>
          <a:p>
            <a:pPr eaLnBrk="1" hangingPunct="1"/>
            <a:r>
              <a:rPr lang="fr-FR" sz="1400" dirty="0">
                <a:solidFill>
                  <a:srgbClr val="FF0000"/>
                </a:solidFill>
              </a:rPr>
              <a:t>            </a:t>
            </a:r>
          </a:p>
          <a:p>
            <a:pPr eaLnBrk="1" hangingPunct="1"/>
            <a:r>
              <a:rPr lang="fr-FR" sz="1400" dirty="0">
                <a:solidFill>
                  <a:srgbClr val="FF0000"/>
                </a:solidFill>
              </a:rPr>
              <a:t>            </a:t>
            </a:r>
            <a:r>
              <a:rPr lang="fr-FR" sz="1400" b="1" dirty="0">
                <a:solidFill>
                  <a:srgbClr val="FF0000"/>
                </a:solidFill>
              </a:rPr>
              <a:t>Pactes  dictatures  </a:t>
            </a:r>
          </a:p>
          <a:p>
            <a:pPr eaLnBrk="1" hangingPunct="1"/>
            <a:r>
              <a:rPr lang="fr-FR" sz="1400" b="1" dirty="0">
                <a:solidFill>
                  <a:srgbClr val="FF0000"/>
                </a:solidFill>
              </a:rPr>
              <a:t>                totalitaires</a:t>
            </a:r>
          </a:p>
          <a:p>
            <a:pPr eaLnBrk="1" hangingPunct="1"/>
            <a:endParaRPr lang="fr-FR" sz="200" b="1" dirty="0">
              <a:solidFill>
                <a:srgbClr val="FF0000"/>
              </a:solidFill>
            </a:endParaRPr>
          </a:p>
          <a:p>
            <a:pPr eaLnBrk="1" hangingPunct="1"/>
            <a:r>
              <a:rPr lang="fr-FR" sz="1400" b="1" dirty="0">
                <a:solidFill>
                  <a:srgbClr val="FF0000"/>
                </a:solidFill>
              </a:rPr>
              <a:t>       Faiblesse  démocraties</a:t>
            </a:r>
          </a:p>
          <a:p>
            <a:pPr eaLnBrk="1" hangingPunct="1"/>
            <a:endParaRPr lang="fr-FR" sz="200" b="1" dirty="0">
              <a:solidFill>
                <a:srgbClr val="FF0000"/>
              </a:solidFill>
            </a:endParaRPr>
          </a:p>
          <a:p>
            <a:pPr eaLnBrk="1" hangingPunct="1"/>
            <a:r>
              <a:rPr lang="fr-FR" sz="1400" b="1" dirty="0">
                <a:solidFill>
                  <a:srgbClr val="FF0000"/>
                </a:solidFill>
              </a:rPr>
              <a:t>             Guerre éclair</a:t>
            </a:r>
            <a:endParaRPr lang="fr-FR" sz="1400" dirty="0">
              <a:solidFill>
                <a:srgbClr val="FF0000"/>
              </a:solidFill>
            </a:endParaRPr>
          </a:p>
          <a:p>
            <a:pPr eaLnBrk="1" hangingPunct="1"/>
            <a:endParaRPr lang="fr-FR" sz="400" dirty="0">
              <a:solidFill>
                <a:srgbClr val="FF0000"/>
              </a:solidFill>
            </a:endParaRPr>
          </a:p>
          <a:p>
            <a:pPr eaLnBrk="1" hangingPunct="1"/>
            <a:r>
              <a:rPr lang="fr-FR" sz="1400" dirty="0">
                <a:solidFill>
                  <a:srgbClr val="FF0000"/>
                </a:solidFill>
              </a:rPr>
              <a:t>        </a:t>
            </a:r>
            <a:endParaRPr lang="fr-FR" sz="1400" b="1" dirty="0">
              <a:solidFill>
                <a:srgbClr val="FF0000"/>
              </a:solidFill>
            </a:endParaRPr>
          </a:p>
        </p:txBody>
      </p:sp>
      <p:sp>
        <p:nvSpPr>
          <p:cNvPr id="2080" name="Text Box 32"/>
          <p:cNvSpPr txBox="1">
            <a:spLocks noChangeArrowheads="1"/>
          </p:cNvSpPr>
          <p:nvPr/>
        </p:nvSpPr>
        <p:spPr bwMode="auto">
          <a:xfrm>
            <a:off x="4038389" y="3470435"/>
            <a:ext cx="8595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fr-FR" sz="1400" b="1" u="sng" dirty="0">
              <a:solidFill>
                <a:srgbClr val="FF0000"/>
              </a:solidFill>
            </a:endParaRPr>
          </a:p>
          <a:p>
            <a:pPr algn="ctr" eaLnBrk="1" hangingPunct="1"/>
            <a:r>
              <a:rPr lang="fr-FR" sz="1400" b="1" dirty="0">
                <a:solidFill>
                  <a:srgbClr val="FF0000"/>
                </a:solidFill>
              </a:rPr>
              <a:t> </a:t>
            </a:r>
            <a:r>
              <a:rPr lang="fr-FR" sz="1400" b="1" u="sng" dirty="0">
                <a:solidFill>
                  <a:srgbClr val="FF0000"/>
                </a:solidFill>
              </a:rPr>
              <a:t>Japon</a:t>
            </a:r>
            <a:r>
              <a:rPr lang="fr-FR" sz="1400" b="1" dirty="0">
                <a:solidFill>
                  <a:srgbClr val="FF0000"/>
                </a:solidFill>
              </a:rPr>
              <a:t>  </a:t>
            </a:r>
          </a:p>
          <a:p>
            <a:pPr algn="ctr" eaLnBrk="1" hangingPunct="1"/>
            <a:r>
              <a:rPr lang="fr-FR" sz="1400" b="1" dirty="0">
                <a:solidFill>
                  <a:srgbClr val="FF0000"/>
                </a:solidFill>
              </a:rPr>
              <a:t>en </a:t>
            </a:r>
          </a:p>
          <a:p>
            <a:pPr algn="ctr" eaLnBrk="1" hangingPunct="1"/>
            <a:r>
              <a:rPr lang="fr-FR" sz="1400" b="1" dirty="0">
                <a:solidFill>
                  <a:srgbClr val="FF0000"/>
                </a:solidFill>
              </a:rPr>
              <a:t>Asie</a:t>
            </a:r>
          </a:p>
        </p:txBody>
      </p:sp>
      <p:sp>
        <p:nvSpPr>
          <p:cNvPr id="2081" name="Text Box 33">
            <a:hlinkClick r:id="" action="ppaction://noaction"/>
          </p:cNvPr>
          <p:cNvSpPr txBox="1">
            <a:spLocks noChangeArrowheads="1"/>
          </p:cNvSpPr>
          <p:nvPr/>
        </p:nvSpPr>
        <p:spPr bwMode="auto">
          <a:xfrm>
            <a:off x="2664637" y="3352027"/>
            <a:ext cx="2287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b="1" u="sng" dirty="0">
                <a:solidFill>
                  <a:srgbClr val="0000FF"/>
                </a:solidFill>
              </a:rPr>
              <a:t>Mondialisation du conflit</a:t>
            </a:r>
          </a:p>
        </p:txBody>
      </p:sp>
      <p:sp>
        <p:nvSpPr>
          <p:cNvPr id="2082" name="Text Box 34"/>
          <p:cNvSpPr txBox="1">
            <a:spLocks noChangeArrowheads="1"/>
          </p:cNvSpPr>
          <p:nvPr/>
        </p:nvSpPr>
        <p:spPr bwMode="auto">
          <a:xfrm>
            <a:off x="3854572" y="3000942"/>
            <a:ext cx="1261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b="1" dirty="0">
                <a:solidFill>
                  <a:srgbClr val="0000FF"/>
                </a:solidFill>
              </a:rPr>
              <a:t>Pearl Harbor</a:t>
            </a:r>
          </a:p>
        </p:txBody>
      </p:sp>
      <p:sp>
        <p:nvSpPr>
          <p:cNvPr id="2083" name="Text Box 35"/>
          <p:cNvSpPr txBox="1">
            <a:spLocks noChangeArrowheads="1"/>
          </p:cNvSpPr>
          <p:nvPr/>
        </p:nvSpPr>
        <p:spPr bwMode="auto">
          <a:xfrm>
            <a:off x="2449770" y="2893220"/>
            <a:ext cx="14959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b="1" dirty="0">
                <a:solidFill>
                  <a:srgbClr val="0000FF"/>
                </a:solidFill>
              </a:rPr>
              <a:t>Attaque contre </a:t>
            </a:r>
          </a:p>
          <a:p>
            <a:pPr algn="ctr" eaLnBrk="1" hangingPunct="1"/>
            <a:r>
              <a:rPr lang="fr-FR" sz="1400" b="1" dirty="0">
                <a:solidFill>
                  <a:srgbClr val="0000FF"/>
                </a:solidFill>
              </a:rPr>
              <a:t>l’URSS</a:t>
            </a:r>
          </a:p>
        </p:txBody>
      </p:sp>
      <p:sp>
        <p:nvSpPr>
          <p:cNvPr id="2085" name="Line 37"/>
          <p:cNvSpPr>
            <a:spLocks noChangeShapeType="1"/>
          </p:cNvSpPr>
          <p:nvPr/>
        </p:nvSpPr>
        <p:spPr bwMode="auto">
          <a:xfrm flipV="1">
            <a:off x="4454254" y="2750462"/>
            <a:ext cx="0" cy="21550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86" name="Text Box 38"/>
          <p:cNvSpPr txBox="1">
            <a:spLocks noChangeArrowheads="1"/>
          </p:cNvSpPr>
          <p:nvPr/>
        </p:nvSpPr>
        <p:spPr bwMode="auto">
          <a:xfrm>
            <a:off x="3759958" y="2218642"/>
            <a:ext cx="2495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b="1" dirty="0">
                <a:solidFill>
                  <a:srgbClr val="FF0000"/>
                </a:solidFill>
              </a:rPr>
              <a:t>Progrès du Japon</a:t>
            </a:r>
          </a:p>
          <a:p>
            <a:pPr algn="ctr" eaLnBrk="1" hangingPunct="1"/>
            <a:r>
              <a:rPr lang="fr-FR" sz="1400" b="1" dirty="0">
                <a:solidFill>
                  <a:srgbClr val="FF0000"/>
                </a:solidFill>
              </a:rPr>
              <a:t>dans le Pacifique</a:t>
            </a:r>
          </a:p>
        </p:txBody>
      </p:sp>
      <p:sp>
        <p:nvSpPr>
          <p:cNvPr id="2087" name="Text Box 39"/>
          <p:cNvSpPr txBox="1">
            <a:spLocks noChangeArrowheads="1"/>
          </p:cNvSpPr>
          <p:nvPr/>
        </p:nvSpPr>
        <p:spPr bwMode="auto">
          <a:xfrm>
            <a:off x="2782485" y="1112952"/>
            <a:ext cx="36491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b="1" dirty="0">
                <a:solidFill>
                  <a:srgbClr val="FF0000"/>
                </a:solidFill>
              </a:rPr>
              <a:t>Allemagne progresse en URSS</a:t>
            </a:r>
          </a:p>
        </p:txBody>
      </p:sp>
      <p:sp>
        <p:nvSpPr>
          <p:cNvPr id="2089" name="Freeform 41"/>
          <p:cNvSpPr>
            <a:spLocks/>
          </p:cNvSpPr>
          <p:nvPr/>
        </p:nvSpPr>
        <p:spPr bwMode="auto">
          <a:xfrm>
            <a:off x="2617568" y="1278050"/>
            <a:ext cx="191558" cy="1615171"/>
          </a:xfrm>
          <a:custGeom>
            <a:avLst/>
            <a:gdLst>
              <a:gd name="T0" fmla="*/ 2147483647 w 318"/>
              <a:gd name="T1" fmla="*/ 2147483647 h 1065"/>
              <a:gd name="T2" fmla="*/ 2147483647 w 318"/>
              <a:gd name="T3" fmla="*/ 2147483647 h 1065"/>
              <a:gd name="T4" fmla="*/ 0 w 318"/>
              <a:gd name="T5" fmla="*/ 0 h 1065"/>
              <a:gd name="T6" fmla="*/ 2147483647 w 318"/>
              <a:gd name="T7" fmla="*/ 0 h 1065"/>
              <a:gd name="T8" fmla="*/ 0 60000 65536"/>
              <a:gd name="T9" fmla="*/ 0 60000 65536"/>
              <a:gd name="T10" fmla="*/ 0 60000 65536"/>
              <a:gd name="T11" fmla="*/ 0 60000 65536"/>
              <a:gd name="T12" fmla="*/ 0 w 318"/>
              <a:gd name="T13" fmla="*/ 0 h 1065"/>
              <a:gd name="T14" fmla="*/ 318 w 318"/>
              <a:gd name="T15" fmla="*/ 1065 h 1065"/>
            </a:gdLst>
            <a:ahLst/>
            <a:cxnLst>
              <a:cxn ang="T8">
                <a:pos x="T0" y="T1"/>
              </a:cxn>
              <a:cxn ang="T9">
                <a:pos x="T2" y="T3"/>
              </a:cxn>
              <a:cxn ang="T10">
                <a:pos x="T4" y="T5"/>
              </a:cxn>
              <a:cxn ang="T11">
                <a:pos x="T6" y="T7"/>
              </a:cxn>
            </a:cxnLst>
            <a:rect l="T12" t="T13" r="T14" b="T15"/>
            <a:pathLst>
              <a:path w="318" h="1065">
                <a:moveTo>
                  <a:pt x="15" y="1065"/>
                </a:moveTo>
                <a:cubicBezTo>
                  <a:pt x="15" y="1019"/>
                  <a:pt x="15" y="973"/>
                  <a:pt x="15" y="927"/>
                </a:cubicBezTo>
                <a:lnTo>
                  <a:pt x="0" y="0"/>
                </a:lnTo>
                <a:lnTo>
                  <a:pt x="318" y="0"/>
                </a:ln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090" name="Text Box 42"/>
          <p:cNvSpPr txBox="1">
            <a:spLocks noChangeArrowheads="1"/>
          </p:cNvSpPr>
          <p:nvPr/>
        </p:nvSpPr>
        <p:spPr bwMode="auto">
          <a:xfrm>
            <a:off x="2734734" y="1484712"/>
            <a:ext cx="39373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b="1" dirty="0">
                <a:solidFill>
                  <a:srgbClr val="FF0000"/>
                </a:solidFill>
              </a:rPr>
              <a:t>Allemagne progresse en Afrique                </a:t>
            </a:r>
          </a:p>
          <a:p>
            <a:pPr eaLnBrk="1" hangingPunct="1"/>
            <a:r>
              <a:rPr lang="fr-FR" sz="1400" b="1" dirty="0">
                <a:solidFill>
                  <a:srgbClr val="FF0000"/>
                </a:solidFill>
              </a:rPr>
              <a:t>                  (Egypte)</a:t>
            </a:r>
          </a:p>
        </p:txBody>
      </p:sp>
      <p:sp>
        <p:nvSpPr>
          <p:cNvPr id="2091" name="Line 43"/>
          <p:cNvSpPr>
            <a:spLocks noChangeShapeType="1"/>
          </p:cNvSpPr>
          <p:nvPr/>
        </p:nvSpPr>
        <p:spPr bwMode="auto">
          <a:xfrm flipV="1">
            <a:off x="3366592" y="1844725"/>
            <a:ext cx="0" cy="104849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92" name="Text Box 44"/>
          <p:cNvSpPr txBox="1">
            <a:spLocks noChangeArrowheads="1"/>
          </p:cNvSpPr>
          <p:nvPr/>
        </p:nvSpPr>
        <p:spPr bwMode="auto">
          <a:xfrm>
            <a:off x="6112355" y="855178"/>
            <a:ext cx="352912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700" b="1" u="sng" dirty="0">
                <a:solidFill>
                  <a:srgbClr val="008000"/>
                </a:solidFill>
              </a:rPr>
              <a:t>Des batailles décisives</a:t>
            </a:r>
          </a:p>
        </p:txBody>
      </p:sp>
      <p:sp>
        <p:nvSpPr>
          <p:cNvPr id="2093" name="Text Box 45"/>
          <p:cNvSpPr txBox="1">
            <a:spLocks noChangeArrowheads="1"/>
          </p:cNvSpPr>
          <p:nvPr/>
        </p:nvSpPr>
        <p:spPr bwMode="auto">
          <a:xfrm>
            <a:off x="6463123" y="1158616"/>
            <a:ext cx="4032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400" b="1" dirty="0">
                <a:solidFill>
                  <a:srgbClr val="008000"/>
                </a:solidFill>
              </a:rPr>
              <a:t>Stalingrad et avancée de l’Armée Rouge</a:t>
            </a:r>
          </a:p>
        </p:txBody>
      </p:sp>
      <p:sp>
        <p:nvSpPr>
          <p:cNvPr id="2094" name="Line 46"/>
          <p:cNvSpPr>
            <a:spLocks noChangeShapeType="1"/>
          </p:cNvSpPr>
          <p:nvPr/>
        </p:nvSpPr>
        <p:spPr bwMode="auto">
          <a:xfrm>
            <a:off x="6127505" y="1305585"/>
            <a:ext cx="384175" cy="0"/>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95" name="Text Box 47"/>
          <p:cNvSpPr txBox="1">
            <a:spLocks noChangeArrowheads="1"/>
          </p:cNvSpPr>
          <p:nvPr/>
        </p:nvSpPr>
        <p:spPr bwMode="auto">
          <a:xfrm>
            <a:off x="6488397" y="1545834"/>
            <a:ext cx="32510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b="1" dirty="0">
                <a:solidFill>
                  <a:srgbClr val="008000"/>
                </a:solidFill>
              </a:rPr>
              <a:t>El </a:t>
            </a:r>
            <a:r>
              <a:rPr lang="fr-FR" sz="1400" b="1" dirty="0" err="1">
                <a:solidFill>
                  <a:srgbClr val="008000"/>
                </a:solidFill>
              </a:rPr>
              <a:t>Alamein</a:t>
            </a:r>
            <a:r>
              <a:rPr lang="fr-FR" sz="1400" b="1" dirty="0">
                <a:solidFill>
                  <a:srgbClr val="008000"/>
                </a:solidFill>
              </a:rPr>
              <a:t> et débarquement en </a:t>
            </a:r>
          </a:p>
          <a:p>
            <a:pPr algn="ctr" eaLnBrk="1" hangingPunct="1"/>
            <a:r>
              <a:rPr lang="fr-FR" sz="1400" b="1" dirty="0">
                <a:solidFill>
                  <a:srgbClr val="008000"/>
                </a:solidFill>
              </a:rPr>
              <a:t>Afrique du nord (GB, USA, FFL)</a:t>
            </a:r>
          </a:p>
        </p:txBody>
      </p:sp>
      <p:sp>
        <p:nvSpPr>
          <p:cNvPr id="2096" name="Line 48"/>
          <p:cNvSpPr>
            <a:spLocks noChangeShapeType="1"/>
          </p:cNvSpPr>
          <p:nvPr/>
        </p:nvSpPr>
        <p:spPr bwMode="auto">
          <a:xfrm>
            <a:off x="6143624" y="1700808"/>
            <a:ext cx="596606" cy="0"/>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97" name="Text Box 49"/>
          <p:cNvSpPr txBox="1">
            <a:spLocks noChangeArrowheads="1"/>
          </p:cNvSpPr>
          <p:nvPr/>
        </p:nvSpPr>
        <p:spPr bwMode="auto">
          <a:xfrm>
            <a:off x="6414864" y="2202065"/>
            <a:ext cx="171413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300" b="1" dirty="0">
                <a:solidFill>
                  <a:srgbClr val="008000"/>
                </a:solidFill>
              </a:rPr>
              <a:t>   Mer de Corail     </a:t>
            </a:r>
          </a:p>
          <a:p>
            <a:pPr eaLnBrk="1" hangingPunct="1"/>
            <a:r>
              <a:rPr lang="fr-FR" sz="1300" b="1" dirty="0">
                <a:solidFill>
                  <a:srgbClr val="008000"/>
                </a:solidFill>
              </a:rPr>
              <a:t>   Midway (USA)</a:t>
            </a:r>
          </a:p>
          <a:p>
            <a:pPr eaLnBrk="1" hangingPunct="1"/>
            <a:r>
              <a:rPr lang="fr-FR" sz="1300" b="1" dirty="0">
                <a:solidFill>
                  <a:srgbClr val="008000"/>
                </a:solidFill>
              </a:rPr>
              <a:t>   Guadalcanal</a:t>
            </a:r>
          </a:p>
        </p:txBody>
      </p:sp>
      <p:sp>
        <p:nvSpPr>
          <p:cNvPr id="2098" name="Line 50"/>
          <p:cNvSpPr>
            <a:spLocks noChangeShapeType="1"/>
          </p:cNvSpPr>
          <p:nvPr/>
        </p:nvSpPr>
        <p:spPr bwMode="auto">
          <a:xfrm>
            <a:off x="5808136" y="2511029"/>
            <a:ext cx="575733" cy="0"/>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2099" name="AutoShape 51"/>
          <p:cNvSpPr>
            <a:spLocks/>
          </p:cNvSpPr>
          <p:nvPr/>
        </p:nvSpPr>
        <p:spPr bwMode="auto">
          <a:xfrm rot="-5400000">
            <a:off x="5906693" y="-2869678"/>
            <a:ext cx="378619" cy="7103532"/>
          </a:xfrm>
          <a:prstGeom prst="rightBrace">
            <a:avLst>
              <a:gd name="adj1" fmla="val 92715"/>
              <a:gd name="adj2" fmla="val 50000"/>
            </a:avLst>
          </a:prstGeom>
          <a:noFill/>
          <a:ln w="28575">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100" name="Text Box 52"/>
          <p:cNvSpPr txBox="1">
            <a:spLocks noChangeArrowheads="1"/>
          </p:cNvSpPr>
          <p:nvPr/>
        </p:nvSpPr>
        <p:spPr bwMode="auto">
          <a:xfrm>
            <a:off x="4367678" y="123446"/>
            <a:ext cx="38651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u="sng" dirty="0">
                <a:solidFill>
                  <a:srgbClr val="7030A0"/>
                </a:solidFill>
              </a:rPr>
              <a:t>1942/43 : Le tournant de la guerre</a:t>
            </a:r>
          </a:p>
        </p:txBody>
      </p:sp>
      <p:sp>
        <p:nvSpPr>
          <p:cNvPr id="2101" name="Text Box 53"/>
          <p:cNvSpPr txBox="1">
            <a:spLocks noChangeArrowheads="1"/>
          </p:cNvSpPr>
          <p:nvPr/>
        </p:nvSpPr>
        <p:spPr bwMode="auto">
          <a:xfrm>
            <a:off x="7003074" y="3146629"/>
            <a:ext cx="167857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b="1" dirty="0" smtClean="0">
                <a:solidFill>
                  <a:srgbClr val="008000"/>
                </a:solidFill>
                <a:latin typeface="+mn-lt"/>
              </a:rPr>
              <a:t>Reconquête</a:t>
            </a:r>
            <a:endParaRPr lang="fr-FR" sz="1400" b="1" dirty="0">
              <a:solidFill>
                <a:srgbClr val="008000"/>
              </a:solidFill>
              <a:latin typeface="+mn-lt"/>
            </a:endParaRPr>
          </a:p>
          <a:p>
            <a:pPr algn="ctr" eaLnBrk="1" hangingPunct="1"/>
            <a:r>
              <a:rPr lang="fr-FR" sz="1400" b="1" dirty="0" smtClean="0">
                <a:solidFill>
                  <a:srgbClr val="008000"/>
                </a:solidFill>
                <a:latin typeface="+mn-lt"/>
              </a:rPr>
              <a:t>d’île en </a:t>
            </a:r>
          </a:p>
          <a:p>
            <a:pPr algn="ctr" eaLnBrk="1" hangingPunct="1"/>
            <a:r>
              <a:rPr lang="fr-FR" sz="1400" b="1" dirty="0" smtClean="0">
                <a:solidFill>
                  <a:srgbClr val="008000"/>
                </a:solidFill>
                <a:latin typeface="+mn-lt"/>
              </a:rPr>
              <a:t>île</a:t>
            </a:r>
            <a:endParaRPr lang="fr-FR" sz="1400" b="1" dirty="0">
              <a:solidFill>
                <a:srgbClr val="008000"/>
              </a:solidFill>
              <a:latin typeface="+mn-lt"/>
            </a:endParaRPr>
          </a:p>
          <a:p>
            <a:pPr algn="ctr" eaLnBrk="1" hangingPunct="1"/>
            <a:r>
              <a:rPr lang="fr-FR" sz="1400" b="1" dirty="0">
                <a:solidFill>
                  <a:srgbClr val="008000"/>
                </a:solidFill>
                <a:latin typeface="+mn-lt"/>
              </a:rPr>
              <a:t>dans le </a:t>
            </a:r>
          </a:p>
          <a:p>
            <a:pPr algn="ctr" eaLnBrk="1" hangingPunct="1"/>
            <a:r>
              <a:rPr lang="fr-FR" sz="1400" b="1" dirty="0" smtClean="0">
                <a:solidFill>
                  <a:srgbClr val="008000"/>
                </a:solidFill>
                <a:latin typeface="+mn-lt"/>
              </a:rPr>
              <a:t>Pacifique</a:t>
            </a:r>
            <a:endParaRPr lang="fr-FR" sz="1400" b="1" dirty="0">
              <a:solidFill>
                <a:srgbClr val="008000"/>
              </a:solidFill>
              <a:latin typeface="+mn-lt"/>
            </a:endParaRPr>
          </a:p>
        </p:txBody>
      </p:sp>
      <p:sp>
        <p:nvSpPr>
          <p:cNvPr id="2102" name="Text Box 54"/>
          <p:cNvSpPr txBox="1">
            <a:spLocks noChangeArrowheads="1"/>
          </p:cNvSpPr>
          <p:nvPr/>
        </p:nvSpPr>
        <p:spPr bwMode="auto">
          <a:xfrm>
            <a:off x="8389655" y="2906755"/>
            <a:ext cx="10887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b="1" dirty="0">
                <a:solidFill>
                  <a:srgbClr val="008000"/>
                </a:solidFill>
              </a:rPr>
              <a:t>Offensive</a:t>
            </a:r>
          </a:p>
          <a:p>
            <a:pPr algn="ctr" eaLnBrk="1" hangingPunct="1"/>
            <a:r>
              <a:rPr lang="fr-FR" sz="1400" b="1" dirty="0">
                <a:solidFill>
                  <a:srgbClr val="008000"/>
                </a:solidFill>
              </a:rPr>
              <a:t>Soviétique</a:t>
            </a:r>
          </a:p>
          <a:p>
            <a:pPr algn="ctr" eaLnBrk="1" hangingPunct="1"/>
            <a:r>
              <a:rPr lang="fr-FR" sz="1400" b="1" dirty="0">
                <a:solidFill>
                  <a:srgbClr val="008000"/>
                </a:solidFill>
              </a:rPr>
              <a:t>à l’Est</a:t>
            </a:r>
          </a:p>
        </p:txBody>
      </p:sp>
      <p:sp>
        <p:nvSpPr>
          <p:cNvPr id="2104" name="Text Box 56"/>
          <p:cNvSpPr txBox="1">
            <a:spLocks noChangeArrowheads="1"/>
          </p:cNvSpPr>
          <p:nvPr/>
        </p:nvSpPr>
        <p:spPr bwMode="auto">
          <a:xfrm>
            <a:off x="8312344" y="3681950"/>
            <a:ext cx="13354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solidFill>
                  <a:srgbClr val="008000"/>
                </a:solidFill>
              </a:rPr>
              <a:t>Débarquements</a:t>
            </a:r>
            <a:endParaRPr lang="fr-FR" sz="1200" b="1" baseline="30000" dirty="0">
              <a:solidFill>
                <a:srgbClr val="008000"/>
              </a:solidFill>
            </a:endParaRPr>
          </a:p>
          <a:p>
            <a:pPr algn="ctr" eaLnBrk="1" hangingPunct="1"/>
            <a:r>
              <a:rPr lang="fr-FR" sz="1200" b="1" dirty="0">
                <a:solidFill>
                  <a:srgbClr val="008000"/>
                </a:solidFill>
              </a:rPr>
              <a:t>en Italie, Grèce, Provence </a:t>
            </a:r>
          </a:p>
          <a:p>
            <a:pPr algn="ctr" eaLnBrk="1" hangingPunct="1"/>
            <a:r>
              <a:rPr lang="fr-FR" sz="1200" b="1" dirty="0">
                <a:solidFill>
                  <a:srgbClr val="008000"/>
                </a:solidFill>
              </a:rPr>
              <a:t>et  </a:t>
            </a:r>
          </a:p>
          <a:p>
            <a:pPr algn="ctr" eaLnBrk="1" hangingPunct="1"/>
            <a:r>
              <a:rPr lang="fr-FR" sz="1200" b="1" dirty="0">
                <a:solidFill>
                  <a:srgbClr val="008000"/>
                </a:solidFill>
              </a:rPr>
              <a:t>Normandie</a:t>
            </a:r>
          </a:p>
        </p:txBody>
      </p:sp>
      <p:sp>
        <p:nvSpPr>
          <p:cNvPr id="2105" name="Text Box 57"/>
          <p:cNvSpPr txBox="1">
            <a:spLocks noChangeArrowheads="1"/>
          </p:cNvSpPr>
          <p:nvPr/>
        </p:nvSpPr>
        <p:spPr bwMode="auto">
          <a:xfrm>
            <a:off x="7317961" y="4548204"/>
            <a:ext cx="11192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solidFill>
                  <a:srgbClr val="008000"/>
                </a:solidFill>
              </a:rPr>
              <a:t>06/08 :</a:t>
            </a:r>
          </a:p>
          <a:p>
            <a:pPr algn="ctr" eaLnBrk="1" hangingPunct="1"/>
            <a:r>
              <a:rPr lang="fr-FR" sz="1200" b="1" dirty="0">
                <a:solidFill>
                  <a:srgbClr val="008000"/>
                </a:solidFill>
              </a:rPr>
              <a:t>Hiroshima</a:t>
            </a:r>
          </a:p>
          <a:p>
            <a:pPr algn="ctr" eaLnBrk="1" hangingPunct="1"/>
            <a:r>
              <a:rPr lang="fr-FR" sz="1200" b="1" dirty="0">
                <a:solidFill>
                  <a:srgbClr val="008000"/>
                </a:solidFill>
              </a:rPr>
              <a:t>09/08 :</a:t>
            </a:r>
          </a:p>
          <a:p>
            <a:pPr algn="ctr" eaLnBrk="1" hangingPunct="1"/>
            <a:r>
              <a:rPr lang="fr-FR" sz="1200" b="1" dirty="0">
                <a:solidFill>
                  <a:srgbClr val="008000"/>
                </a:solidFill>
              </a:rPr>
              <a:t>Nagasaki</a:t>
            </a:r>
          </a:p>
          <a:p>
            <a:pPr algn="ctr" eaLnBrk="1" hangingPunct="1"/>
            <a:r>
              <a:rPr lang="fr-FR" sz="1200" b="1" dirty="0">
                <a:solidFill>
                  <a:srgbClr val="008000"/>
                </a:solidFill>
              </a:rPr>
              <a:t>02/09 : </a:t>
            </a:r>
          </a:p>
          <a:p>
            <a:pPr algn="ctr" eaLnBrk="1" hangingPunct="1"/>
            <a:r>
              <a:rPr lang="fr-FR" sz="1200" b="1" dirty="0">
                <a:solidFill>
                  <a:srgbClr val="008000"/>
                </a:solidFill>
              </a:rPr>
              <a:t>Capitulation </a:t>
            </a:r>
          </a:p>
          <a:p>
            <a:pPr algn="ctr" eaLnBrk="1" hangingPunct="1"/>
            <a:r>
              <a:rPr lang="fr-FR" sz="1200" b="1" dirty="0">
                <a:solidFill>
                  <a:srgbClr val="008000"/>
                </a:solidFill>
              </a:rPr>
              <a:t>du Japon</a:t>
            </a:r>
          </a:p>
        </p:txBody>
      </p:sp>
      <p:sp>
        <p:nvSpPr>
          <p:cNvPr id="2106" name="Text Box 58"/>
          <p:cNvSpPr txBox="1">
            <a:spLocks noChangeArrowheads="1"/>
          </p:cNvSpPr>
          <p:nvPr/>
        </p:nvSpPr>
        <p:spPr bwMode="auto">
          <a:xfrm>
            <a:off x="8411270" y="4924350"/>
            <a:ext cx="12666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b="1" dirty="0">
                <a:solidFill>
                  <a:srgbClr val="008000"/>
                </a:solidFill>
              </a:rPr>
              <a:t>8 mai : </a:t>
            </a:r>
          </a:p>
          <a:p>
            <a:pPr algn="ctr" eaLnBrk="1" hangingPunct="1"/>
            <a:r>
              <a:rPr lang="fr-FR" sz="1400" b="1" dirty="0">
                <a:solidFill>
                  <a:srgbClr val="008000"/>
                </a:solidFill>
              </a:rPr>
              <a:t>Capitulation </a:t>
            </a:r>
          </a:p>
          <a:p>
            <a:pPr algn="ctr" eaLnBrk="1" hangingPunct="1"/>
            <a:r>
              <a:rPr lang="fr-FR" sz="1400" b="1" dirty="0">
                <a:solidFill>
                  <a:srgbClr val="008000"/>
                </a:solidFill>
              </a:rPr>
              <a:t>allemande</a:t>
            </a:r>
          </a:p>
        </p:txBody>
      </p:sp>
      <p:sp>
        <p:nvSpPr>
          <p:cNvPr id="2107" name="AutoShape 59"/>
          <p:cNvSpPr>
            <a:spLocks/>
          </p:cNvSpPr>
          <p:nvPr/>
        </p:nvSpPr>
        <p:spPr bwMode="auto">
          <a:xfrm rot="5400000">
            <a:off x="8339652" y="4920824"/>
            <a:ext cx="377429" cy="2301914"/>
          </a:xfrm>
          <a:prstGeom prst="rightBrace">
            <a:avLst>
              <a:gd name="adj1" fmla="val 34385"/>
              <a:gd name="adj2" fmla="val 50000"/>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2108" name="Text Box 60"/>
          <p:cNvSpPr txBox="1">
            <a:spLocks noChangeArrowheads="1"/>
          </p:cNvSpPr>
          <p:nvPr/>
        </p:nvSpPr>
        <p:spPr bwMode="auto">
          <a:xfrm>
            <a:off x="7607964" y="6260496"/>
            <a:ext cx="19544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b="1" u="sng" dirty="0">
                <a:solidFill>
                  <a:srgbClr val="008000"/>
                </a:solidFill>
              </a:rPr>
              <a:t>Victoires Alliées</a:t>
            </a:r>
          </a:p>
        </p:txBody>
      </p:sp>
      <p:sp>
        <p:nvSpPr>
          <p:cNvPr id="3" name="Rectangle 2"/>
          <p:cNvSpPr/>
          <p:nvPr/>
        </p:nvSpPr>
        <p:spPr>
          <a:xfrm>
            <a:off x="61492" y="77267"/>
            <a:ext cx="2437170" cy="584775"/>
          </a:xfrm>
          <a:prstGeom prst="rect">
            <a:avLst/>
          </a:prstGeom>
          <a:solidFill>
            <a:srgbClr val="FF0000">
              <a:alpha val="78000"/>
            </a:srgbClr>
          </a:solidFill>
          <a:ln>
            <a:noFill/>
          </a:ln>
        </p:spPr>
        <p:txBody>
          <a:bodyPr wrap="square">
            <a:spAutoFit/>
          </a:bodyPr>
          <a:lstStyle/>
          <a:p>
            <a:pPr algn="ctr"/>
            <a:r>
              <a:rPr lang="fr-FR" sz="1600" b="1" dirty="0">
                <a:solidFill>
                  <a:schemeClr val="bg1"/>
                </a:solidFill>
              </a:rPr>
              <a:t>Les grandes phases de la Seconde Guerre mondiale</a:t>
            </a:r>
            <a:endParaRPr lang="fr-FR" sz="1400" b="1" dirty="0">
              <a:solidFill>
                <a:schemeClr val="bg1"/>
              </a:solidFill>
            </a:endParaRPr>
          </a:p>
        </p:txBody>
      </p:sp>
    </p:spTree>
    <p:extLst>
      <p:ext uri="{BB962C8B-B14F-4D97-AF65-F5344CB8AC3E}">
        <p14:creationId xmlns:p14="http://schemas.microsoft.com/office/powerpoint/2010/main" val="659215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79"/>
                                        </p:tgtEl>
                                        <p:attrNameLst>
                                          <p:attrName>style.visibility</p:attrName>
                                        </p:attrNameLst>
                                      </p:cBhvr>
                                      <p:to>
                                        <p:strVal val="visible"/>
                                      </p:to>
                                    </p:set>
                                    <p:anim calcmode="lin" valueType="num">
                                      <p:cBhvr additive="base">
                                        <p:cTn id="7" dur="500" fill="hold"/>
                                        <p:tgtEl>
                                          <p:spTgt spid="2079"/>
                                        </p:tgtEl>
                                        <p:attrNameLst>
                                          <p:attrName>ppt_x</p:attrName>
                                        </p:attrNameLst>
                                      </p:cBhvr>
                                      <p:tavLst>
                                        <p:tav tm="0">
                                          <p:val>
                                            <p:strVal val="#ppt_x"/>
                                          </p:val>
                                        </p:tav>
                                        <p:tav tm="100000">
                                          <p:val>
                                            <p:strVal val="#ppt_x"/>
                                          </p:val>
                                        </p:tav>
                                      </p:tavLst>
                                    </p:anim>
                                    <p:anim calcmode="lin" valueType="num">
                                      <p:cBhvr additive="base">
                                        <p:cTn id="8" dur="500" fill="hold"/>
                                        <p:tgtEl>
                                          <p:spTgt spid="20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80"/>
                                        </p:tgtEl>
                                        <p:attrNameLst>
                                          <p:attrName>style.visibility</p:attrName>
                                        </p:attrNameLst>
                                      </p:cBhvr>
                                      <p:to>
                                        <p:strVal val="visible"/>
                                      </p:to>
                                    </p:set>
                                    <p:anim calcmode="lin" valueType="num">
                                      <p:cBhvr additive="base">
                                        <p:cTn id="13" dur="500" fill="hold"/>
                                        <p:tgtEl>
                                          <p:spTgt spid="2080"/>
                                        </p:tgtEl>
                                        <p:attrNameLst>
                                          <p:attrName>ppt_x</p:attrName>
                                        </p:attrNameLst>
                                      </p:cBhvr>
                                      <p:tavLst>
                                        <p:tav tm="0">
                                          <p:val>
                                            <p:strVal val="#ppt_x"/>
                                          </p:val>
                                        </p:tav>
                                        <p:tav tm="100000">
                                          <p:val>
                                            <p:strVal val="#ppt_x"/>
                                          </p:val>
                                        </p:tav>
                                      </p:tavLst>
                                    </p:anim>
                                    <p:anim calcmode="lin" valueType="num">
                                      <p:cBhvr additive="base">
                                        <p:cTn id="14" dur="500" fill="hold"/>
                                        <p:tgtEl>
                                          <p:spTgt spid="208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81"/>
                                        </p:tgtEl>
                                        <p:attrNameLst>
                                          <p:attrName>style.visibility</p:attrName>
                                        </p:attrNameLst>
                                      </p:cBhvr>
                                      <p:to>
                                        <p:strVal val="visible"/>
                                      </p:to>
                                    </p:set>
                                    <p:animEffect transition="in" filter="box(in)">
                                      <p:cBhvr>
                                        <p:cTn id="19" dur="500"/>
                                        <p:tgtEl>
                                          <p:spTgt spid="208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082"/>
                                        </p:tgtEl>
                                        <p:attrNameLst>
                                          <p:attrName>style.visibility</p:attrName>
                                        </p:attrNameLst>
                                      </p:cBhvr>
                                      <p:to>
                                        <p:strVal val="visible"/>
                                      </p:to>
                                    </p:set>
                                    <p:animEffect transition="in" filter="box(in)">
                                      <p:cBhvr>
                                        <p:cTn id="24" dur="500"/>
                                        <p:tgtEl>
                                          <p:spTgt spid="208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083"/>
                                        </p:tgtEl>
                                        <p:attrNameLst>
                                          <p:attrName>style.visibility</p:attrName>
                                        </p:attrNameLst>
                                      </p:cBhvr>
                                      <p:to>
                                        <p:strVal val="visible"/>
                                      </p:to>
                                    </p:set>
                                    <p:animEffect transition="in" filter="box(in)">
                                      <p:cBhvr>
                                        <p:cTn id="29" dur="500"/>
                                        <p:tgtEl>
                                          <p:spTgt spid="208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2085"/>
                                        </p:tgtEl>
                                        <p:attrNameLst>
                                          <p:attrName>style.visibility</p:attrName>
                                        </p:attrNameLst>
                                      </p:cBhvr>
                                      <p:to>
                                        <p:strVal val="visible"/>
                                      </p:to>
                                    </p:set>
                                    <p:animEffect transition="in" filter="box(in)">
                                      <p:cBhvr>
                                        <p:cTn id="34" dur="500"/>
                                        <p:tgtEl>
                                          <p:spTgt spid="2085"/>
                                        </p:tgtEl>
                                      </p:cBhvr>
                                    </p:animEffect>
                                  </p:childTnLst>
                                </p:cTn>
                              </p:par>
                            </p:childTnLst>
                          </p:cTn>
                        </p:par>
                        <p:par>
                          <p:cTn id="35" fill="hold" nodeType="withGroup">
                            <p:stCondLst>
                              <p:cond delay="500"/>
                            </p:stCondLst>
                            <p:childTnLst>
                              <p:par>
                                <p:cTn id="36" presetID="55" presetClass="entr" presetSubtype="0" fill="hold" grpId="0" nodeType="afterEffect">
                                  <p:stCondLst>
                                    <p:cond delay="0"/>
                                  </p:stCondLst>
                                  <p:childTnLst>
                                    <p:set>
                                      <p:cBhvr>
                                        <p:cTn id="37" dur="1" fill="hold">
                                          <p:stCondLst>
                                            <p:cond delay="0"/>
                                          </p:stCondLst>
                                        </p:cTn>
                                        <p:tgtEl>
                                          <p:spTgt spid="2086"/>
                                        </p:tgtEl>
                                        <p:attrNameLst>
                                          <p:attrName>style.visibility</p:attrName>
                                        </p:attrNameLst>
                                      </p:cBhvr>
                                      <p:to>
                                        <p:strVal val="visible"/>
                                      </p:to>
                                    </p:set>
                                    <p:anim calcmode="lin" valueType="num">
                                      <p:cBhvr>
                                        <p:cTn id="38" dur="1000" fill="hold"/>
                                        <p:tgtEl>
                                          <p:spTgt spid="2086"/>
                                        </p:tgtEl>
                                        <p:attrNameLst>
                                          <p:attrName>ppt_w</p:attrName>
                                        </p:attrNameLst>
                                      </p:cBhvr>
                                      <p:tavLst>
                                        <p:tav tm="0">
                                          <p:val>
                                            <p:strVal val="#ppt_w*0.70"/>
                                          </p:val>
                                        </p:tav>
                                        <p:tav tm="100000">
                                          <p:val>
                                            <p:strVal val="#ppt_w"/>
                                          </p:val>
                                        </p:tav>
                                      </p:tavLst>
                                    </p:anim>
                                    <p:anim calcmode="lin" valueType="num">
                                      <p:cBhvr>
                                        <p:cTn id="39" dur="1000" fill="hold"/>
                                        <p:tgtEl>
                                          <p:spTgt spid="2086"/>
                                        </p:tgtEl>
                                        <p:attrNameLst>
                                          <p:attrName>ppt_h</p:attrName>
                                        </p:attrNameLst>
                                      </p:cBhvr>
                                      <p:tavLst>
                                        <p:tav tm="0">
                                          <p:val>
                                            <p:strVal val="#ppt_h"/>
                                          </p:val>
                                        </p:tav>
                                        <p:tav tm="100000">
                                          <p:val>
                                            <p:strVal val="#ppt_h"/>
                                          </p:val>
                                        </p:tav>
                                      </p:tavLst>
                                    </p:anim>
                                    <p:animEffect transition="in" filter="fade">
                                      <p:cBhvr>
                                        <p:cTn id="40" dur="1000"/>
                                        <p:tgtEl>
                                          <p:spTgt spid="208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2089"/>
                                        </p:tgtEl>
                                        <p:attrNameLst>
                                          <p:attrName>style.visibility</p:attrName>
                                        </p:attrNameLst>
                                      </p:cBhvr>
                                      <p:to>
                                        <p:strVal val="visible"/>
                                      </p:to>
                                    </p:set>
                                    <p:animEffect transition="in" filter="barn(inHorizontal)">
                                      <p:cBhvr>
                                        <p:cTn id="45" dur="500"/>
                                        <p:tgtEl>
                                          <p:spTgt spid="2089"/>
                                        </p:tgtEl>
                                      </p:cBhvr>
                                    </p:animEffect>
                                  </p:childTnLst>
                                </p:cTn>
                              </p:par>
                            </p:childTnLst>
                          </p:cTn>
                        </p:par>
                        <p:par>
                          <p:cTn id="46" fill="hold" nodeType="withGroup">
                            <p:stCondLst>
                              <p:cond delay="500"/>
                            </p:stCondLst>
                            <p:childTnLst>
                              <p:par>
                                <p:cTn id="47" presetID="4" presetClass="entr" presetSubtype="16" fill="hold" grpId="0" nodeType="afterEffect">
                                  <p:stCondLst>
                                    <p:cond delay="0"/>
                                  </p:stCondLst>
                                  <p:childTnLst>
                                    <p:set>
                                      <p:cBhvr>
                                        <p:cTn id="48" dur="1" fill="hold">
                                          <p:stCondLst>
                                            <p:cond delay="0"/>
                                          </p:stCondLst>
                                        </p:cTn>
                                        <p:tgtEl>
                                          <p:spTgt spid="2087"/>
                                        </p:tgtEl>
                                        <p:attrNameLst>
                                          <p:attrName>style.visibility</p:attrName>
                                        </p:attrNameLst>
                                      </p:cBhvr>
                                      <p:to>
                                        <p:strVal val="visible"/>
                                      </p:to>
                                    </p:set>
                                    <p:animEffect transition="in" filter="box(in)">
                                      <p:cBhvr>
                                        <p:cTn id="49" dur="500"/>
                                        <p:tgtEl>
                                          <p:spTgt spid="208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091"/>
                                        </p:tgtEl>
                                        <p:attrNameLst>
                                          <p:attrName>style.visibility</p:attrName>
                                        </p:attrNameLst>
                                      </p:cBhvr>
                                      <p:to>
                                        <p:strVal val="visible"/>
                                      </p:to>
                                    </p:set>
                                    <p:animEffect transition="in" filter="box(in)">
                                      <p:cBhvr>
                                        <p:cTn id="54" dur="500"/>
                                        <p:tgtEl>
                                          <p:spTgt spid="2091"/>
                                        </p:tgtEl>
                                      </p:cBhvr>
                                    </p:animEffect>
                                  </p:childTnLst>
                                </p:cTn>
                              </p:par>
                            </p:childTnLst>
                          </p:cTn>
                        </p:par>
                        <p:par>
                          <p:cTn id="55" fill="hold">
                            <p:stCondLst>
                              <p:cond delay="500"/>
                            </p:stCondLst>
                            <p:childTnLst>
                              <p:par>
                                <p:cTn id="56" presetID="4" presetClass="entr" presetSubtype="16" fill="hold" grpId="0" nodeType="afterEffect">
                                  <p:stCondLst>
                                    <p:cond delay="0"/>
                                  </p:stCondLst>
                                  <p:childTnLst>
                                    <p:set>
                                      <p:cBhvr>
                                        <p:cTn id="57" dur="1" fill="hold">
                                          <p:stCondLst>
                                            <p:cond delay="0"/>
                                          </p:stCondLst>
                                        </p:cTn>
                                        <p:tgtEl>
                                          <p:spTgt spid="2090"/>
                                        </p:tgtEl>
                                        <p:attrNameLst>
                                          <p:attrName>style.visibility</p:attrName>
                                        </p:attrNameLst>
                                      </p:cBhvr>
                                      <p:to>
                                        <p:strVal val="visible"/>
                                      </p:to>
                                    </p:set>
                                    <p:animEffect transition="in" filter="box(in)">
                                      <p:cBhvr>
                                        <p:cTn id="58" dur="500"/>
                                        <p:tgtEl>
                                          <p:spTgt spid="2090"/>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077"/>
                                        </p:tgtEl>
                                        <p:attrNameLst>
                                          <p:attrName>style.visibility</p:attrName>
                                        </p:attrNameLst>
                                      </p:cBhvr>
                                      <p:to>
                                        <p:strVal val="visible"/>
                                      </p:to>
                                    </p:set>
                                    <p:animEffect transition="in" filter="box(in)">
                                      <p:cBhvr>
                                        <p:cTn id="63" dur="500"/>
                                        <p:tgtEl>
                                          <p:spTgt spid="207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2078"/>
                                        </p:tgtEl>
                                        <p:attrNameLst>
                                          <p:attrName>style.visibility</p:attrName>
                                        </p:attrNameLst>
                                      </p:cBhvr>
                                      <p:to>
                                        <p:strVal val="visible"/>
                                      </p:to>
                                    </p:set>
                                    <p:anim calcmode="lin" valueType="num">
                                      <p:cBhvr>
                                        <p:cTn id="66" dur="1000" fill="hold"/>
                                        <p:tgtEl>
                                          <p:spTgt spid="2078"/>
                                        </p:tgtEl>
                                        <p:attrNameLst>
                                          <p:attrName>ppt_w</p:attrName>
                                        </p:attrNameLst>
                                      </p:cBhvr>
                                      <p:tavLst>
                                        <p:tav tm="0">
                                          <p:val>
                                            <p:strVal val="#ppt_w*0.70"/>
                                          </p:val>
                                        </p:tav>
                                        <p:tav tm="100000">
                                          <p:val>
                                            <p:strVal val="#ppt_w"/>
                                          </p:val>
                                        </p:tav>
                                      </p:tavLst>
                                    </p:anim>
                                    <p:anim calcmode="lin" valueType="num">
                                      <p:cBhvr>
                                        <p:cTn id="67" dur="1000" fill="hold"/>
                                        <p:tgtEl>
                                          <p:spTgt spid="2078"/>
                                        </p:tgtEl>
                                        <p:attrNameLst>
                                          <p:attrName>ppt_h</p:attrName>
                                        </p:attrNameLst>
                                      </p:cBhvr>
                                      <p:tavLst>
                                        <p:tav tm="0">
                                          <p:val>
                                            <p:strVal val="#ppt_h"/>
                                          </p:val>
                                        </p:tav>
                                        <p:tav tm="100000">
                                          <p:val>
                                            <p:strVal val="#ppt_h"/>
                                          </p:val>
                                        </p:tav>
                                      </p:tavLst>
                                    </p:anim>
                                    <p:animEffect transition="in" filter="fade">
                                      <p:cBhvr>
                                        <p:cTn id="68" dur="1000"/>
                                        <p:tgtEl>
                                          <p:spTgt spid="207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92"/>
                                        </p:tgtEl>
                                        <p:attrNameLst>
                                          <p:attrName>style.visibility</p:attrName>
                                        </p:attrNameLst>
                                      </p:cBhvr>
                                      <p:to>
                                        <p:strVal val="visible"/>
                                      </p:to>
                                    </p:set>
                                    <p:anim calcmode="lin" valueType="num">
                                      <p:cBhvr additive="base">
                                        <p:cTn id="73" dur="500" fill="hold"/>
                                        <p:tgtEl>
                                          <p:spTgt spid="2092"/>
                                        </p:tgtEl>
                                        <p:attrNameLst>
                                          <p:attrName>ppt_x</p:attrName>
                                        </p:attrNameLst>
                                      </p:cBhvr>
                                      <p:tavLst>
                                        <p:tav tm="0">
                                          <p:val>
                                            <p:strVal val="#ppt_x"/>
                                          </p:val>
                                        </p:tav>
                                        <p:tav tm="100000">
                                          <p:val>
                                            <p:strVal val="#ppt_x"/>
                                          </p:val>
                                        </p:tav>
                                      </p:tavLst>
                                    </p:anim>
                                    <p:anim calcmode="lin" valueType="num">
                                      <p:cBhvr additive="base">
                                        <p:cTn id="74" dur="500" fill="hold"/>
                                        <p:tgtEl>
                                          <p:spTgt spid="2092"/>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2094"/>
                                        </p:tgtEl>
                                        <p:attrNameLst>
                                          <p:attrName>style.visibility</p:attrName>
                                        </p:attrNameLst>
                                      </p:cBhvr>
                                      <p:to>
                                        <p:strVal val="visible"/>
                                      </p:to>
                                    </p:set>
                                    <p:animEffect transition="in" filter="box(in)">
                                      <p:cBhvr>
                                        <p:cTn id="79" dur="500"/>
                                        <p:tgtEl>
                                          <p:spTgt spid="2094"/>
                                        </p:tgtEl>
                                      </p:cBhvr>
                                    </p:animEffect>
                                  </p:childTnLst>
                                </p:cTn>
                              </p:par>
                            </p:childTnLst>
                          </p:cTn>
                        </p:par>
                        <p:par>
                          <p:cTn id="80" fill="hold" nodeType="withGroup">
                            <p:stCondLst>
                              <p:cond delay="500"/>
                            </p:stCondLst>
                            <p:childTnLst>
                              <p:par>
                                <p:cTn id="81" presetID="4" presetClass="entr" presetSubtype="16" fill="hold" grpId="0" nodeType="afterEffect">
                                  <p:stCondLst>
                                    <p:cond delay="0"/>
                                  </p:stCondLst>
                                  <p:childTnLst>
                                    <p:set>
                                      <p:cBhvr>
                                        <p:cTn id="82" dur="1" fill="hold">
                                          <p:stCondLst>
                                            <p:cond delay="0"/>
                                          </p:stCondLst>
                                        </p:cTn>
                                        <p:tgtEl>
                                          <p:spTgt spid="2093"/>
                                        </p:tgtEl>
                                        <p:attrNameLst>
                                          <p:attrName>style.visibility</p:attrName>
                                        </p:attrNameLst>
                                      </p:cBhvr>
                                      <p:to>
                                        <p:strVal val="visible"/>
                                      </p:to>
                                    </p:set>
                                    <p:animEffect transition="in" filter="box(in)">
                                      <p:cBhvr>
                                        <p:cTn id="83" dur="500"/>
                                        <p:tgtEl>
                                          <p:spTgt spid="2093"/>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16" fill="hold" grpId="0" nodeType="clickEffect">
                                  <p:stCondLst>
                                    <p:cond delay="0"/>
                                  </p:stCondLst>
                                  <p:childTnLst>
                                    <p:set>
                                      <p:cBhvr>
                                        <p:cTn id="87" dur="1" fill="hold">
                                          <p:stCondLst>
                                            <p:cond delay="0"/>
                                          </p:stCondLst>
                                        </p:cTn>
                                        <p:tgtEl>
                                          <p:spTgt spid="2096"/>
                                        </p:tgtEl>
                                        <p:attrNameLst>
                                          <p:attrName>style.visibility</p:attrName>
                                        </p:attrNameLst>
                                      </p:cBhvr>
                                      <p:to>
                                        <p:strVal val="visible"/>
                                      </p:to>
                                    </p:set>
                                    <p:animEffect transition="in" filter="box(in)">
                                      <p:cBhvr>
                                        <p:cTn id="88" dur="500"/>
                                        <p:tgtEl>
                                          <p:spTgt spid="2096"/>
                                        </p:tgtEl>
                                      </p:cBhvr>
                                    </p:animEffect>
                                  </p:childTnLst>
                                </p:cTn>
                              </p:par>
                            </p:childTnLst>
                          </p:cTn>
                        </p:par>
                        <p:par>
                          <p:cTn id="89" fill="hold" nodeType="withGroup">
                            <p:stCondLst>
                              <p:cond delay="500"/>
                            </p:stCondLst>
                            <p:childTnLst>
                              <p:par>
                                <p:cTn id="90" presetID="4" presetClass="entr" presetSubtype="16" fill="hold" grpId="0" nodeType="afterEffect">
                                  <p:stCondLst>
                                    <p:cond delay="0"/>
                                  </p:stCondLst>
                                  <p:childTnLst>
                                    <p:set>
                                      <p:cBhvr>
                                        <p:cTn id="91" dur="1" fill="hold">
                                          <p:stCondLst>
                                            <p:cond delay="0"/>
                                          </p:stCondLst>
                                        </p:cTn>
                                        <p:tgtEl>
                                          <p:spTgt spid="2095"/>
                                        </p:tgtEl>
                                        <p:attrNameLst>
                                          <p:attrName>style.visibility</p:attrName>
                                        </p:attrNameLst>
                                      </p:cBhvr>
                                      <p:to>
                                        <p:strVal val="visible"/>
                                      </p:to>
                                    </p:set>
                                    <p:animEffect transition="in" filter="box(in)">
                                      <p:cBhvr>
                                        <p:cTn id="92" dur="500"/>
                                        <p:tgtEl>
                                          <p:spTgt spid="2095"/>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2098"/>
                                        </p:tgtEl>
                                        <p:attrNameLst>
                                          <p:attrName>style.visibility</p:attrName>
                                        </p:attrNameLst>
                                      </p:cBhvr>
                                      <p:to>
                                        <p:strVal val="visible"/>
                                      </p:to>
                                    </p:set>
                                    <p:animEffect transition="in" filter="box(in)">
                                      <p:cBhvr>
                                        <p:cTn id="97" dur="500"/>
                                        <p:tgtEl>
                                          <p:spTgt spid="2098"/>
                                        </p:tgtEl>
                                      </p:cBhvr>
                                    </p:animEffect>
                                  </p:childTnLst>
                                </p:cTn>
                              </p:par>
                            </p:childTnLst>
                          </p:cTn>
                        </p:par>
                        <p:par>
                          <p:cTn id="98" fill="hold" nodeType="withGroup">
                            <p:stCondLst>
                              <p:cond delay="500"/>
                            </p:stCondLst>
                            <p:childTnLst>
                              <p:par>
                                <p:cTn id="99" presetID="4" presetClass="entr" presetSubtype="16" fill="hold" grpId="0" nodeType="afterEffect">
                                  <p:stCondLst>
                                    <p:cond delay="0"/>
                                  </p:stCondLst>
                                  <p:childTnLst>
                                    <p:set>
                                      <p:cBhvr>
                                        <p:cTn id="100" dur="1" fill="hold">
                                          <p:stCondLst>
                                            <p:cond delay="0"/>
                                          </p:stCondLst>
                                        </p:cTn>
                                        <p:tgtEl>
                                          <p:spTgt spid="2097"/>
                                        </p:tgtEl>
                                        <p:attrNameLst>
                                          <p:attrName>style.visibility</p:attrName>
                                        </p:attrNameLst>
                                      </p:cBhvr>
                                      <p:to>
                                        <p:strVal val="visible"/>
                                      </p:to>
                                    </p:set>
                                    <p:animEffect transition="in" filter="box(in)">
                                      <p:cBhvr>
                                        <p:cTn id="101" dur="500"/>
                                        <p:tgtEl>
                                          <p:spTgt spid="209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2099"/>
                                        </p:tgtEl>
                                        <p:attrNameLst>
                                          <p:attrName>style.visibility</p:attrName>
                                        </p:attrNameLst>
                                      </p:cBhvr>
                                      <p:to>
                                        <p:strVal val="visible"/>
                                      </p:to>
                                    </p:set>
                                    <p:animEffect transition="in" filter="box(in)">
                                      <p:cBhvr>
                                        <p:cTn id="106" dur="500"/>
                                        <p:tgtEl>
                                          <p:spTgt spid="2099"/>
                                        </p:tgtEl>
                                      </p:cBhvr>
                                    </p:animEffect>
                                  </p:childTnLst>
                                </p:cTn>
                              </p:par>
                            </p:childTnLst>
                          </p:cTn>
                        </p:par>
                        <p:par>
                          <p:cTn id="107" fill="hold">
                            <p:stCondLst>
                              <p:cond delay="500"/>
                            </p:stCondLst>
                            <p:childTnLst>
                              <p:par>
                                <p:cTn id="108" presetID="4" presetClass="entr" presetSubtype="16" fill="hold" grpId="0" nodeType="afterEffect">
                                  <p:stCondLst>
                                    <p:cond delay="0"/>
                                  </p:stCondLst>
                                  <p:childTnLst>
                                    <p:set>
                                      <p:cBhvr>
                                        <p:cTn id="109" dur="1" fill="hold">
                                          <p:stCondLst>
                                            <p:cond delay="0"/>
                                          </p:stCondLst>
                                        </p:cTn>
                                        <p:tgtEl>
                                          <p:spTgt spid="2100"/>
                                        </p:tgtEl>
                                        <p:attrNameLst>
                                          <p:attrName>style.visibility</p:attrName>
                                        </p:attrNameLst>
                                      </p:cBhvr>
                                      <p:to>
                                        <p:strVal val="visible"/>
                                      </p:to>
                                    </p:set>
                                    <p:animEffect transition="in" filter="box(in)">
                                      <p:cBhvr>
                                        <p:cTn id="110" dur="500"/>
                                        <p:tgtEl>
                                          <p:spTgt spid="2100"/>
                                        </p:tgtEl>
                                      </p:cBhvr>
                                    </p:animEffect>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102"/>
                                        </p:tgtEl>
                                        <p:attrNameLst>
                                          <p:attrName>style.visibility</p:attrName>
                                        </p:attrNameLst>
                                      </p:cBhvr>
                                      <p:to>
                                        <p:strVal val="visible"/>
                                      </p:to>
                                    </p:set>
                                    <p:animEffect transition="in" filter="box(in)">
                                      <p:cBhvr>
                                        <p:cTn id="115" dur="500"/>
                                        <p:tgtEl>
                                          <p:spTgt spid="2102"/>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grpId="0" nodeType="clickEffect">
                                  <p:stCondLst>
                                    <p:cond delay="0"/>
                                  </p:stCondLst>
                                  <p:childTnLst>
                                    <p:set>
                                      <p:cBhvr>
                                        <p:cTn id="119" dur="1" fill="hold">
                                          <p:stCondLst>
                                            <p:cond delay="0"/>
                                          </p:stCondLst>
                                        </p:cTn>
                                        <p:tgtEl>
                                          <p:spTgt spid="2104"/>
                                        </p:tgtEl>
                                        <p:attrNameLst>
                                          <p:attrName>style.visibility</p:attrName>
                                        </p:attrNameLst>
                                      </p:cBhvr>
                                      <p:to>
                                        <p:strVal val="visible"/>
                                      </p:to>
                                    </p:set>
                                    <p:animEffect transition="in" filter="box(in)">
                                      <p:cBhvr>
                                        <p:cTn id="120" dur="500"/>
                                        <p:tgtEl>
                                          <p:spTgt spid="2104"/>
                                        </p:tgtEl>
                                      </p:cBhvr>
                                    </p:animEffect>
                                  </p:childTnLst>
                                </p:cTn>
                              </p:par>
                            </p:childTnLst>
                          </p:cTn>
                        </p:par>
                      </p:childTnLst>
                    </p:cTn>
                  </p:par>
                  <p:par>
                    <p:cTn id="121" fill="hold">
                      <p:stCondLst>
                        <p:cond delay="indefinite"/>
                      </p:stCondLst>
                      <p:childTnLst>
                        <p:par>
                          <p:cTn id="122" fill="hold">
                            <p:stCondLst>
                              <p:cond delay="0"/>
                            </p:stCondLst>
                            <p:childTnLst>
                              <p:par>
                                <p:cTn id="123" presetID="4" presetClass="entr" presetSubtype="16" fill="hold" grpId="0" nodeType="clickEffect">
                                  <p:stCondLst>
                                    <p:cond delay="0"/>
                                  </p:stCondLst>
                                  <p:childTnLst>
                                    <p:set>
                                      <p:cBhvr>
                                        <p:cTn id="124" dur="1" fill="hold">
                                          <p:stCondLst>
                                            <p:cond delay="0"/>
                                          </p:stCondLst>
                                        </p:cTn>
                                        <p:tgtEl>
                                          <p:spTgt spid="2106"/>
                                        </p:tgtEl>
                                        <p:attrNameLst>
                                          <p:attrName>style.visibility</p:attrName>
                                        </p:attrNameLst>
                                      </p:cBhvr>
                                      <p:to>
                                        <p:strVal val="visible"/>
                                      </p:to>
                                    </p:set>
                                    <p:animEffect transition="in" filter="box(in)">
                                      <p:cBhvr>
                                        <p:cTn id="125" dur="500"/>
                                        <p:tgtEl>
                                          <p:spTgt spid="2106"/>
                                        </p:tgtEl>
                                      </p:cBhvr>
                                    </p:animEffect>
                                  </p:childTnLst>
                                </p:cTn>
                              </p:par>
                            </p:childTnLst>
                          </p:cTn>
                        </p:par>
                      </p:childTnLst>
                    </p:cTn>
                  </p:par>
                  <p:par>
                    <p:cTn id="126" fill="hold">
                      <p:stCondLst>
                        <p:cond delay="indefinite"/>
                      </p:stCondLst>
                      <p:childTnLst>
                        <p:par>
                          <p:cTn id="127" fill="hold">
                            <p:stCondLst>
                              <p:cond delay="0"/>
                            </p:stCondLst>
                            <p:childTnLst>
                              <p:par>
                                <p:cTn id="128" presetID="4" presetClass="entr" presetSubtype="16" fill="hold" grpId="0" nodeType="clickEffect">
                                  <p:stCondLst>
                                    <p:cond delay="0"/>
                                  </p:stCondLst>
                                  <p:childTnLst>
                                    <p:set>
                                      <p:cBhvr>
                                        <p:cTn id="129" dur="1" fill="hold">
                                          <p:stCondLst>
                                            <p:cond delay="0"/>
                                          </p:stCondLst>
                                        </p:cTn>
                                        <p:tgtEl>
                                          <p:spTgt spid="2101"/>
                                        </p:tgtEl>
                                        <p:attrNameLst>
                                          <p:attrName>style.visibility</p:attrName>
                                        </p:attrNameLst>
                                      </p:cBhvr>
                                      <p:to>
                                        <p:strVal val="visible"/>
                                      </p:to>
                                    </p:set>
                                    <p:animEffect transition="in" filter="box(in)">
                                      <p:cBhvr>
                                        <p:cTn id="130" dur="500"/>
                                        <p:tgtEl>
                                          <p:spTgt spid="2101"/>
                                        </p:tgtEl>
                                      </p:cBhvr>
                                    </p:animEffect>
                                  </p:childTnLst>
                                </p:cTn>
                              </p:par>
                            </p:childTnLst>
                          </p:cTn>
                        </p:par>
                      </p:childTnLst>
                    </p:cTn>
                  </p:par>
                  <p:par>
                    <p:cTn id="131" fill="hold">
                      <p:stCondLst>
                        <p:cond delay="indefinite"/>
                      </p:stCondLst>
                      <p:childTnLst>
                        <p:par>
                          <p:cTn id="132" fill="hold">
                            <p:stCondLst>
                              <p:cond delay="0"/>
                            </p:stCondLst>
                            <p:childTnLst>
                              <p:par>
                                <p:cTn id="133" presetID="4" presetClass="entr" presetSubtype="16" fill="hold" nodeType="clickEffect">
                                  <p:stCondLst>
                                    <p:cond delay="0"/>
                                  </p:stCondLst>
                                  <p:childTnLst>
                                    <p:set>
                                      <p:cBhvr>
                                        <p:cTn id="134" dur="1" fill="hold">
                                          <p:stCondLst>
                                            <p:cond delay="0"/>
                                          </p:stCondLst>
                                        </p:cTn>
                                        <p:tgtEl>
                                          <p:spTgt spid="2105">
                                            <p:txEl>
                                              <p:pRg st="0" end="0"/>
                                            </p:txEl>
                                          </p:spTgt>
                                        </p:tgtEl>
                                        <p:attrNameLst>
                                          <p:attrName>style.visibility</p:attrName>
                                        </p:attrNameLst>
                                      </p:cBhvr>
                                      <p:to>
                                        <p:strVal val="visible"/>
                                      </p:to>
                                    </p:set>
                                    <p:animEffect transition="in" filter="box(in)">
                                      <p:cBhvr>
                                        <p:cTn id="135" dur="500"/>
                                        <p:tgtEl>
                                          <p:spTgt spid="2105">
                                            <p:txEl>
                                              <p:pRg st="0" end="0"/>
                                            </p:txEl>
                                          </p:spTgt>
                                        </p:tgtEl>
                                      </p:cBhvr>
                                    </p:animEffect>
                                  </p:childTnLst>
                                </p:cTn>
                              </p:par>
                              <p:par>
                                <p:cTn id="136" presetID="4" presetClass="entr" presetSubtype="16" fill="hold" nodeType="withEffect">
                                  <p:stCondLst>
                                    <p:cond delay="0"/>
                                  </p:stCondLst>
                                  <p:childTnLst>
                                    <p:set>
                                      <p:cBhvr>
                                        <p:cTn id="137" dur="1" fill="hold">
                                          <p:stCondLst>
                                            <p:cond delay="0"/>
                                          </p:stCondLst>
                                        </p:cTn>
                                        <p:tgtEl>
                                          <p:spTgt spid="2105">
                                            <p:txEl>
                                              <p:pRg st="5" end="5"/>
                                            </p:txEl>
                                          </p:spTgt>
                                        </p:tgtEl>
                                        <p:attrNameLst>
                                          <p:attrName>style.visibility</p:attrName>
                                        </p:attrNameLst>
                                      </p:cBhvr>
                                      <p:to>
                                        <p:strVal val="visible"/>
                                      </p:to>
                                    </p:set>
                                    <p:animEffect transition="in" filter="box(in)">
                                      <p:cBhvr>
                                        <p:cTn id="138" dur="500"/>
                                        <p:tgtEl>
                                          <p:spTgt spid="2105">
                                            <p:txEl>
                                              <p:pRg st="5" end="5"/>
                                            </p:txEl>
                                          </p:spTgt>
                                        </p:tgtEl>
                                      </p:cBhvr>
                                    </p:animEffect>
                                  </p:childTnLst>
                                </p:cTn>
                              </p:par>
                              <p:par>
                                <p:cTn id="139" presetID="4" presetClass="entr" presetSubtype="16" fill="hold" nodeType="withEffect">
                                  <p:stCondLst>
                                    <p:cond delay="0"/>
                                  </p:stCondLst>
                                  <p:childTnLst>
                                    <p:set>
                                      <p:cBhvr>
                                        <p:cTn id="140" dur="1" fill="hold">
                                          <p:stCondLst>
                                            <p:cond delay="0"/>
                                          </p:stCondLst>
                                        </p:cTn>
                                        <p:tgtEl>
                                          <p:spTgt spid="2105">
                                            <p:txEl>
                                              <p:pRg st="1" end="1"/>
                                            </p:txEl>
                                          </p:spTgt>
                                        </p:tgtEl>
                                        <p:attrNameLst>
                                          <p:attrName>style.visibility</p:attrName>
                                        </p:attrNameLst>
                                      </p:cBhvr>
                                      <p:to>
                                        <p:strVal val="visible"/>
                                      </p:to>
                                    </p:set>
                                    <p:animEffect transition="in" filter="box(in)">
                                      <p:cBhvr>
                                        <p:cTn id="141" dur="500"/>
                                        <p:tgtEl>
                                          <p:spTgt spid="2105">
                                            <p:txEl>
                                              <p:pRg st="1" end="1"/>
                                            </p:txEl>
                                          </p:spTgt>
                                        </p:tgtEl>
                                      </p:cBhvr>
                                    </p:animEffect>
                                  </p:childTnLst>
                                </p:cTn>
                              </p:par>
                              <p:par>
                                <p:cTn id="142" presetID="4" presetClass="entr" presetSubtype="16" fill="hold" nodeType="withEffect">
                                  <p:stCondLst>
                                    <p:cond delay="0"/>
                                  </p:stCondLst>
                                  <p:childTnLst>
                                    <p:set>
                                      <p:cBhvr>
                                        <p:cTn id="143" dur="1" fill="hold">
                                          <p:stCondLst>
                                            <p:cond delay="0"/>
                                          </p:stCondLst>
                                        </p:cTn>
                                        <p:tgtEl>
                                          <p:spTgt spid="2105">
                                            <p:txEl>
                                              <p:pRg st="2" end="2"/>
                                            </p:txEl>
                                          </p:spTgt>
                                        </p:tgtEl>
                                        <p:attrNameLst>
                                          <p:attrName>style.visibility</p:attrName>
                                        </p:attrNameLst>
                                      </p:cBhvr>
                                      <p:to>
                                        <p:strVal val="visible"/>
                                      </p:to>
                                    </p:set>
                                    <p:animEffect transition="in" filter="box(in)">
                                      <p:cBhvr>
                                        <p:cTn id="144" dur="500"/>
                                        <p:tgtEl>
                                          <p:spTgt spid="2105">
                                            <p:txEl>
                                              <p:pRg st="2" end="2"/>
                                            </p:txEl>
                                          </p:spTgt>
                                        </p:tgtEl>
                                      </p:cBhvr>
                                    </p:animEffect>
                                  </p:childTnLst>
                                </p:cTn>
                              </p:par>
                              <p:par>
                                <p:cTn id="145" presetID="4" presetClass="entr" presetSubtype="16" fill="hold" nodeType="withEffect">
                                  <p:stCondLst>
                                    <p:cond delay="0"/>
                                  </p:stCondLst>
                                  <p:childTnLst>
                                    <p:set>
                                      <p:cBhvr>
                                        <p:cTn id="146" dur="1" fill="hold">
                                          <p:stCondLst>
                                            <p:cond delay="0"/>
                                          </p:stCondLst>
                                        </p:cTn>
                                        <p:tgtEl>
                                          <p:spTgt spid="2105">
                                            <p:txEl>
                                              <p:pRg st="3" end="3"/>
                                            </p:txEl>
                                          </p:spTgt>
                                        </p:tgtEl>
                                        <p:attrNameLst>
                                          <p:attrName>style.visibility</p:attrName>
                                        </p:attrNameLst>
                                      </p:cBhvr>
                                      <p:to>
                                        <p:strVal val="visible"/>
                                      </p:to>
                                    </p:set>
                                    <p:animEffect transition="in" filter="box(in)">
                                      <p:cBhvr>
                                        <p:cTn id="147" dur="500"/>
                                        <p:tgtEl>
                                          <p:spTgt spid="2105">
                                            <p:txEl>
                                              <p:pRg st="3" end="3"/>
                                            </p:txEl>
                                          </p:spTgt>
                                        </p:tgtEl>
                                      </p:cBhvr>
                                    </p:animEffect>
                                  </p:childTnLst>
                                </p:cTn>
                              </p:par>
                              <p:par>
                                <p:cTn id="148" presetID="4" presetClass="entr" presetSubtype="16" fill="hold" nodeType="withEffect">
                                  <p:stCondLst>
                                    <p:cond delay="0"/>
                                  </p:stCondLst>
                                  <p:childTnLst>
                                    <p:set>
                                      <p:cBhvr>
                                        <p:cTn id="149" dur="1" fill="hold">
                                          <p:stCondLst>
                                            <p:cond delay="0"/>
                                          </p:stCondLst>
                                        </p:cTn>
                                        <p:tgtEl>
                                          <p:spTgt spid="2105">
                                            <p:txEl>
                                              <p:pRg st="4" end="4"/>
                                            </p:txEl>
                                          </p:spTgt>
                                        </p:tgtEl>
                                        <p:attrNameLst>
                                          <p:attrName>style.visibility</p:attrName>
                                        </p:attrNameLst>
                                      </p:cBhvr>
                                      <p:to>
                                        <p:strVal val="visible"/>
                                      </p:to>
                                    </p:set>
                                    <p:animEffect transition="in" filter="box(in)">
                                      <p:cBhvr>
                                        <p:cTn id="150" dur="500"/>
                                        <p:tgtEl>
                                          <p:spTgt spid="2105">
                                            <p:txEl>
                                              <p:pRg st="4" end="4"/>
                                            </p:txEl>
                                          </p:spTgt>
                                        </p:tgtEl>
                                      </p:cBhvr>
                                    </p:animEffect>
                                  </p:childTnLst>
                                </p:cTn>
                              </p:par>
                              <p:par>
                                <p:cTn id="151" presetID="4" presetClass="entr" presetSubtype="16" fill="hold" nodeType="withEffect">
                                  <p:stCondLst>
                                    <p:cond delay="0"/>
                                  </p:stCondLst>
                                  <p:childTnLst>
                                    <p:set>
                                      <p:cBhvr>
                                        <p:cTn id="152" dur="1" fill="hold">
                                          <p:stCondLst>
                                            <p:cond delay="0"/>
                                          </p:stCondLst>
                                        </p:cTn>
                                        <p:tgtEl>
                                          <p:spTgt spid="2105">
                                            <p:txEl>
                                              <p:pRg st="6" end="6"/>
                                            </p:txEl>
                                          </p:spTgt>
                                        </p:tgtEl>
                                        <p:attrNameLst>
                                          <p:attrName>style.visibility</p:attrName>
                                        </p:attrNameLst>
                                      </p:cBhvr>
                                      <p:to>
                                        <p:strVal val="visible"/>
                                      </p:to>
                                    </p:set>
                                    <p:animEffect transition="in" filter="box(in)">
                                      <p:cBhvr>
                                        <p:cTn id="153" dur="500"/>
                                        <p:tgtEl>
                                          <p:spTgt spid="2105">
                                            <p:txEl>
                                              <p:pRg st="6" end="6"/>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4" presetClass="entr" presetSubtype="16" fill="hold" grpId="0" nodeType="clickEffect">
                                  <p:stCondLst>
                                    <p:cond delay="0"/>
                                  </p:stCondLst>
                                  <p:childTnLst>
                                    <p:set>
                                      <p:cBhvr>
                                        <p:cTn id="157" dur="1" fill="hold">
                                          <p:stCondLst>
                                            <p:cond delay="0"/>
                                          </p:stCondLst>
                                        </p:cTn>
                                        <p:tgtEl>
                                          <p:spTgt spid="2107"/>
                                        </p:tgtEl>
                                        <p:attrNameLst>
                                          <p:attrName>style.visibility</p:attrName>
                                        </p:attrNameLst>
                                      </p:cBhvr>
                                      <p:to>
                                        <p:strVal val="visible"/>
                                      </p:to>
                                    </p:set>
                                    <p:animEffect transition="in" filter="box(in)">
                                      <p:cBhvr>
                                        <p:cTn id="158" dur="500"/>
                                        <p:tgtEl>
                                          <p:spTgt spid="2107"/>
                                        </p:tgtEl>
                                      </p:cBhvr>
                                    </p:animEffect>
                                  </p:childTnLst>
                                </p:cTn>
                              </p:par>
                              <p:par>
                                <p:cTn id="159" presetID="4" presetClass="entr" presetSubtype="16" fill="hold" nodeType="withEffect">
                                  <p:stCondLst>
                                    <p:cond delay="0"/>
                                  </p:stCondLst>
                                  <p:childTnLst>
                                    <p:set>
                                      <p:cBhvr>
                                        <p:cTn id="160" dur="1" fill="hold">
                                          <p:stCondLst>
                                            <p:cond delay="0"/>
                                          </p:stCondLst>
                                        </p:cTn>
                                        <p:tgtEl>
                                          <p:spTgt spid="2108">
                                            <p:txEl>
                                              <p:pRg st="0" end="0"/>
                                            </p:txEl>
                                          </p:spTgt>
                                        </p:tgtEl>
                                        <p:attrNameLst>
                                          <p:attrName>style.visibility</p:attrName>
                                        </p:attrNameLst>
                                      </p:cBhvr>
                                      <p:to>
                                        <p:strVal val="visible"/>
                                      </p:to>
                                    </p:set>
                                    <p:animEffect transition="in" filter="box(in)">
                                      <p:cBhvr>
                                        <p:cTn id="161" dur="500"/>
                                        <p:tgtEl>
                                          <p:spTgt spid="2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7" grpId="0" animBg="1"/>
      <p:bldP spid="2078" grpId="0"/>
      <p:bldP spid="2079" grpId="0"/>
      <p:bldP spid="2080" grpId="0"/>
      <p:bldP spid="2081" grpId="0"/>
      <p:bldP spid="2082" grpId="0"/>
      <p:bldP spid="2083" grpId="0"/>
      <p:bldP spid="2085" grpId="0" animBg="1"/>
      <p:bldP spid="2086" grpId="0"/>
      <p:bldP spid="2087" grpId="0"/>
      <p:bldP spid="2089" grpId="0" animBg="1"/>
      <p:bldP spid="2090" grpId="0"/>
      <p:bldP spid="2091" grpId="0" animBg="1"/>
      <p:bldP spid="2092" grpId="0"/>
      <p:bldP spid="2093" grpId="0"/>
      <p:bldP spid="2094" grpId="0" animBg="1"/>
      <p:bldP spid="2095" grpId="0"/>
      <p:bldP spid="2096" grpId="0" animBg="1"/>
      <p:bldP spid="2097" grpId="0"/>
      <p:bldP spid="2098" grpId="0" animBg="1"/>
      <p:bldP spid="2099" grpId="0" animBg="1"/>
      <p:bldP spid="2100" grpId="0"/>
      <p:bldP spid="2101" grpId="0"/>
      <p:bldP spid="2102" grpId="0"/>
      <p:bldP spid="2104" grpId="0"/>
      <p:bldP spid="2106" grpId="0"/>
      <p:bldP spid="210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noaction"/>
            <a:extLst>
              <a:ext uri="{FF2B5EF4-FFF2-40B4-BE49-F238E27FC236}">
                <a16:creationId xmlns:a16="http://schemas.microsoft.com/office/drawing/2014/main" xmlns="" id="{9923E2F0-6B99-484D-B26D-C20E93968144}"/>
              </a:ext>
            </a:extLst>
          </p:cNvPr>
          <p:cNvPicPr>
            <a:picLocks noChangeAspect="1" noChangeArrowheads="1"/>
          </p:cNvPicPr>
          <p:nvPr/>
        </p:nvPicPr>
        <p:blipFill>
          <a:blip r:embed="rId2" cstate="print">
            <a:extLst>
              <a:ext uri="{BEBA8EAE-BF5A-486C-A8C5-ECC9F3942E4B}">
                <a14:imgProps xmlns:a14="http://schemas.microsoft.com/office/drawing/2010/main">
                  <a14:imgLayer>
                    <a14:imgEffect>
                      <a14:sharpenSoften amount="25000"/>
                    </a14:imgEffect>
                    <a14:imgEffect>
                      <a14:brightnessContrast bright="2000" contrast="1000"/>
                    </a14:imgEffect>
                  </a14:imgLayer>
                </a14:imgProps>
              </a:ext>
              <a:ext uri="{28A0092B-C50C-407E-A947-70E740481C1C}">
                <a14:useLocalDpi xmlns:a14="http://schemas.microsoft.com/office/drawing/2010/main" val="0"/>
              </a:ext>
            </a:extLst>
          </a:blip>
          <a:srcRect l="3607" t="2409" r="4639" b="4337"/>
          <a:stretch>
            <a:fillRect/>
          </a:stretch>
        </p:blipFill>
        <p:spPr bwMode="auto">
          <a:xfrm>
            <a:off x="106722" y="844877"/>
            <a:ext cx="5855166" cy="592975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4">
            <a:extLst>
              <a:ext uri="{FF2B5EF4-FFF2-40B4-BE49-F238E27FC236}">
                <a16:creationId xmlns:a16="http://schemas.microsoft.com/office/drawing/2014/main" xmlns="" id="{476B7B9D-852A-1446-8D16-C3E71F7AA259}"/>
              </a:ext>
            </a:extLst>
          </p:cNvPr>
          <p:cNvSpPr txBox="1">
            <a:spLocks noChangeArrowheads="1"/>
          </p:cNvSpPr>
          <p:nvPr/>
        </p:nvSpPr>
        <p:spPr bwMode="auto">
          <a:xfrm>
            <a:off x="936098" y="209016"/>
            <a:ext cx="4103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b="1" u="sng" dirty="0"/>
              <a:t>Les victoires de l’Axe en Europe</a:t>
            </a:r>
            <a:r>
              <a:rPr lang="fr-FR" b="1" dirty="0"/>
              <a:t> </a:t>
            </a:r>
            <a:r>
              <a:rPr lang="fr-FR" sz="1400" b="1" dirty="0"/>
              <a:t>(1939-1942)</a:t>
            </a:r>
          </a:p>
        </p:txBody>
      </p:sp>
      <p:pic>
        <p:nvPicPr>
          <p:cNvPr id="4" name="Picture 2">
            <a:hlinkClick r:id="" action="ppaction://noaction"/>
            <a:extLst>
              <a:ext uri="{FF2B5EF4-FFF2-40B4-BE49-F238E27FC236}">
                <a16:creationId xmlns:a16="http://schemas.microsoft.com/office/drawing/2014/main" xmlns="" id="{DF262312-D47F-B441-A634-B5CF3966E973}"/>
              </a:ext>
            </a:extLst>
          </p:cNvPr>
          <p:cNvPicPr>
            <a:picLocks noChangeAspect="1" noChangeArrowheads="1"/>
          </p:cNvPicPr>
          <p:nvPr/>
        </p:nvPicPr>
        <p:blipFill>
          <a:blip r:embed="rId3" cstate="print">
            <a:lum contrast="6000"/>
            <a:extLst>
              <a:ext uri="{BEBA8EAE-BF5A-486C-A8C5-ECC9F3942E4B}">
                <a14:imgProps xmlns:a14="http://schemas.microsoft.com/office/drawing/2010/main">
                  <a14:imgLayer>
                    <a14:imgEffect>
                      <a14:sharpenSoften amount="24000"/>
                    </a14:imgEffect>
                  </a14:imgLayer>
                </a14:imgProps>
              </a:ext>
              <a:ext uri="{28A0092B-C50C-407E-A947-70E740481C1C}">
                <a14:useLocalDpi xmlns:a14="http://schemas.microsoft.com/office/drawing/2010/main" val="0"/>
              </a:ext>
            </a:extLst>
          </a:blip>
          <a:srcRect l="1105" t="565" r="1105" b="1128"/>
          <a:stretch>
            <a:fillRect/>
          </a:stretch>
        </p:blipFill>
        <p:spPr bwMode="auto">
          <a:xfrm>
            <a:off x="6226041" y="871963"/>
            <a:ext cx="5844040" cy="590266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ZoneTexte 2">
            <a:extLst>
              <a:ext uri="{FF2B5EF4-FFF2-40B4-BE49-F238E27FC236}">
                <a16:creationId xmlns:a16="http://schemas.microsoft.com/office/drawing/2014/main" xmlns="" id="{98D06AFA-5035-7E4E-979F-9619D16E8958}"/>
              </a:ext>
            </a:extLst>
          </p:cNvPr>
          <p:cNvSpPr txBox="1">
            <a:spLocks noChangeArrowheads="1"/>
          </p:cNvSpPr>
          <p:nvPr/>
        </p:nvSpPr>
        <p:spPr bwMode="auto">
          <a:xfrm>
            <a:off x="7001761" y="225278"/>
            <a:ext cx="429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b="1" u="sng" dirty="0"/>
              <a:t>Les victoires de l’Axe en Asie </a:t>
            </a:r>
          </a:p>
          <a:p>
            <a:pPr algn="ctr" eaLnBrk="1" hangingPunct="1"/>
            <a:r>
              <a:rPr lang="fr-FR" sz="1400" b="1" dirty="0"/>
              <a:t>(1934-1942)</a:t>
            </a:r>
          </a:p>
        </p:txBody>
      </p:sp>
    </p:spTree>
    <p:extLst>
      <p:ext uri="{BB962C8B-B14F-4D97-AF65-F5344CB8AC3E}">
        <p14:creationId xmlns:p14="http://schemas.microsoft.com/office/powerpoint/2010/main" val="38729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noaction"/>
            <a:extLst>
              <a:ext uri="{FF2B5EF4-FFF2-40B4-BE49-F238E27FC236}">
                <a16:creationId xmlns:a16="http://schemas.microsoft.com/office/drawing/2014/main" xmlns="" id="{D5D9C62B-2CF9-C443-93FE-E8D61C1E63A8}"/>
              </a:ext>
            </a:extLst>
          </p:cNvPr>
          <p:cNvPicPr>
            <a:picLocks noChangeAspect="1" noChangeArrowheads="1"/>
          </p:cNvPicPr>
          <p:nvPr/>
        </p:nvPicPr>
        <p:blipFill rotWithShape="1">
          <a:blip r:embed="rId2" cstate="print">
            <a:lum bright="4000" contrast="4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520" b="3770"/>
          <a:stretch/>
        </p:blipFill>
        <p:spPr bwMode="auto">
          <a:xfrm>
            <a:off x="109728" y="1538238"/>
            <a:ext cx="6097645" cy="47929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hlinkClick r:id="" action="ppaction://noaction"/>
            <a:extLst>
              <a:ext uri="{FF2B5EF4-FFF2-40B4-BE49-F238E27FC236}">
                <a16:creationId xmlns:a16="http://schemas.microsoft.com/office/drawing/2014/main" xmlns="" id="{BF4821D9-EEA5-3F41-8590-91C725F30236}"/>
              </a:ext>
            </a:extLst>
          </p:cNvPr>
          <p:cNvPicPr>
            <a:picLocks noChangeAspect="1" noChangeArrowheads="1"/>
          </p:cNvPicPr>
          <p:nvPr/>
        </p:nvPicPr>
        <p:blipFill rotWithShape="1">
          <a:blip r:embed="rId4" cstate="print">
            <a:lum bright="6000" contrast="4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3484"/>
          <a:stretch/>
        </p:blipFill>
        <p:spPr bwMode="auto">
          <a:xfrm>
            <a:off x="6313465" y="1553510"/>
            <a:ext cx="5780999" cy="47777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4">
            <a:extLst>
              <a:ext uri="{FF2B5EF4-FFF2-40B4-BE49-F238E27FC236}">
                <a16:creationId xmlns:a16="http://schemas.microsoft.com/office/drawing/2014/main" xmlns="" id="{BEBD2732-8859-EA4B-9450-ADD855CB5C88}"/>
              </a:ext>
            </a:extLst>
          </p:cNvPr>
          <p:cNvSpPr txBox="1">
            <a:spLocks noChangeArrowheads="1"/>
          </p:cNvSpPr>
          <p:nvPr/>
        </p:nvSpPr>
        <p:spPr bwMode="auto">
          <a:xfrm>
            <a:off x="895591" y="794232"/>
            <a:ext cx="45259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b="1" u="sng" dirty="0"/>
              <a:t>La victoire finale des Alliés en Europe</a:t>
            </a:r>
            <a:r>
              <a:rPr lang="fr-FR" b="1" dirty="0"/>
              <a:t> </a:t>
            </a:r>
            <a:r>
              <a:rPr lang="fr-FR" sz="1400" b="1" dirty="0"/>
              <a:t>(1942-1945)</a:t>
            </a:r>
          </a:p>
        </p:txBody>
      </p:sp>
      <p:sp>
        <p:nvSpPr>
          <p:cNvPr id="5" name="ZoneTexte 4">
            <a:extLst>
              <a:ext uri="{FF2B5EF4-FFF2-40B4-BE49-F238E27FC236}">
                <a16:creationId xmlns:a16="http://schemas.microsoft.com/office/drawing/2014/main" xmlns="" id="{A16FCB8F-E49E-E349-9ABE-C19A896B45D3}"/>
              </a:ext>
            </a:extLst>
          </p:cNvPr>
          <p:cNvSpPr txBox="1">
            <a:spLocks noChangeArrowheads="1"/>
          </p:cNvSpPr>
          <p:nvPr/>
        </p:nvSpPr>
        <p:spPr bwMode="auto">
          <a:xfrm>
            <a:off x="6941005" y="794231"/>
            <a:ext cx="45259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b="1" u="sng" dirty="0"/>
              <a:t>La victoire finale des Alliés en Asie</a:t>
            </a:r>
            <a:r>
              <a:rPr lang="fr-FR" b="1" dirty="0"/>
              <a:t> </a:t>
            </a:r>
            <a:r>
              <a:rPr lang="fr-FR" sz="1400" b="1" dirty="0"/>
              <a:t>(1942-1945)</a:t>
            </a:r>
          </a:p>
        </p:txBody>
      </p:sp>
    </p:spTree>
    <p:extLst>
      <p:ext uri="{BB962C8B-B14F-4D97-AF65-F5344CB8AC3E}">
        <p14:creationId xmlns:p14="http://schemas.microsoft.com/office/powerpoint/2010/main" val="37471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672265" y="455766"/>
            <a:ext cx="5096553" cy="3970318"/>
          </a:xfrm>
          <a:prstGeom prst="rect">
            <a:avLst/>
          </a:prstGeom>
        </p:spPr>
        <p:txBody>
          <a:bodyPr wrap="square">
            <a:spAutoFit/>
          </a:bodyPr>
          <a:lstStyle/>
          <a:p>
            <a:r>
              <a:rPr lang="fr-FR" b="1" i="0" u="none" strike="noStrike" baseline="0" dirty="0" smtClean="0">
                <a:latin typeface="BookmanOldStyle-Bold"/>
              </a:rPr>
              <a:t>Extrait de la déclaration de la conférence de Téhéran à laquelle ont participé Truman Churchill et Staline entre</a:t>
            </a:r>
            <a:r>
              <a:rPr lang="fr-FR" b="1" i="0" u="none" strike="noStrike" dirty="0" smtClean="0">
                <a:latin typeface="BookmanOldStyle-Bold"/>
              </a:rPr>
              <a:t> </a:t>
            </a:r>
            <a:r>
              <a:rPr lang="fr-FR" b="1" i="0" u="none" strike="noStrike" baseline="0" dirty="0" smtClean="0">
                <a:latin typeface="BookmanOldStyle-Bold"/>
              </a:rPr>
              <a:t>le 28 novembre et le 1</a:t>
            </a:r>
            <a:r>
              <a:rPr lang="fr-FR" sz="800" b="1" i="0" u="none" strike="noStrike" baseline="0" dirty="0" smtClean="0">
                <a:latin typeface="BookmanOldStyle-Bold"/>
              </a:rPr>
              <a:t>er </a:t>
            </a:r>
            <a:r>
              <a:rPr lang="fr-FR" b="1" i="0" u="none" strike="noStrike" baseline="0" dirty="0" smtClean="0">
                <a:latin typeface="BookmanOldStyle-Bold"/>
              </a:rPr>
              <a:t>décembre 1943</a:t>
            </a:r>
          </a:p>
          <a:p>
            <a:endParaRPr lang="fr-FR" b="1" i="0" u="none" strike="noStrike" baseline="0" dirty="0" smtClean="0">
              <a:latin typeface="BookmanOldStyle-Bold"/>
            </a:endParaRPr>
          </a:p>
          <a:p>
            <a:r>
              <a:rPr lang="fr-FR" b="0" i="0" u="none" strike="noStrike" baseline="0" dirty="0" smtClean="0">
                <a:latin typeface="BookmanOldStyle"/>
              </a:rPr>
              <a:t>« Nous affirmons notre résolution d'assurer la collaboration de nos peuples dans la guerre comme dans la paix qui</a:t>
            </a:r>
            <a:r>
              <a:rPr lang="fr-FR" b="0" i="0" u="none" strike="noStrike" dirty="0" smtClean="0">
                <a:latin typeface="BookmanOldStyle"/>
              </a:rPr>
              <a:t> </a:t>
            </a:r>
            <a:r>
              <a:rPr lang="fr-FR" b="0" i="0" u="none" strike="noStrike" baseline="0" dirty="0" smtClean="0">
                <a:latin typeface="BookmanOldStyle"/>
              </a:rPr>
              <a:t>suivra. […] Nous avons tracé de concert nos plans destinés à assurer la destruction des forces allemandes. Nous avons</a:t>
            </a:r>
            <a:r>
              <a:rPr lang="fr-FR" b="0" i="0" u="none" strike="noStrike" dirty="0" smtClean="0">
                <a:latin typeface="BookmanOldStyle"/>
              </a:rPr>
              <a:t> </a:t>
            </a:r>
            <a:r>
              <a:rPr lang="fr-FR" b="0" i="0" u="none" strike="noStrike" baseline="0" dirty="0" smtClean="0">
                <a:latin typeface="BookmanOldStyle"/>
              </a:rPr>
              <a:t>abouti à un complet accord en ce qui concerne l'envergure et la synchronisation des opérations qui seront déclenchées</a:t>
            </a:r>
            <a:r>
              <a:rPr lang="fr-FR" b="0" i="0" u="none" strike="noStrike" dirty="0" smtClean="0">
                <a:latin typeface="BookmanOldStyle"/>
              </a:rPr>
              <a:t> </a:t>
            </a:r>
            <a:r>
              <a:rPr lang="fr-FR" b="0" i="0" u="none" strike="noStrike" baseline="0" dirty="0" smtClean="0">
                <a:latin typeface="BookmanOldStyle"/>
              </a:rPr>
              <a:t>de l'est, de l'ouest et du sud. […] »</a:t>
            </a:r>
            <a:endParaRPr lang="fr-FR" dirty="0"/>
          </a:p>
        </p:txBody>
      </p:sp>
      <p:pic>
        <p:nvPicPr>
          <p:cNvPr id="7" name="Image 6"/>
          <p:cNvPicPr>
            <a:picLocks noChangeAspect="1"/>
          </p:cNvPicPr>
          <p:nvPr/>
        </p:nvPicPr>
        <p:blipFill>
          <a:blip r:embed="rId2"/>
          <a:stretch>
            <a:fillRect/>
          </a:stretch>
        </p:blipFill>
        <p:spPr>
          <a:xfrm>
            <a:off x="580423" y="285418"/>
            <a:ext cx="5732112" cy="4545386"/>
          </a:xfrm>
          <a:prstGeom prst="rect">
            <a:avLst/>
          </a:prstGeom>
        </p:spPr>
      </p:pic>
      <p:pic>
        <p:nvPicPr>
          <p:cNvPr id="4" name="Image 3"/>
          <p:cNvPicPr>
            <a:picLocks noChangeAspect="1"/>
          </p:cNvPicPr>
          <p:nvPr/>
        </p:nvPicPr>
        <p:blipFill>
          <a:blip r:embed="rId3"/>
          <a:stretch>
            <a:fillRect/>
          </a:stretch>
        </p:blipFill>
        <p:spPr>
          <a:xfrm>
            <a:off x="5002057" y="345777"/>
            <a:ext cx="7189943" cy="4722916"/>
          </a:xfrm>
          <a:prstGeom prst="rect">
            <a:avLst/>
          </a:prstGeom>
        </p:spPr>
      </p:pic>
      <p:pic>
        <p:nvPicPr>
          <p:cNvPr id="5" name="Image 4"/>
          <p:cNvPicPr>
            <a:picLocks noChangeAspect="1"/>
          </p:cNvPicPr>
          <p:nvPr/>
        </p:nvPicPr>
        <p:blipFill>
          <a:blip r:embed="rId4"/>
          <a:stretch>
            <a:fillRect/>
          </a:stretch>
        </p:blipFill>
        <p:spPr>
          <a:xfrm>
            <a:off x="7007376" y="157673"/>
            <a:ext cx="4973033" cy="6305472"/>
          </a:xfrm>
          <a:prstGeom prst="rect">
            <a:avLst/>
          </a:prstGeom>
        </p:spPr>
      </p:pic>
      <p:pic>
        <p:nvPicPr>
          <p:cNvPr id="2" name="Image 1"/>
          <p:cNvPicPr>
            <a:picLocks noChangeAspect="1"/>
          </p:cNvPicPr>
          <p:nvPr/>
        </p:nvPicPr>
        <p:blipFill>
          <a:blip r:embed="rId5"/>
          <a:stretch>
            <a:fillRect/>
          </a:stretch>
        </p:blipFill>
        <p:spPr>
          <a:xfrm>
            <a:off x="0" y="455766"/>
            <a:ext cx="4905101" cy="3762647"/>
          </a:xfrm>
          <a:prstGeom prst="rect">
            <a:avLst/>
          </a:prstGeom>
        </p:spPr>
      </p:pic>
      <p:pic>
        <p:nvPicPr>
          <p:cNvPr id="3" name="Image 2"/>
          <p:cNvPicPr>
            <a:picLocks noChangeAspect="1"/>
          </p:cNvPicPr>
          <p:nvPr/>
        </p:nvPicPr>
        <p:blipFill>
          <a:blip r:embed="rId6"/>
          <a:stretch>
            <a:fillRect/>
          </a:stretch>
        </p:blipFill>
        <p:spPr>
          <a:xfrm>
            <a:off x="49670" y="171806"/>
            <a:ext cx="6957706" cy="4538238"/>
          </a:xfrm>
          <a:prstGeom prst="rect">
            <a:avLst/>
          </a:prstGeom>
        </p:spPr>
      </p:pic>
      <p:sp>
        <p:nvSpPr>
          <p:cNvPr id="8" name="Rectangle 7"/>
          <p:cNvSpPr/>
          <p:nvPr/>
        </p:nvSpPr>
        <p:spPr>
          <a:xfrm>
            <a:off x="424053" y="4769174"/>
            <a:ext cx="11161328" cy="1200329"/>
          </a:xfrm>
          <a:prstGeom prst="rect">
            <a:avLst/>
          </a:prstGeom>
          <a:solidFill>
            <a:srgbClr val="FFC000">
              <a:alpha val="80000"/>
            </a:srgbClr>
          </a:solidFill>
        </p:spPr>
        <p:txBody>
          <a:bodyPr wrap="square">
            <a:spAutoFit/>
          </a:bodyPr>
          <a:lstStyle/>
          <a:p>
            <a:r>
              <a:rPr lang="fr-FR" b="1" i="0" dirty="0" smtClean="0">
                <a:effectLst/>
              </a:rPr>
              <a:t>Pour la France et, de façon plus large les Alliés occidentaux, l’opération </a:t>
            </a:r>
            <a:r>
              <a:rPr lang="fr-FR" b="1" i="0" dirty="0" err="1" smtClean="0">
                <a:effectLst/>
              </a:rPr>
              <a:t>Overlord</a:t>
            </a:r>
            <a:r>
              <a:rPr lang="fr-FR" b="1" i="0" dirty="0" smtClean="0">
                <a:effectLst/>
              </a:rPr>
              <a:t>, le débarquement en Normandie, le 6 juin 1944 est l’un des tournants majeurs de la guerre, si ce n’est </a:t>
            </a:r>
            <a:r>
              <a:rPr lang="fr-FR" b="1" i="1" dirty="0" smtClean="0">
                <a:effectLst/>
              </a:rPr>
              <a:t>LE</a:t>
            </a:r>
            <a:r>
              <a:rPr lang="fr-FR" b="1" i="0" dirty="0" smtClean="0">
                <a:effectLst/>
              </a:rPr>
              <a:t> tournant majeur. Le cinéma, les séries télévisées, les commémorations annuelles, le mémorial de Caen, Sainte Mère-Église sont autant de marqueurs qui ont construit et entretiennent notre mémoire collective.</a:t>
            </a:r>
            <a:endParaRPr lang="fr-FR" b="1" dirty="0"/>
          </a:p>
        </p:txBody>
      </p:sp>
      <p:sp>
        <p:nvSpPr>
          <p:cNvPr id="9" name="Rectangle 8"/>
          <p:cNvSpPr/>
          <p:nvPr/>
        </p:nvSpPr>
        <p:spPr>
          <a:xfrm>
            <a:off x="333931" y="4693004"/>
            <a:ext cx="11341571" cy="1754326"/>
          </a:xfrm>
          <a:prstGeom prst="rect">
            <a:avLst/>
          </a:prstGeom>
          <a:solidFill>
            <a:srgbClr val="FFC000">
              <a:alpha val="97000"/>
            </a:srgbClr>
          </a:solidFill>
        </p:spPr>
        <p:txBody>
          <a:bodyPr wrap="square">
            <a:spAutoFit/>
          </a:bodyPr>
          <a:lstStyle/>
          <a:p>
            <a:r>
              <a:rPr lang="fr-FR" b="1" i="0" dirty="0" smtClean="0">
                <a:solidFill>
                  <a:srgbClr val="454545"/>
                </a:solidFill>
                <a:effectLst/>
              </a:rPr>
              <a:t>Alors que les Alliés occidentaux s’enfonçaient dans la difficile bataille du bocage normand, que Caen ne tombait pas comme prévu, l’Armée rouge lançait, à partir du 22 juin, une immense offensive en Biélorussie: l’opération Bagration. Si la Normandie lie une main dans le dos de l’Allemagne en cet été 1944, c’est bien sur le front de l’Est que se joue la destruction de l’appareil militaire allemand. Là, en quelques semaines, aux portes du Reich avec une retraite chaotique sur des milliers de kilomètres, l’Allemagne enregistre sa pire défaite de la guerre, l’une des pires de son histoire. Les conséquences sont immenses, y compris pour l’après-guerre.</a:t>
            </a:r>
            <a:endParaRPr lang="fr-FR" b="1" dirty="0"/>
          </a:p>
        </p:txBody>
      </p:sp>
    </p:spTree>
    <p:extLst>
      <p:ext uri="{BB962C8B-B14F-4D97-AF65-F5344CB8AC3E}">
        <p14:creationId xmlns:p14="http://schemas.microsoft.com/office/powerpoint/2010/main" val="351819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1" y="866473"/>
            <a:ext cx="9705108" cy="5262979"/>
          </a:xfrm>
          <a:prstGeom prst="rect">
            <a:avLst/>
          </a:prstGeom>
        </p:spPr>
        <p:txBody>
          <a:bodyPr wrap="square">
            <a:spAutoFit/>
          </a:bodyPr>
          <a:lstStyle/>
          <a:p>
            <a:r>
              <a:rPr lang="fr-FR" sz="1600" b="0" i="0" u="none" strike="noStrike" baseline="0" dirty="0" smtClean="0">
                <a:latin typeface="BookmanOldStyle"/>
              </a:rPr>
              <a:t>De cette saignée, </a:t>
            </a:r>
            <a:r>
              <a:rPr lang="fr-FR" sz="1600" i="0" u="none" strike="noStrike" baseline="0" dirty="0" smtClean="0">
                <a:latin typeface="BookmanOldStyle"/>
              </a:rPr>
              <a:t>le Reich ne se</a:t>
            </a:r>
            <a:r>
              <a:rPr lang="fr-FR" sz="1600" i="0" u="none" strike="noStrike" dirty="0" smtClean="0">
                <a:latin typeface="BookmanOldStyle"/>
              </a:rPr>
              <a:t> </a:t>
            </a:r>
            <a:r>
              <a:rPr lang="fr-FR" sz="1600" i="0" u="none" strike="noStrike" baseline="0" dirty="0" smtClean="0">
                <a:latin typeface="BookmanOldStyle"/>
              </a:rPr>
              <a:t>remettra pas</a:t>
            </a:r>
            <a:r>
              <a:rPr lang="fr-FR" sz="1600" b="0" i="0" u="none" strike="noStrike" baseline="0" dirty="0" smtClean="0">
                <a:latin typeface="BookmanOldStyle"/>
              </a:rPr>
              <a:t>, en quantité comme en</a:t>
            </a:r>
          </a:p>
          <a:p>
            <a:r>
              <a:rPr lang="fr-FR" sz="1600" b="0" i="0" u="none" strike="noStrike" baseline="0" dirty="0" smtClean="0">
                <a:latin typeface="BookmanOldStyle"/>
              </a:rPr>
              <a:t>qualité. Les 400 000 disparus en</a:t>
            </a:r>
            <a:r>
              <a:rPr lang="fr-FR" sz="1600" b="0" i="0" u="none" strike="noStrike" dirty="0" smtClean="0">
                <a:latin typeface="BookmanOldStyle"/>
              </a:rPr>
              <a:t> </a:t>
            </a:r>
            <a:r>
              <a:rPr lang="fr-FR" sz="1600" b="0" i="0" u="none" strike="noStrike" baseline="0" dirty="0" smtClean="0">
                <a:latin typeface="BookmanOldStyle"/>
              </a:rPr>
              <a:t>Biélorussie, l'encadrement des 28</a:t>
            </a:r>
          </a:p>
          <a:p>
            <a:r>
              <a:rPr lang="fr-FR" sz="1600" b="0" i="0" u="none" strike="noStrike" baseline="0" dirty="0" smtClean="0">
                <a:latin typeface="BookmanOldStyle"/>
              </a:rPr>
              <a:t>divisions et des 8 corps engloutis</a:t>
            </a:r>
            <a:r>
              <a:rPr lang="fr-FR" sz="1600" b="0" i="0" u="none" strike="noStrike" dirty="0" smtClean="0">
                <a:latin typeface="BookmanOldStyle"/>
              </a:rPr>
              <a:t> </a:t>
            </a:r>
            <a:r>
              <a:rPr lang="fr-FR" sz="1600" b="0" i="0" u="none" strike="noStrike" baseline="0" dirty="0" smtClean="0">
                <a:latin typeface="BookmanOldStyle"/>
              </a:rPr>
              <a:t>formaient le noyau dur de l'armée</a:t>
            </a:r>
          </a:p>
          <a:p>
            <a:r>
              <a:rPr lang="fr-FR" sz="1600" b="0" i="0" u="none" strike="noStrike" baseline="0" dirty="0" smtClean="0">
                <a:latin typeface="BookmanOldStyle"/>
              </a:rPr>
              <a:t>allemande à l'est. […] Ajoutons que</a:t>
            </a:r>
            <a:r>
              <a:rPr lang="fr-FR" sz="1600" b="0" i="0" u="none" strike="noStrike" dirty="0" smtClean="0">
                <a:latin typeface="BookmanOldStyle"/>
              </a:rPr>
              <a:t> </a:t>
            </a:r>
            <a:r>
              <a:rPr lang="fr-FR" sz="1600" b="0" i="0" u="none" strike="noStrike" baseline="0" dirty="0" smtClean="0">
                <a:latin typeface="BookmanOldStyle"/>
              </a:rPr>
              <a:t>l'armée allemande a aussi perdu en cet</a:t>
            </a:r>
          </a:p>
          <a:p>
            <a:r>
              <a:rPr lang="fr-FR" sz="1600" b="0" i="0" u="none" strike="noStrike" baseline="0" dirty="0" smtClean="0">
                <a:latin typeface="BookmanOldStyle"/>
              </a:rPr>
              <a:t>été 1944 un atout inestimable,</a:t>
            </a:r>
            <a:r>
              <a:rPr lang="fr-FR" sz="1600" b="0" i="0" u="none" strike="noStrike" dirty="0" smtClean="0">
                <a:latin typeface="BookmanOldStyle"/>
              </a:rPr>
              <a:t> </a:t>
            </a:r>
            <a:r>
              <a:rPr lang="fr-FR" sz="1600" b="0" i="0" u="none" strike="noStrike" baseline="0" dirty="0" smtClean="0">
                <a:latin typeface="BookmanOldStyle"/>
              </a:rPr>
              <a:t>l'ascendant sur son adversaire. </a:t>
            </a:r>
          </a:p>
          <a:p>
            <a:r>
              <a:rPr lang="fr-FR" sz="1600" b="0" i="0" u="none" strike="noStrike" baseline="0" dirty="0" smtClean="0">
                <a:latin typeface="BookmanOldStyle"/>
              </a:rPr>
              <a:t>Rien,</a:t>
            </a:r>
            <a:r>
              <a:rPr lang="fr-FR" sz="1600" b="0" i="0" u="none" strike="noStrike" dirty="0" smtClean="0">
                <a:latin typeface="BookmanOldStyle"/>
              </a:rPr>
              <a:t> </a:t>
            </a:r>
            <a:r>
              <a:rPr lang="fr-FR" sz="1600" b="0" i="0" u="none" strike="noStrike" baseline="0" dirty="0" smtClean="0">
                <a:latin typeface="BookmanOldStyle"/>
              </a:rPr>
              <a:t>jusque-là, n'avait réussi à entamer,</a:t>
            </a:r>
            <a:r>
              <a:rPr lang="fr-FR" sz="1600" b="0" i="0" u="none" strike="noStrike" dirty="0" smtClean="0">
                <a:latin typeface="BookmanOldStyle"/>
              </a:rPr>
              <a:t> </a:t>
            </a:r>
            <a:r>
              <a:rPr lang="fr-FR" sz="1600" b="0" i="0" u="none" strike="noStrike" baseline="0" dirty="0" smtClean="0">
                <a:latin typeface="BookmanOldStyle"/>
              </a:rPr>
              <a:t>dans la troupe et dans l'encadrement,</a:t>
            </a:r>
          </a:p>
          <a:p>
            <a:r>
              <a:rPr lang="fr-FR" sz="1600" b="0" i="0" u="none" strike="noStrike" dirty="0" smtClean="0">
                <a:latin typeface="BookmanOldStyle"/>
              </a:rPr>
              <a:t> </a:t>
            </a:r>
            <a:r>
              <a:rPr lang="fr-FR" sz="1600" b="0" i="0" u="none" strike="noStrike" baseline="0" dirty="0" smtClean="0">
                <a:latin typeface="BookmanOldStyle"/>
              </a:rPr>
              <a:t>le sentiment de supériorité militaire</a:t>
            </a:r>
            <a:r>
              <a:rPr lang="fr-FR" sz="1600" b="0" i="0" u="none" strike="noStrike" dirty="0" smtClean="0">
                <a:latin typeface="BookmanOldStyle"/>
              </a:rPr>
              <a:t> </a:t>
            </a:r>
            <a:r>
              <a:rPr lang="fr-FR" sz="1600" b="0" i="0" u="none" strike="noStrike" baseline="0" dirty="0" smtClean="0">
                <a:latin typeface="BookmanOldStyle"/>
              </a:rPr>
              <a:t>présent depuis le premier jour du</a:t>
            </a:r>
            <a:r>
              <a:rPr lang="fr-FR" sz="1600" b="0" i="0" u="none" strike="noStrike" dirty="0" smtClean="0">
                <a:latin typeface="BookmanOldStyle"/>
              </a:rPr>
              <a:t> </a:t>
            </a:r>
            <a:r>
              <a:rPr lang="fr-FR" sz="1600" b="0" i="0" u="none" strike="noStrike" baseline="0" dirty="0" smtClean="0">
                <a:latin typeface="BookmanOldStyle"/>
              </a:rPr>
              <a:t>conflit. […]</a:t>
            </a:r>
          </a:p>
          <a:p>
            <a:r>
              <a:rPr lang="fr-FR" sz="1600" b="0" i="0" u="none" strike="noStrike" baseline="0" dirty="0" smtClean="0">
                <a:latin typeface="BookmanOldStyle"/>
              </a:rPr>
              <a:t> Les paniques ont été</a:t>
            </a:r>
            <a:r>
              <a:rPr lang="fr-FR" sz="1600" b="0" i="0" u="none" strike="noStrike" dirty="0" smtClean="0">
                <a:latin typeface="BookmanOldStyle"/>
              </a:rPr>
              <a:t> </a:t>
            </a:r>
            <a:r>
              <a:rPr lang="fr-FR" sz="1600" b="0" i="0" u="none" strike="noStrike" baseline="0" dirty="0" smtClean="0">
                <a:latin typeface="BookmanOldStyle"/>
              </a:rPr>
              <a:t>fréquentes, les fuites, hâtives, le</a:t>
            </a:r>
            <a:r>
              <a:rPr lang="fr-FR" sz="1600" b="0" i="0" u="none" strike="noStrike" dirty="0" smtClean="0">
                <a:latin typeface="BookmanOldStyle"/>
              </a:rPr>
              <a:t> </a:t>
            </a:r>
            <a:r>
              <a:rPr lang="fr-FR" sz="1600" b="0" i="0" u="none" strike="noStrike" baseline="0" dirty="0" smtClean="0">
                <a:latin typeface="BookmanOldStyle"/>
              </a:rPr>
              <a:t>matériel, souvent</a:t>
            </a:r>
          </a:p>
          <a:p>
            <a:r>
              <a:rPr lang="fr-FR" sz="1600" b="0" i="0" u="none" strike="noStrike" baseline="0" dirty="0" smtClean="0">
                <a:latin typeface="BookmanOldStyle"/>
              </a:rPr>
              <a:t> abandonné ou</a:t>
            </a:r>
            <a:r>
              <a:rPr lang="fr-FR" sz="1600" b="0" i="0" u="none" strike="noStrike" dirty="0" smtClean="0">
                <a:latin typeface="BookmanOldStyle"/>
              </a:rPr>
              <a:t> </a:t>
            </a:r>
            <a:r>
              <a:rPr lang="fr-FR" sz="1600" b="0" i="0" u="none" strike="noStrike" baseline="0" dirty="0" smtClean="0">
                <a:latin typeface="BookmanOldStyle"/>
              </a:rPr>
              <a:t>détruit trop tôt. </a:t>
            </a:r>
          </a:p>
          <a:p>
            <a:r>
              <a:rPr lang="fr-FR" sz="1600" b="0" i="0" u="none" strike="noStrike" baseline="0" dirty="0" smtClean="0">
                <a:latin typeface="BookmanOldStyle"/>
              </a:rPr>
              <a:t>Les redditions d'unités</a:t>
            </a:r>
            <a:r>
              <a:rPr lang="fr-FR" sz="1600" b="0" i="0" u="none" strike="noStrike" dirty="0" smtClean="0">
                <a:latin typeface="BookmanOldStyle"/>
              </a:rPr>
              <a:t> </a:t>
            </a:r>
            <a:r>
              <a:rPr lang="fr-FR" sz="1600" b="0" i="0" u="none" strike="noStrike" baseline="0" dirty="0" smtClean="0">
                <a:latin typeface="BookmanOldStyle"/>
              </a:rPr>
              <a:t>avec leurs officiers ont été plus</a:t>
            </a:r>
            <a:r>
              <a:rPr lang="fr-FR" sz="1600" b="0" i="0" u="none" strike="noStrike" dirty="0" smtClean="0">
                <a:latin typeface="BookmanOldStyle"/>
              </a:rPr>
              <a:t> </a:t>
            </a:r>
            <a:r>
              <a:rPr lang="fr-FR" sz="1600" b="0" i="0" u="none" strike="noStrike" baseline="0" dirty="0" smtClean="0">
                <a:latin typeface="BookmanOldStyle"/>
              </a:rPr>
              <a:t>nombreuses en six semaines</a:t>
            </a:r>
          </a:p>
          <a:p>
            <a:r>
              <a:rPr lang="fr-FR" sz="1600" b="0" i="0" u="none" strike="noStrike" baseline="0" dirty="0" smtClean="0">
                <a:latin typeface="BookmanOldStyle"/>
              </a:rPr>
              <a:t> que</a:t>
            </a:r>
            <a:r>
              <a:rPr lang="fr-FR" sz="1600" b="0" i="0" u="none" strike="noStrike" dirty="0" smtClean="0">
                <a:latin typeface="BookmanOldStyle"/>
              </a:rPr>
              <a:t> </a:t>
            </a:r>
            <a:r>
              <a:rPr lang="fr-FR" sz="1600" b="0" i="0" u="none" strike="noStrike" baseline="0" dirty="0" smtClean="0">
                <a:latin typeface="BookmanOldStyle"/>
              </a:rPr>
              <a:t>durant les trois années précédentes.</a:t>
            </a:r>
          </a:p>
          <a:p>
            <a:r>
              <a:rPr lang="fr-FR" sz="1600" b="0" i="0" u="none" strike="noStrike" baseline="0" dirty="0" smtClean="0">
                <a:latin typeface="BookmanOldStyle"/>
              </a:rPr>
              <a:t>[…]</a:t>
            </a:r>
            <a:r>
              <a:rPr lang="fr-FR" sz="1600" b="0" i="0" u="none" strike="noStrike" dirty="0" smtClean="0">
                <a:latin typeface="BookmanOldStyle"/>
              </a:rPr>
              <a:t> </a:t>
            </a:r>
            <a:r>
              <a:rPr lang="fr-FR" sz="1600" b="0" i="0" u="none" strike="noStrike" baseline="0" dirty="0" smtClean="0">
                <a:latin typeface="BookmanOldStyle"/>
              </a:rPr>
              <a:t>Bagration a libéré toute la Biélorussie,</a:t>
            </a:r>
            <a:r>
              <a:rPr lang="fr-FR" sz="1600" b="0" i="0" u="none" strike="noStrike" dirty="0" smtClean="0">
                <a:latin typeface="BookmanOldStyle"/>
              </a:rPr>
              <a:t> </a:t>
            </a:r>
            <a:r>
              <a:rPr lang="fr-FR" sz="1600" b="0" i="0" u="none" strike="noStrike" baseline="0" dirty="0" smtClean="0">
                <a:latin typeface="BookmanOldStyle"/>
              </a:rPr>
              <a:t>un quart de la Pologne et amené</a:t>
            </a:r>
          </a:p>
          <a:p>
            <a:r>
              <a:rPr lang="fr-FR" sz="1600" b="0" i="0" u="none" strike="noStrike" baseline="0" dirty="0" smtClean="0">
                <a:latin typeface="BookmanOldStyle"/>
              </a:rPr>
              <a:t>l'Armée rouge sur la frontière orientale du Reich. […] Si elle a empêché des</a:t>
            </a:r>
          </a:p>
          <a:p>
            <a:r>
              <a:rPr lang="fr-FR" sz="1600" b="0" i="0" u="none" strike="noStrike" baseline="0" dirty="0" smtClean="0">
                <a:latin typeface="BookmanOldStyle"/>
              </a:rPr>
              <a:t>transferts d'unités vers la Normandie,</a:t>
            </a:r>
            <a:r>
              <a:rPr lang="fr-FR" sz="1600" b="0" i="0" u="none" strike="noStrike" dirty="0" smtClean="0">
                <a:latin typeface="BookmanOldStyle"/>
              </a:rPr>
              <a:t> </a:t>
            </a:r>
            <a:r>
              <a:rPr lang="fr-FR" sz="1600" b="0" i="0" u="none" strike="noStrike" baseline="0" dirty="0" smtClean="0">
                <a:latin typeface="BookmanOldStyle"/>
              </a:rPr>
              <a:t>la réciproque est vraie.</a:t>
            </a:r>
          </a:p>
          <a:p>
            <a:r>
              <a:rPr lang="fr-FR" sz="1600" b="0" i="0" u="none" strike="noStrike" baseline="0" dirty="0" smtClean="0">
                <a:latin typeface="BookmanOldStyle"/>
              </a:rPr>
              <a:t> Soviétiques et</a:t>
            </a:r>
            <a:r>
              <a:rPr lang="fr-FR" sz="1600" b="0" i="0" u="none" strike="noStrike" dirty="0" smtClean="0">
                <a:latin typeface="BookmanOldStyle"/>
              </a:rPr>
              <a:t> </a:t>
            </a:r>
            <a:r>
              <a:rPr lang="fr-FR" sz="1600" b="0" i="0" u="none" strike="noStrike" baseline="0" dirty="0" smtClean="0">
                <a:latin typeface="BookmanOldStyle"/>
              </a:rPr>
              <a:t>Anglo-Saxons ont trouvé leur avantage</a:t>
            </a:r>
            <a:r>
              <a:rPr lang="fr-FR" sz="1600" b="0" i="0" u="none" strike="noStrike" dirty="0" smtClean="0">
                <a:latin typeface="BookmanOldStyle"/>
              </a:rPr>
              <a:t> </a:t>
            </a:r>
            <a:r>
              <a:rPr lang="fr-FR" sz="1600" b="0" i="0" u="none" strike="noStrike" baseline="0" dirty="0" smtClean="0">
                <a:latin typeface="BookmanOldStyle"/>
              </a:rPr>
              <a:t>mutuel. […] La fin de </a:t>
            </a:r>
          </a:p>
          <a:p>
            <a:r>
              <a:rPr lang="fr-FR" sz="1600" b="0" i="0" u="none" strike="noStrike" baseline="0" dirty="0" smtClean="0">
                <a:latin typeface="BookmanOldStyle"/>
              </a:rPr>
              <a:t>la guerre, qui</a:t>
            </a:r>
            <a:r>
              <a:rPr lang="fr-FR" sz="1600" b="0" i="0" u="none" strike="noStrike" dirty="0" smtClean="0">
                <a:latin typeface="BookmanOldStyle"/>
              </a:rPr>
              <a:t> </a:t>
            </a:r>
            <a:r>
              <a:rPr lang="fr-FR" sz="1600" b="0" i="0" u="none" strike="noStrike" baseline="0" dirty="0" smtClean="0">
                <a:latin typeface="BookmanOldStyle"/>
              </a:rPr>
              <a:t>restait impossible à prévoir au début</a:t>
            </a:r>
            <a:r>
              <a:rPr lang="fr-FR" sz="1600" b="0" i="0" u="none" strike="noStrike" dirty="0" smtClean="0">
                <a:latin typeface="BookmanOldStyle"/>
              </a:rPr>
              <a:t> </a:t>
            </a:r>
            <a:r>
              <a:rPr lang="fr-FR" sz="1600" b="0" i="0" u="none" strike="noStrike" baseline="0" dirty="0" smtClean="0">
                <a:latin typeface="BookmanOldStyle"/>
              </a:rPr>
              <a:t>de 1944, est dorénavant </a:t>
            </a:r>
          </a:p>
          <a:p>
            <a:r>
              <a:rPr lang="fr-FR" sz="1600" b="0" i="0" u="none" strike="noStrike" baseline="0" dirty="0" smtClean="0">
                <a:latin typeface="BookmanOldStyle"/>
              </a:rPr>
              <a:t>en vue : tel</a:t>
            </a:r>
            <a:r>
              <a:rPr lang="fr-FR" sz="1600" b="0" i="0" u="none" strike="noStrike" dirty="0" smtClean="0">
                <a:latin typeface="BookmanOldStyle"/>
              </a:rPr>
              <a:t> </a:t>
            </a:r>
            <a:r>
              <a:rPr lang="fr-FR" sz="1600" b="0" i="0" u="none" strike="noStrike" baseline="0" dirty="0" smtClean="0">
                <a:latin typeface="BookmanOldStyle"/>
              </a:rPr>
              <a:t>est l'effet majeur de Bagration et</a:t>
            </a:r>
            <a:r>
              <a:rPr lang="fr-FR" sz="1600" b="0" i="0" u="none" strike="noStrike" dirty="0" smtClean="0">
                <a:latin typeface="BookmanOldStyle"/>
              </a:rPr>
              <a:t> </a:t>
            </a:r>
            <a:r>
              <a:rPr lang="fr-FR" sz="1600" b="0" i="0" u="none" strike="noStrike" baseline="0" dirty="0" err="1" smtClean="0">
                <a:latin typeface="BookmanOldStyle"/>
              </a:rPr>
              <a:t>Overlord</a:t>
            </a:r>
            <a:r>
              <a:rPr lang="fr-FR" sz="1600" b="0" i="0" u="none" strike="noStrike" baseline="0" dirty="0" smtClean="0">
                <a:latin typeface="BookmanOldStyle"/>
              </a:rPr>
              <a:t>.</a:t>
            </a:r>
          </a:p>
          <a:p>
            <a:endParaRPr lang="fr-FR" sz="1600" b="0" i="0" u="none" strike="noStrike" baseline="0" dirty="0" smtClean="0">
              <a:latin typeface="BookmanOldStyle"/>
            </a:endParaRPr>
          </a:p>
          <a:p>
            <a:r>
              <a:rPr lang="fr-FR" sz="1600" b="0" i="0" u="none" strike="noStrike" baseline="0" dirty="0" smtClean="0">
                <a:latin typeface="BookmanOldStyle"/>
              </a:rPr>
              <a:t>Jean Lopez, </a:t>
            </a:r>
            <a:r>
              <a:rPr lang="fr-FR" sz="1600" b="0" i="1" u="none" strike="noStrike" baseline="0" dirty="0" smtClean="0">
                <a:latin typeface="BookmanOldStyle-Italic"/>
              </a:rPr>
              <a:t>Opération Bagration. La</a:t>
            </a:r>
          </a:p>
          <a:p>
            <a:r>
              <a:rPr lang="fr-FR" sz="1600" b="0" i="1" u="none" strike="noStrike" baseline="0" dirty="0" smtClean="0">
                <a:latin typeface="BookmanOldStyle-Italic"/>
              </a:rPr>
              <a:t>revanche de Staline (été 1944),</a:t>
            </a:r>
          </a:p>
          <a:p>
            <a:r>
              <a:rPr lang="fr-FR" sz="1600" b="0" i="0" u="none" strike="noStrike" baseline="0" dirty="0" err="1" smtClean="0">
                <a:latin typeface="BookmanOldStyle"/>
              </a:rPr>
              <a:t>Economica</a:t>
            </a:r>
            <a:r>
              <a:rPr lang="fr-FR" sz="1600" b="0" i="0" u="none" strike="noStrike" baseline="0" dirty="0" smtClean="0">
                <a:latin typeface="BookmanOldStyle"/>
              </a:rPr>
              <a:t>, 2014.</a:t>
            </a:r>
            <a:endParaRPr lang="fr-FR" sz="1600" dirty="0"/>
          </a:p>
        </p:txBody>
      </p:sp>
      <p:pic>
        <p:nvPicPr>
          <p:cNvPr id="4" name="Image 3"/>
          <p:cNvPicPr>
            <a:picLocks noChangeAspect="1"/>
          </p:cNvPicPr>
          <p:nvPr/>
        </p:nvPicPr>
        <p:blipFill>
          <a:blip r:embed="rId2"/>
          <a:stretch>
            <a:fillRect/>
          </a:stretch>
        </p:blipFill>
        <p:spPr>
          <a:xfrm>
            <a:off x="8938676" y="700208"/>
            <a:ext cx="3253324" cy="5014793"/>
          </a:xfrm>
          <a:prstGeom prst="rect">
            <a:avLst/>
          </a:prstGeom>
        </p:spPr>
      </p:pic>
      <p:sp>
        <p:nvSpPr>
          <p:cNvPr id="5" name="Rectangle 4"/>
          <p:cNvSpPr/>
          <p:nvPr/>
        </p:nvSpPr>
        <p:spPr>
          <a:xfrm>
            <a:off x="2608119" y="866473"/>
            <a:ext cx="2317172" cy="297309"/>
          </a:xfrm>
          <a:prstGeom prst="rect">
            <a:avLst/>
          </a:prstGeom>
          <a:solidFill>
            <a:srgbClr val="FF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972098" y="1624663"/>
            <a:ext cx="3011631" cy="297309"/>
          </a:xfrm>
          <a:prstGeom prst="rect">
            <a:avLst/>
          </a:prstGeom>
          <a:solidFill>
            <a:srgbClr val="FF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86394" y="1907089"/>
            <a:ext cx="3011631" cy="297309"/>
          </a:xfrm>
          <a:prstGeom prst="rect">
            <a:avLst/>
          </a:prstGeom>
          <a:solidFill>
            <a:srgbClr val="FF0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102303" y="3587189"/>
            <a:ext cx="5607107" cy="297309"/>
          </a:xfrm>
          <a:prstGeom prst="rect">
            <a:avLst/>
          </a:prstGeom>
          <a:solidFill>
            <a:srgbClr val="FFC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580941" y="3869615"/>
            <a:ext cx="2137410" cy="297309"/>
          </a:xfrm>
          <a:prstGeom prst="rect">
            <a:avLst/>
          </a:prstGeom>
          <a:solidFill>
            <a:srgbClr val="FFC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85800" y="4050763"/>
            <a:ext cx="5621482" cy="297309"/>
          </a:xfrm>
          <a:prstGeom prst="rect">
            <a:avLst/>
          </a:prstGeom>
          <a:solidFill>
            <a:srgbClr val="FFC00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49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984" y="561306"/>
            <a:ext cx="11118272" cy="4524315"/>
          </a:xfrm>
          <a:prstGeom prst="rect">
            <a:avLst/>
          </a:prstGeom>
        </p:spPr>
        <p:txBody>
          <a:bodyPr wrap="square">
            <a:spAutoFit/>
          </a:bodyPr>
          <a:lstStyle/>
          <a:p>
            <a:r>
              <a:rPr lang="fr-FR" b="1" i="0" dirty="0" smtClean="0">
                <a:solidFill>
                  <a:srgbClr val="0F0808"/>
                </a:solidFill>
                <a:effectLst/>
              </a:rPr>
              <a:t>Concernant ce dernier aspect, il est clair que l'utilisation de la bombe quelques jours plus tard allait</a:t>
            </a:r>
            <a:r>
              <a:rPr lang="fr-FR" b="0" i="0" dirty="0" smtClean="0">
                <a:solidFill>
                  <a:srgbClr val="777777"/>
                </a:solidFill>
                <a:effectLst/>
              </a:rPr>
              <a:t/>
            </a:r>
            <a:br>
              <a:rPr lang="fr-FR" b="0" i="0" dirty="0" smtClean="0">
                <a:solidFill>
                  <a:srgbClr val="777777"/>
                </a:solidFill>
                <a:effectLst/>
              </a:rPr>
            </a:br>
            <a:r>
              <a:rPr lang="fr-FR" b="1" i="0" dirty="0" smtClean="0">
                <a:solidFill>
                  <a:srgbClr val="0F0808"/>
                </a:solidFill>
                <a:effectLst/>
              </a:rPr>
              <a:t> permettre la concrétisation d'une telle volonté. Fait non moins important, le recours à l'arme atomique offrait aussi l'avantage, du moins croyait-on à Washington depuis le mois de mai, d'éviter un déferlement de l'Armée rouge en Mandchourie, dans la mesure où l'engin terrifiant allait hâter la fin de la guerre contre le Japon.</a:t>
            </a:r>
            <a:br>
              <a:rPr lang="fr-FR" b="1" i="0" dirty="0" smtClean="0">
                <a:solidFill>
                  <a:srgbClr val="0F0808"/>
                </a:solidFill>
                <a:effectLst/>
              </a:rPr>
            </a:br>
            <a:r>
              <a:rPr lang="fr-FR" b="1" i="0" dirty="0" smtClean="0">
                <a:solidFill>
                  <a:srgbClr val="0F0808"/>
                </a:solidFill>
                <a:effectLst/>
              </a:rPr>
              <a:t>Dans cette optique, l'emploi de la bombe sur Hiroshima le 6 août, soit deux jours avant l'entrée en guerre pressentie de l'Union soviétique contre l'empire nippon, n'est certes pas une coïncidence.</a:t>
            </a:r>
            <a:r>
              <a:rPr lang="fr-FR" b="0" i="0" dirty="0" smtClean="0">
                <a:solidFill>
                  <a:srgbClr val="777777"/>
                </a:solidFill>
                <a:effectLst/>
              </a:rPr>
              <a:t/>
            </a:r>
            <a:br>
              <a:rPr lang="fr-FR" b="0" i="0" dirty="0" smtClean="0">
                <a:solidFill>
                  <a:srgbClr val="777777"/>
                </a:solidFill>
                <a:effectLst/>
              </a:rPr>
            </a:br>
            <a:r>
              <a:rPr lang="fr-FR" b="1" i="0" dirty="0" smtClean="0">
                <a:solidFill>
                  <a:srgbClr val="0F0808"/>
                </a:solidFill>
                <a:effectLst/>
              </a:rPr>
              <a:t>Somme toute, le Truman dépeint par </a:t>
            </a:r>
            <a:r>
              <a:rPr lang="fr-FR" b="1" i="0" dirty="0" err="1" smtClean="0">
                <a:solidFill>
                  <a:srgbClr val="0F0808"/>
                </a:solidFill>
                <a:effectLst/>
              </a:rPr>
              <a:t>Alperovitz</a:t>
            </a:r>
            <a:r>
              <a:rPr lang="fr-FR" b="1" i="0" dirty="0" smtClean="0">
                <a:solidFill>
                  <a:srgbClr val="0F0808"/>
                </a:solidFill>
                <a:effectLst/>
              </a:rPr>
              <a:t> apparaît comme un président qui, influencé par la perspective d'obtention d'une arme puissante, a fait fi des accords de Yalta et a abandonné du même coup l'attitude</a:t>
            </a:r>
            <a:r>
              <a:rPr lang="fr-FR" b="0" i="0" dirty="0" smtClean="0">
                <a:solidFill>
                  <a:srgbClr val="777777"/>
                </a:solidFill>
                <a:effectLst/>
              </a:rPr>
              <a:t/>
            </a:r>
            <a:br>
              <a:rPr lang="fr-FR" b="0" i="0" dirty="0" smtClean="0">
                <a:solidFill>
                  <a:srgbClr val="777777"/>
                </a:solidFill>
                <a:effectLst/>
              </a:rPr>
            </a:br>
            <a:r>
              <a:rPr lang="fr-FR" b="1" i="0" dirty="0" smtClean="0">
                <a:solidFill>
                  <a:srgbClr val="0F0808"/>
                </a:solidFill>
                <a:effectLst/>
              </a:rPr>
              <a:t>conciliante de Franklin D. Roosevelt vis-à-vis de l'URSS, et ce, dans le but d'éliminer ou de réduire l'influence de cette dernière sur le vieux continent et de forcer ainsi "Soviet acquiescence to American plans for </a:t>
            </a:r>
            <a:r>
              <a:rPr lang="fr-FR" b="1" i="0" dirty="0" err="1" smtClean="0">
                <a:solidFill>
                  <a:srgbClr val="0F0808"/>
                </a:solidFill>
                <a:effectLst/>
              </a:rPr>
              <a:t>Eastern</a:t>
            </a:r>
            <a:r>
              <a:rPr lang="fr-FR" b="1" i="0" dirty="0" smtClean="0">
                <a:solidFill>
                  <a:srgbClr val="0F0808"/>
                </a:solidFill>
                <a:effectLst/>
              </a:rPr>
              <a:t> and Central Europe". En font foi notamment, peu après son accession à la Maison-Blanche, sa déclaration à l'effet qu'il n'entend faire aucune concession à l'URSS, sa condamnation des actions de cette dernière en Pologne et sa décision de mettre fin à l'aide militaire et économique à Moscou.</a:t>
            </a:r>
          </a:p>
          <a:p>
            <a:r>
              <a:rPr lang="fr-FR" dirty="0" smtClean="0"/>
              <a:t/>
            </a:r>
            <a:br>
              <a:rPr lang="fr-FR" dirty="0" smtClean="0"/>
            </a:br>
            <a:r>
              <a:rPr lang="fr-FR" b="1" dirty="0"/>
              <a:t>Présentation du point de vue critique de l’historien </a:t>
            </a:r>
            <a:r>
              <a:rPr lang="fr-FR" b="1" dirty="0" err="1"/>
              <a:t>Gar</a:t>
            </a:r>
            <a:r>
              <a:rPr lang="fr-FR" b="1" dirty="0"/>
              <a:t> </a:t>
            </a:r>
            <a:r>
              <a:rPr lang="fr-FR" b="1" dirty="0" err="1"/>
              <a:t>Alperovitz</a:t>
            </a:r>
            <a:r>
              <a:rPr lang="fr-FR" b="1" dirty="0"/>
              <a:t> (paragraphes 1 et 2 p. 25</a:t>
            </a:r>
            <a:r>
              <a:rPr lang="fr-FR" b="1" dirty="0" smtClean="0"/>
              <a:t>), in </a:t>
            </a:r>
            <a:r>
              <a:rPr lang="fr-FR" b="1" dirty="0"/>
              <a:t>Lemelin Bernard, </a:t>
            </a:r>
            <a:endParaRPr lang="fr-FR" b="1" dirty="0" smtClean="0"/>
          </a:p>
          <a:p>
            <a:r>
              <a:rPr lang="fr-FR" b="1" dirty="0" smtClean="0"/>
              <a:t>« </a:t>
            </a:r>
            <a:r>
              <a:rPr lang="fr-FR" b="1" dirty="0"/>
              <a:t>L’emploi de la bombe atomique contre le Japon en </a:t>
            </a:r>
            <a:r>
              <a:rPr lang="fr-FR" b="1" dirty="0" smtClean="0"/>
              <a:t>1945 »</a:t>
            </a:r>
            <a:endParaRPr lang="fr-FR" dirty="0"/>
          </a:p>
        </p:txBody>
      </p:sp>
      <p:sp>
        <p:nvSpPr>
          <p:cNvPr id="3" name="Rectangle à coins arrondis 2"/>
          <p:cNvSpPr/>
          <p:nvPr/>
        </p:nvSpPr>
        <p:spPr>
          <a:xfrm>
            <a:off x="7834745" y="914400"/>
            <a:ext cx="2566555" cy="238991"/>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à coins arrondis 3"/>
          <p:cNvSpPr/>
          <p:nvPr/>
        </p:nvSpPr>
        <p:spPr>
          <a:xfrm>
            <a:off x="7598525" y="1197875"/>
            <a:ext cx="3374275" cy="219445"/>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7984" y="1510295"/>
            <a:ext cx="2227465" cy="215635"/>
          </a:xfrm>
          <a:prstGeom prst="round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400300" y="1725930"/>
            <a:ext cx="2057400" cy="240030"/>
          </a:xfrm>
          <a:prstGeom prst="rect">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060622" y="2042459"/>
            <a:ext cx="2057400" cy="240030"/>
          </a:xfrm>
          <a:prstGeom prst="rect">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904412" y="2514528"/>
            <a:ext cx="3622618" cy="251531"/>
          </a:xfrm>
          <a:prstGeom prst="rect">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88990" y="2754628"/>
            <a:ext cx="5114579" cy="262892"/>
          </a:xfrm>
          <a:prstGeom prst="rect">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474353" y="2823463"/>
            <a:ext cx="3622618" cy="251531"/>
          </a:xfrm>
          <a:prstGeom prst="rect">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68815" y="3074994"/>
            <a:ext cx="3622618" cy="251531"/>
          </a:xfrm>
          <a:prstGeom prst="rect">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2"/>
          <a:stretch>
            <a:fillRect/>
          </a:stretch>
        </p:blipFill>
        <p:spPr>
          <a:xfrm>
            <a:off x="130408" y="671184"/>
            <a:ext cx="5875192" cy="4304557"/>
          </a:xfrm>
          <a:prstGeom prst="rect">
            <a:avLst/>
          </a:prstGeom>
        </p:spPr>
      </p:pic>
      <p:pic>
        <p:nvPicPr>
          <p:cNvPr id="14" name="Image 13"/>
          <p:cNvPicPr>
            <a:picLocks noChangeAspect="1"/>
          </p:cNvPicPr>
          <p:nvPr/>
        </p:nvPicPr>
        <p:blipFill>
          <a:blip r:embed="rId3"/>
          <a:stretch>
            <a:fillRect/>
          </a:stretch>
        </p:blipFill>
        <p:spPr>
          <a:xfrm>
            <a:off x="6037120" y="191387"/>
            <a:ext cx="6062489" cy="4546867"/>
          </a:xfrm>
          <a:prstGeom prst="rect">
            <a:avLst/>
          </a:prstGeom>
        </p:spPr>
      </p:pic>
      <p:sp>
        <p:nvSpPr>
          <p:cNvPr id="15" name="Rectangle 14"/>
          <p:cNvSpPr/>
          <p:nvPr/>
        </p:nvSpPr>
        <p:spPr>
          <a:xfrm>
            <a:off x="226307" y="4228117"/>
            <a:ext cx="11621625" cy="2585323"/>
          </a:xfrm>
          <a:prstGeom prst="rect">
            <a:avLst/>
          </a:prstGeom>
          <a:solidFill>
            <a:srgbClr val="FFFF00">
              <a:alpha val="85000"/>
            </a:srgbClr>
          </a:solidFill>
        </p:spPr>
        <p:txBody>
          <a:bodyPr wrap="square">
            <a:spAutoFit/>
          </a:bodyPr>
          <a:lstStyle/>
          <a:p>
            <a:r>
              <a:rPr lang="fr-FR" b="1" i="0" u="none" strike="noStrike" baseline="0" dirty="0" smtClean="0"/>
              <a:t>En 1944, une forme de course de vitesse pour la libération de l’Europe est engagée (elle</a:t>
            </a:r>
            <a:r>
              <a:rPr lang="fr-FR" b="1" i="0" u="none" strike="noStrike" dirty="0" smtClean="0"/>
              <a:t> </a:t>
            </a:r>
            <a:r>
              <a:rPr lang="fr-FR" b="1" i="0" u="none" strike="noStrike" baseline="0" dirty="0" smtClean="0"/>
              <a:t>mènera à la partition de l’Europe). Cette tension entre les Alliés se retrouve dans le processus décisionnel</a:t>
            </a:r>
            <a:r>
              <a:rPr lang="fr-FR" b="1" i="0" u="none" strike="noStrike" dirty="0" smtClean="0"/>
              <a:t> </a:t>
            </a:r>
            <a:r>
              <a:rPr lang="fr-FR" b="1" i="0" u="none" strike="noStrike" baseline="0" dirty="0" smtClean="0"/>
              <a:t>des bombardements nucléaires </a:t>
            </a:r>
            <a:r>
              <a:rPr lang="fr-FR" b="1" dirty="0" smtClean="0"/>
              <a:t>Truman </a:t>
            </a:r>
            <a:r>
              <a:rPr lang="fr-FR" b="1" dirty="0"/>
              <a:t>justifie l’emploi de la </a:t>
            </a:r>
            <a:r>
              <a:rPr lang="fr-FR" b="1" dirty="0" smtClean="0"/>
              <a:t>bombe ( le 6 aout sur Hiroshima) </a:t>
            </a:r>
            <a:r>
              <a:rPr lang="fr-FR" b="1" dirty="0"/>
              <a:t>par la brutalité et le refus de compromis </a:t>
            </a:r>
            <a:r>
              <a:rPr lang="fr-FR" b="1" dirty="0" smtClean="0"/>
              <a:t>des Japonais</a:t>
            </a:r>
            <a:r>
              <a:rPr lang="fr-FR" b="1" dirty="0"/>
              <a:t>, </a:t>
            </a:r>
            <a:r>
              <a:rPr lang="fr-FR" b="1" dirty="0" smtClean="0"/>
              <a:t>l’historien américain </a:t>
            </a:r>
            <a:r>
              <a:rPr lang="fr-FR" b="1" dirty="0" err="1"/>
              <a:t>Gar</a:t>
            </a:r>
            <a:r>
              <a:rPr lang="fr-FR" b="1" dirty="0"/>
              <a:t> </a:t>
            </a:r>
            <a:r>
              <a:rPr lang="fr-FR" b="1" dirty="0" err="1"/>
              <a:t>Alperovitz</a:t>
            </a:r>
            <a:r>
              <a:rPr lang="fr-FR" b="1" dirty="0"/>
              <a:t> la présente plutôt comme un « instrument </a:t>
            </a:r>
            <a:r>
              <a:rPr lang="fr-FR" b="1" dirty="0" smtClean="0"/>
              <a:t>diplomatique» </a:t>
            </a:r>
            <a:r>
              <a:rPr lang="fr-FR" b="1" dirty="0"/>
              <a:t>contre les Soviétiques, qui déclarent la guerre au Japon le 8 août, s’emparent des îles </a:t>
            </a:r>
            <a:r>
              <a:rPr lang="fr-FR" b="1" dirty="0" smtClean="0"/>
              <a:t>Kouriles et </a:t>
            </a:r>
            <a:r>
              <a:rPr lang="fr-FR" b="1" dirty="0"/>
              <a:t>lancent une offensive en Mandchourie. </a:t>
            </a:r>
            <a:endParaRPr lang="fr-FR" b="1" dirty="0" smtClean="0"/>
          </a:p>
          <a:p>
            <a:r>
              <a:rPr lang="fr-FR" b="1" dirty="0" smtClean="0"/>
              <a:t>Cet </a:t>
            </a:r>
            <a:r>
              <a:rPr lang="fr-FR" b="1" dirty="0"/>
              <a:t>engagement des Soviétiques est un facteur </a:t>
            </a:r>
            <a:r>
              <a:rPr lang="fr-FR" b="1" dirty="0" smtClean="0"/>
              <a:t>déterminant dans </a:t>
            </a:r>
            <a:r>
              <a:rPr lang="fr-FR" b="1" dirty="0"/>
              <a:t>le déclenchement de la deuxième frappe sur </a:t>
            </a:r>
            <a:r>
              <a:rPr lang="fr-FR" b="1" dirty="0" smtClean="0"/>
              <a:t>Nagasaki (le 9). </a:t>
            </a:r>
            <a:r>
              <a:rPr lang="fr-FR" b="1" dirty="0"/>
              <a:t>Il s’agit pour les États-Unis de mettre </a:t>
            </a:r>
            <a:r>
              <a:rPr lang="fr-FR" b="1" dirty="0" smtClean="0"/>
              <a:t>fin rapidement </a:t>
            </a:r>
            <a:r>
              <a:rPr lang="fr-FR" b="1" dirty="0"/>
              <a:t>au conflit, d’éviter une invasion du Japon, coûteuse en ressources et en hommes, qui </a:t>
            </a:r>
            <a:r>
              <a:rPr lang="fr-FR" b="1" dirty="0" smtClean="0"/>
              <a:t>aurait servi </a:t>
            </a:r>
            <a:r>
              <a:rPr lang="fr-FR" b="1" dirty="0"/>
              <a:t>les intérêts soviétiques</a:t>
            </a:r>
            <a:r>
              <a:rPr lang="fr-FR" b="1" dirty="0" smtClean="0"/>
              <a:t>.</a:t>
            </a:r>
          </a:p>
          <a:p>
            <a:r>
              <a:rPr lang="fr-FR" b="1" dirty="0" smtClean="0"/>
              <a:t> </a:t>
            </a:r>
            <a:r>
              <a:rPr lang="fr-FR" b="1" dirty="0"/>
              <a:t>La capitulation du </a:t>
            </a:r>
            <a:r>
              <a:rPr lang="fr-FR" b="1" dirty="0" smtClean="0"/>
              <a:t>Japon ( 2 sept 1945) </a:t>
            </a:r>
            <a:r>
              <a:rPr lang="fr-FR" b="1" dirty="0"/>
              <a:t>a permis de mettre les Soviétiques hors jeu.</a:t>
            </a:r>
          </a:p>
        </p:txBody>
      </p:sp>
      <p:pic>
        <p:nvPicPr>
          <p:cNvPr id="16" name="Image 15"/>
          <p:cNvPicPr>
            <a:picLocks noChangeAspect="1"/>
          </p:cNvPicPr>
          <p:nvPr/>
        </p:nvPicPr>
        <p:blipFill>
          <a:blip r:embed="rId4"/>
          <a:stretch>
            <a:fillRect/>
          </a:stretch>
        </p:blipFill>
        <p:spPr>
          <a:xfrm>
            <a:off x="498495" y="-38784"/>
            <a:ext cx="5367171" cy="4266901"/>
          </a:xfrm>
          <a:prstGeom prst="rect">
            <a:avLst/>
          </a:prstGeom>
        </p:spPr>
      </p:pic>
    </p:spTree>
    <p:extLst>
      <p:ext uri="{BB962C8B-B14F-4D97-AF65-F5344CB8AC3E}">
        <p14:creationId xmlns:p14="http://schemas.microsoft.com/office/powerpoint/2010/main" val="231965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3AC2FDD-8F1D-D441-845C-50781CE652A8}"/>
              </a:ext>
            </a:extLst>
          </p:cNvPr>
          <p:cNvSpPr/>
          <p:nvPr/>
        </p:nvSpPr>
        <p:spPr>
          <a:xfrm>
            <a:off x="6491163" y="4517132"/>
            <a:ext cx="324553" cy="27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xmlns="" id="{0611D1DB-A774-174D-97A2-E5E7A37E36EF}"/>
              </a:ext>
            </a:extLst>
          </p:cNvPr>
          <p:cNvSpPr/>
          <p:nvPr/>
        </p:nvSpPr>
        <p:spPr>
          <a:xfrm>
            <a:off x="235226" y="574942"/>
            <a:ext cx="3269549" cy="369332"/>
          </a:xfrm>
          <a:prstGeom prst="rect">
            <a:avLst/>
          </a:prstGeom>
        </p:spPr>
        <p:txBody>
          <a:bodyPr wrap="none">
            <a:spAutoFit/>
          </a:bodyPr>
          <a:lstStyle/>
          <a:p>
            <a:r>
              <a:rPr lang="fr-FR" b="1" dirty="0">
                <a:solidFill>
                  <a:srgbClr val="FF0000"/>
                </a:solidFill>
                <a:latin typeface="Calibri" panose="020F0502020204030204" pitchFamily="34" charset="0"/>
                <a:ea typeface="Times New Roman" panose="02020603050405020304" pitchFamily="18" charset="0"/>
              </a:rPr>
              <a:t>b) </a:t>
            </a:r>
            <a:r>
              <a:rPr lang="fr-FR" b="1" u="sng" dirty="0">
                <a:solidFill>
                  <a:srgbClr val="FF0000"/>
                </a:solidFill>
                <a:latin typeface="Calibri" panose="020F0502020204030204" pitchFamily="34" charset="0"/>
                <a:ea typeface="Times New Roman" panose="02020603050405020304" pitchFamily="18" charset="0"/>
              </a:rPr>
              <a:t>Par sa nature et son intensité</a:t>
            </a:r>
            <a:r>
              <a:rPr lang="fr-FR" dirty="0"/>
              <a:t> </a:t>
            </a:r>
          </a:p>
        </p:txBody>
      </p:sp>
      <p:pic>
        <p:nvPicPr>
          <p:cNvPr id="22" name="Picture 2" descr="http://www.librairiepantoute.com/img/couvertures_300/guerre-totale-10.jpg">
            <a:extLst>
              <a:ext uri="{FF2B5EF4-FFF2-40B4-BE49-F238E27FC236}">
                <a16:creationId xmlns:a16="http://schemas.microsoft.com/office/drawing/2014/main" xmlns="" id="{190FECD0-650D-FF43-80F3-CE187E3BE7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524" y="1139249"/>
            <a:ext cx="3402951" cy="51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xmlns="" id="{4A22E521-9C4B-F145-9BB6-8D358475B288}"/>
              </a:ext>
            </a:extLst>
          </p:cNvPr>
          <p:cNvSpPr/>
          <p:nvPr/>
        </p:nvSpPr>
        <p:spPr>
          <a:xfrm>
            <a:off x="3638176" y="1548640"/>
            <a:ext cx="8584095" cy="369332"/>
          </a:xfrm>
          <a:prstGeom prst="rect">
            <a:avLst/>
          </a:prstGeom>
        </p:spPr>
        <p:txBody>
          <a:bodyPr wrap="square">
            <a:spAutoFit/>
          </a:bodyPr>
          <a:lstStyle/>
          <a:p>
            <a:r>
              <a:rPr lang="fr-FR" dirty="0">
                <a:solidFill>
                  <a:srgbClr val="0070C0"/>
                </a:solidFill>
              </a:rPr>
              <a:t>Concept popularisé par le général allemand </a:t>
            </a:r>
            <a:r>
              <a:rPr lang="fr-FR" b="1" dirty="0" smtClean="0">
                <a:solidFill>
                  <a:srgbClr val="0070C0"/>
                </a:solidFill>
              </a:rPr>
              <a:t>Ludendorff</a:t>
            </a:r>
            <a:r>
              <a:rPr lang="fr-FR" dirty="0" smtClean="0">
                <a:solidFill>
                  <a:srgbClr val="0070C0"/>
                </a:solidFill>
              </a:rPr>
              <a:t>  </a:t>
            </a:r>
            <a:r>
              <a:rPr lang="fr-FR" dirty="0">
                <a:solidFill>
                  <a:srgbClr val="0070C0"/>
                </a:solidFill>
              </a:rPr>
              <a:t>dans un ouvrage publié en 1935.</a:t>
            </a:r>
          </a:p>
        </p:txBody>
      </p:sp>
      <p:sp>
        <p:nvSpPr>
          <p:cNvPr id="24" name="Rectangle 23">
            <a:extLst>
              <a:ext uri="{FF2B5EF4-FFF2-40B4-BE49-F238E27FC236}">
                <a16:creationId xmlns:a16="http://schemas.microsoft.com/office/drawing/2014/main" xmlns="" id="{6AEB92D6-A10F-674E-9DF4-85EFCA17B55D}"/>
              </a:ext>
            </a:extLst>
          </p:cNvPr>
          <p:cNvSpPr/>
          <p:nvPr/>
        </p:nvSpPr>
        <p:spPr>
          <a:xfrm>
            <a:off x="3638176" y="1991065"/>
            <a:ext cx="8553823" cy="1446550"/>
          </a:xfrm>
          <a:prstGeom prst="rect">
            <a:avLst/>
          </a:prstGeom>
        </p:spPr>
        <p:txBody>
          <a:bodyPr wrap="square">
            <a:spAutoFit/>
          </a:bodyPr>
          <a:lstStyle/>
          <a:p>
            <a:r>
              <a:rPr lang="fr-FR" dirty="0">
                <a:solidFill>
                  <a:srgbClr val="0070C0"/>
                </a:solidFill>
              </a:rPr>
              <a:t>La victoire dépend :</a:t>
            </a:r>
          </a:p>
          <a:p>
            <a:endParaRPr lang="fr-FR" sz="800" b="1" dirty="0">
              <a:solidFill>
                <a:srgbClr val="0070C0"/>
              </a:solidFill>
              <a:latin typeface="Times New Roman"/>
              <a:cs typeface="Times New Roman"/>
            </a:endParaRPr>
          </a:p>
          <a:p>
            <a:r>
              <a:rPr lang="fr-FR" sz="1400" dirty="0">
                <a:solidFill>
                  <a:srgbClr val="0070C0"/>
                </a:solidFill>
                <a:latin typeface="Times New Roman"/>
                <a:cs typeface="Times New Roman"/>
              </a:rPr>
              <a:t>► </a:t>
            </a:r>
            <a:r>
              <a:rPr lang="fr-FR" dirty="0">
                <a:solidFill>
                  <a:srgbClr val="0070C0"/>
                </a:solidFill>
              </a:rPr>
              <a:t>de la bravoure des soldats </a:t>
            </a:r>
          </a:p>
          <a:p>
            <a:endParaRPr lang="fr-FR" sz="800" dirty="0">
              <a:solidFill>
                <a:srgbClr val="0070C0"/>
              </a:solidFill>
            </a:endParaRPr>
          </a:p>
          <a:p>
            <a:r>
              <a:rPr lang="fr-FR" sz="1400" dirty="0">
                <a:solidFill>
                  <a:srgbClr val="0070C0"/>
                </a:solidFill>
                <a:latin typeface="Times New Roman"/>
                <a:cs typeface="Times New Roman"/>
              </a:rPr>
              <a:t>► </a:t>
            </a:r>
            <a:r>
              <a:rPr lang="fr-FR" dirty="0">
                <a:solidFill>
                  <a:srgbClr val="0070C0"/>
                </a:solidFill>
              </a:rPr>
              <a:t>et surtout de </a:t>
            </a:r>
            <a:r>
              <a:rPr lang="fr-FR" b="1" dirty="0">
                <a:solidFill>
                  <a:srgbClr val="0070C0"/>
                </a:solidFill>
              </a:rPr>
              <a:t>l’aptitude des Etats à mobiliser tous les moyens et la population entière au service de l’effort de guerre </a:t>
            </a:r>
            <a:r>
              <a:rPr lang="fr-FR" b="1" dirty="0" smtClean="0">
                <a:solidFill>
                  <a:srgbClr val="0070C0"/>
                </a:solidFill>
              </a:rPr>
              <a:t>: ex le Victory program</a:t>
            </a:r>
            <a:endParaRPr lang="fr-FR" b="1" dirty="0">
              <a:solidFill>
                <a:srgbClr val="0070C0"/>
              </a:solidFill>
            </a:endParaRPr>
          </a:p>
        </p:txBody>
      </p:sp>
      <p:sp>
        <p:nvSpPr>
          <p:cNvPr id="18" name="Rectangle 17">
            <a:extLst>
              <a:ext uri="{FF2B5EF4-FFF2-40B4-BE49-F238E27FC236}">
                <a16:creationId xmlns:a16="http://schemas.microsoft.com/office/drawing/2014/main" xmlns="" id="{FAE97E51-D5B4-B64F-8ADC-1CA959C7D78C}"/>
              </a:ext>
            </a:extLst>
          </p:cNvPr>
          <p:cNvSpPr/>
          <p:nvPr/>
        </p:nvSpPr>
        <p:spPr>
          <a:xfrm>
            <a:off x="3571475" y="4388904"/>
            <a:ext cx="8607552" cy="646331"/>
          </a:xfrm>
          <a:prstGeom prst="rect">
            <a:avLst/>
          </a:prstGeom>
        </p:spPr>
        <p:txBody>
          <a:bodyPr wrap="square">
            <a:spAutoFit/>
          </a:bodyPr>
          <a:lstStyle/>
          <a:p>
            <a:pPr algn="ctr"/>
            <a:r>
              <a:rPr lang="fr-FR" b="1" dirty="0">
                <a:solidFill>
                  <a:srgbClr val="0070C0"/>
                </a:solidFill>
                <a:latin typeface="Calibri" panose="020F0502020204030204" pitchFamily="34" charset="0"/>
                <a:ea typeface="Times New Roman" panose="02020603050405020304" pitchFamily="18" charset="0"/>
              </a:rPr>
              <a:t>l’engagement des acteurs est conçu comme un véritable combat idéologique et politique</a:t>
            </a:r>
          </a:p>
          <a:p>
            <a:pPr algn="ctr"/>
            <a:r>
              <a:rPr lang="fr-FR" b="1" dirty="0">
                <a:solidFill>
                  <a:srgbClr val="0070C0"/>
                </a:solidFill>
              </a:rPr>
              <a:t>dans lequel s’opposent des civilisations et des visions du monde</a:t>
            </a:r>
            <a:r>
              <a:rPr lang="fr-FR" b="1" dirty="0">
                <a:solidFill>
                  <a:srgbClr val="0070C0"/>
                </a:solidFill>
                <a:latin typeface="Calibri" panose="020F0502020204030204" pitchFamily="34" charset="0"/>
                <a:ea typeface="Times New Roman" panose="02020603050405020304" pitchFamily="18" charset="0"/>
              </a:rPr>
              <a:t>.</a:t>
            </a:r>
            <a:endParaRPr lang="fr-FR" b="1" dirty="0">
              <a:solidFill>
                <a:srgbClr val="0070C0"/>
              </a:solidFill>
            </a:endParaRPr>
          </a:p>
        </p:txBody>
      </p:sp>
      <p:sp>
        <p:nvSpPr>
          <p:cNvPr id="25" name="Rectangle 24">
            <a:extLst>
              <a:ext uri="{FF2B5EF4-FFF2-40B4-BE49-F238E27FC236}">
                <a16:creationId xmlns:a16="http://schemas.microsoft.com/office/drawing/2014/main" xmlns="" id="{17A873A7-E3C2-F546-AC93-FD34B96C8453}"/>
              </a:ext>
            </a:extLst>
          </p:cNvPr>
          <p:cNvSpPr/>
          <p:nvPr/>
        </p:nvSpPr>
        <p:spPr>
          <a:xfrm>
            <a:off x="3742479" y="4077714"/>
            <a:ext cx="8345216" cy="400110"/>
          </a:xfrm>
          <a:prstGeom prst="rect">
            <a:avLst/>
          </a:prstGeom>
        </p:spPr>
        <p:txBody>
          <a:bodyPr wrap="square">
            <a:spAutoFit/>
          </a:bodyPr>
          <a:lstStyle/>
          <a:p>
            <a:pPr algn="ctr">
              <a:spcAft>
                <a:spcPts val="0"/>
              </a:spcAft>
            </a:pPr>
            <a:r>
              <a:rPr lang="fr-FR"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Le concept de guerre totale franchit un</a:t>
            </a:r>
            <a:r>
              <a:rPr lang="fr-FR" sz="2000" b="1" dirty="0">
                <a:latin typeface="Calibri" panose="020F0502020204030204" pitchFamily="34" charset="0"/>
                <a:ea typeface="Times New Roman" panose="02020603050405020304" pitchFamily="18" charset="0"/>
                <a:cs typeface="Times New Roman" panose="02020603050405020304" pitchFamily="18" charset="0"/>
              </a:rPr>
              <a:t> </a:t>
            </a:r>
            <a:r>
              <a:rPr lang="fr-FR"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seuil au cours de la Seconde Guerre mondiale : </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Ellipse 25">
            <a:extLst>
              <a:ext uri="{FF2B5EF4-FFF2-40B4-BE49-F238E27FC236}">
                <a16:creationId xmlns:a16="http://schemas.microsoft.com/office/drawing/2014/main" xmlns="" id="{D4D0AB32-2019-6D4C-991D-06B79C849DEC}"/>
              </a:ext>
            </a:extLst>
          </p:cNvPr>
          <p:cNvSpPr/>
          <p:nvPr/>
        </p:nvSpPr>
        <p:spPr>
          <a:xfrm>
            <a:off x="621792" y="3437615"/>
            <a:ext cx="1926336" cy="1686725"/>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rotWithShape="1">
          <a:blip r:embed="rId3"/>
          <a:srcRect l="14830" t="27727" r="43665" b="20303"/>
          <a:stretch/>
        </p:blipFill>
        <p:spPr>
          <a:xfrm>
            <a:off x="1364466" y="335742"/>
            <a:ext cx="8808234" cy="6203746"/>
          </a:xfrm>
          <a:prstGeom prst="rect">
            <a:avLst/>
          </a:prstGeom>
        </p:spPr>
      </p:pic>
    </p:spTree>
    <p:extLst>
      <p:ext uri="{BB962C8B-B14F-4D97-AF65-F5344CB8AC3E}">
        <p14:creationId xmlns:p14="http://schemas.microsoft.com/office/powerpoint/2010/main" val="251394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style.rotation</p:attrName>
                                        </p:attrNameLst>
                                      </p:cBhvr>
                                      <p:tavLst>
                                        <p:tav tm="0">
                                          <p:val>
                                            <p:fltVal val="90"/>
                                          </p:val>
                                        </p:tav>
                                        <p:tav tm="100000">
                                          <p:val>
                                            <p:fltVal val="0"/>
                                          </p:val>
                                        </p:tav>
                                      </p:tavLst>
                                    </p:anim>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 calcmode="lin" valueType="num">
                                      <p:cBhvr additive="base">
                                        <p:cTn id="31"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xEl>
                                              <p:pRg st="2" end="2"/>
                                            </p:txEl>
                                          </p:spTgt>
                                        </p:tgtEl>
                                        <p:attrNameLst>
                                          <p:attrName>style.visibility</p:attrName>
                                        </p:attrNameLst>
                                      </p:cBhvr>
                                      <p:to>
                                        <p:strVal val="visible"/>
                                      </p:to>
                                    </p:set>
                                    <p:anim calcmode="lin" valueType="num">
                                      <p:cBhvr additive="base">
                                        <p:cTn id="37"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xEl>
                                              <p:pRg st="4" end="4"/>
                                            </p:txEl>
                                          </p:spTgt>
                                        </p:tgtEl>
                                        <p:attrNameLst>
                                          <p:attrName>style.visibility</p:attrName>
                                        </p:attrNameLst>
                                      </p:cBhvr>
                                      <p:to>
                                        <p:strVal val="visible"/>
                                      </p:to>
                                    </p:set>
                                    <p:animEffect transition="in" filter="barn(inVertical)">
                                      <p:cBhvr>
                                        <p:cTn id="43" dur="500"/>
                                        <p:tgtEl>
                                          <p:spTgt spid="2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Effect transition="in" filter="barn(inVertical)">
                                      <p:cBhvr>
                                        <p:cTn id="53" dur="500"/>
                                        <p:tgtEl>
                                          <p:spTgt spid="18">
                                            <p:txEl>
                                              <p:pRg st="0" end="0"/>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18">
                                            <p:txEl>
                                              <p:pRg st="1" end="1"/>
                                            </p:txEl>
                                          </p:spTgt>
                                        </p:tgtEl>
                                        <p:attrNameLst>
                                          <p:attrName>style.visibility</p:attrName>
                                        </p:attrNameLst>
                                      </p:cBhvr>
                                      <p:to>
                                        <p:strVal val="visible"/>
                                      </p:to>
                                    </p:set>
                                    <p:animEffect transition="in" filter="barn(inVertical)">
                                      <p:cBhvr>
                                        <p:cTn id="56" dur="500"/>
                                        <p:tgtEl>
                                          <p:spTgt spid="18">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5" grpId="0"/>
      <p:bldP spid="26"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1077</Words>
  <Application>Microsoft Office PowerPoint</Application>
  <PresentationFormat>Grand écran</PresentationFormat>
  <Paragraphs>130</Paragraphs>
  <Slides>9</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9</vt:i4>
      </vt:variant>
    </vt:vector>
  </HeadingPairs>
  <TitlesOfParts>
    <vt:vector size="17" baseType="lpstr">
      <vt:lpstr>Arial</vt:lpstr>
      <vt:lpstr>BookmanOldStyle</vt:lpstr>
      <vt:lpstr>BookmanOldStyle-Bold</vt:lpstr>
      <vt:lpstr>BookmanOldStyle-Italic</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16</cp:revision>
  <dcterms:created xsi:type="dcterms:W3CDTF">2021-01-03T05:44:25Z</dcterms:created>
  <dcterms:modified xsi:type="dcterms:W3CDTF">2021-01-03T10:16:04Z</dcterms:modified>
</cp:coreProperties>
</file>