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37" r:id="rId2"/>
    <p:sldId id="334" r:id="rId3"/>
    <p:sldId id="335" r:id="rId4"/>
    <p:sldId id="33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472C4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60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BE42C-AD1F-4C04-9E80-8B55E8300221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0A51A-9F2F-421D-A00D-4A1ABD38C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18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A51A-9F2F-421D-A00D-4A1ABD38C94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97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A51A-9F2F-421D-A00D-4A1ABD38C94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14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A51A-9F2F-421D-A00D-4A1ABD38C94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14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F1B9DA-8056-44F9-957D-78ADDD3F0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7B6904A-AF0D-46F0-93D1-4FD3CFDC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3CAD702-ED82-4602-BE4D-269751183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DB95-D88A-4FF0-A107-C62F58AEB682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B2A5785-385B-4D21-B7B8-E9EAF63F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22B90C0-F49A-4546-ADFF-7FA73123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DB72-813D-4B18-9DF6-635466E59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69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7D9713-A8E6-498E-B996-FBFF0548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207D107-E368-4096-9758-A46F1ADDC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D0E3392-D2A7-40BA-A364-2636DA42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DB95-D88A-4FF0-A107-C62F58AEB682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EC930CC-F9AA-47C8-98F7-917CC4B0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95921B-14B1-47D1-9E11-035748B9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DB72-813D-4B18-9DF6-635466E59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59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A5AD30F6-52D1-49CE-BB38-F4F25FCF4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13C692B-DF37-4E80-B261-0E177F707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5E6E16-246C-479A-B695-F8CB3F81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DB95-D88A-4FF0-A107-C62F58AEB682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336134-D258-4FC6-9F2B-CA38A893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4D55841-2E48-4518-9D56-B3359AF0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DB72-813D-4B18-9DF6-635466E59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31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B3D11C-A727-43EC-988E-1D474AE4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28CC33B-7385-4842-9D20-76AD1F3D2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28EC622-2BFB-4300-B2E5-6A73289D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DB95-D88A-4FF0-A107-C62F58AEB682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658B2B4-FFAE-48EB-9822-99BB34D7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04218BD-3245-408D-9E2F-188D35D8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DB72-813D-4B18-9DF6-635466E59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10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1FD15D-B768-46C0-8999-842BA547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4AB2094-BD7F-40D7-AD6B-3F7DE7B45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9BF5AF1-15BB-4170-9C54-9334576C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DB95-D88A-4FF0-A107-C62F58AEB682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653C5E1-346B-48A8-AA3D-595C8AA6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987B885-E1AB-4827-9B5C-E74086B3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DB72-813D-4B18-9DF6-635466E59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6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7E21F1-7C3D-4D83-A45F-66965C06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D5F1DA2-0154-4BD8-A6E0-BA79C0A0B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3CB7937-E59E-416E-AFC6-D57C7AC35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39E2195-7A04-4447-9F78-497FA36A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DB95-D88A-4FF0-A107-C62F58AEB682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86C927C-3C89-43C4-A228-30F0AAC2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BB174AC-9C46-4F66-85CD-51076A47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DB72-813D-4B18-9DF6-635466E59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12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A6263D-1DB0-42A7-9320-31BDD0CF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F3049FB-F73E-4F42-9292-96022D66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2F60E46-002F-4505-87A9-470501C12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244D1C4-B39F-4D27-9094-5CCFA067F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8491C39-9BF1-4346-B6DE-701537B88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75E1108-3EC5-4107-A6E6-608AE029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DB95-D88A-4FF0-A107-C62F58AEB682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3F938327-D97C-4594-BC62-13919FF2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FBA0597-F7A0-4B99-8CB8-9A5A64D8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DB72-813D-4B18-9DF6-635466E59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1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529280-0052-4FCF-AAC8-9AFBC133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6E758A9-F4CA-4D4D-AA09-139F92CC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DB95-D88A-4FF0-A107-C62F58AEB682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2987FDC-7381-4F0C-AEC0-B3E5B060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268AB27-F7BC-4EAC-A0DC-95317B99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DB72-813D-4B18-9DF6-635466E59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3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25B7DA1-B0B4-4451-A53E-0D3691DD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DB95-D88A-4FF0-A107-C62F58AEB682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F71E051-2F93-48C3-A878-4F044BD5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210DCF0-BFAF-418F-9F69-998E1897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DB72-813D-4B18-9DF6-635466E59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73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A432CA-8241-4B25-8BB8-63DDEBB5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E1A66D7-A9AF-45A7-92E3-3AE8882B7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9CA71A6-5299-47C6-BB06-531B1FDB2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77FD2F6-F0A4-44B8-B25F-754444A0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DB95-D88A-4FF0-A107-C62F58AEB682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B151168-C5DA-4CC5-9938-28CB505A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2C67119-0B33-4986-98DA-5D813E02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DB72-813D-4B18-9DF6-635466E59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7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79C2DD-021D-4ACF-803B-856849A0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C9A297F3-F280-40B0-BE45-20CEED6A1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E9A7FC3-6A13-4D40-87AE-C36AD260A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2D5CD58-F96B-4807-8A53-9EA40410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DB95-D88A-4FF0-A107-C62F58AEB682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76364A2-010F-43E9-B99B-BBA509F8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F4F253C-6273-46BA-A94D-EF7D7591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DB72-813D-4B18-9DF6-635466E59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99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4151E07-1AB5-4E49-8551-11EB900D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73C3E30-1761-4B1A-901A-A674BECAD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EDD62E7-B5BE-43F4-BF49-8D34FA3A0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DB95-D88A-4FF0-A107-C62F58AEB682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F509A3F-E2B4-4211-B430-59103F1D3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41627A8-42EA-4528-9CAF-C6B556350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DB72-813D-4B18-9DF6-635466E59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66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atican.va/various/cappelle/sistina_vr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EA12CD3-565B-4613-AE30-4C4D63FB9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276"/>
            <a:ext cx="12192000" cy="576670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3BB8D5A-B92B-4D58-8699-8BAC943966C5}"/>
              </a:ext>
            </a:extLst>
          </p:cNvPr>
          <p:cNvSpPr txBox="1"/>
          <p:nvPr/>
        </p:nvSpPr>
        <p:spPr>
          <a:xfrm>
            <a:off x="10745069" y="5716771"/>
            <a:ext cx="108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Lien</a:t>
            </a:r>
            <a:r>
              <a:rPr lang="fr-FR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22CC7C5-23F7-485C-9162-9CEAC9336E55}"/>
              </a:ext>
            </a:extLst>
          </p:cNvPr>
          <p:cNvSpPr txBox="1"/>
          <p:nvPr/>
        </p:nvSpPr>
        <p:spPr>
          <a:xfrm>
            <a:off x="9412754" y="5831892"/>
            <a:ext cx="3655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Visite virtuelle de la chapelle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D317A934-F9F5-4F05-A0C8-3B913249619B}"/>
              </a:ext>
            </a:extLst>
          </p:cNvPr>
          <p:cNvCxnSpPr>
            <a:cxnSpLocks/>
          </p:cNvCxnSpPr>
          <p:nvPr/>
        </p:nvCxnSpPr>
        <p:spPr>
          <a:xfrm>
            <a:off x="119741" y="2128447"/>
            <a:ext cx="11778344" cy="206255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803001FE-FEC9-4D29-A51F-A64490457CB1}"/>
              </a:ext>
            </a:extLst>
          </p:cNvPr>
          <p:cNvCxnSpPr>
            <a:cxnSpLocks/>
          </p:cNvCxnSpPr>
          <p:nvPr/>
        </p:nvCxnSpPr>
        <p:spPr>
          <a:xfrm flipH="1">
            <a:off x="293915" y="2128447"/>
            <a:ext cx="11726635" cy="206255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69D5FD5F-838D-4820-B40F-C02B204DB926}"/>
              </a:ext>
            </a:extLst>
          </p:cNvPr>
          <p:cNvCxnSpPr>
            <a:cxnSpLocks/>
          </p:cNvCxnSpPr>
          <p:nvPr/>
        </p:nvCxnSpPr>
        <p:spPr>
          <a:xfrm flipV="1">
            <a:off x="293914" y="2051958"/>
            <a:ext cx="11726636" cy="7075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283D835F-F09F-4551-92BB-77EC72D639A1}"/>
              </a:ext>
            </a:extLst>
          </p:cNvPr>
          <p:cNvCxnSpPr>
            <a:cxnSpLocks/>
          </p:cNvCxnSpPr>
          <p:nvPr/>
        </p:nvCxnSpPr>
        <p:spPr>
          <a:xfrm>
            <a:off x="97971" y="4267779"/>
            <a:ext cx="119742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32B91890-D215-4CF8-86C6-CDFF4CCE7954}"/>
              </a:ext>
            </a:extLst>
          </p:cNvPr>
          <p:cNvCxnSpPr>
            <a:cxnSpLocks/>
          </p:cNvCxnSpPr>
          <p:nvPr/>
        </p:nvCxnSpPr>
        <p:spPr>
          <a:xfrm flipH="1">
            <a:off x="6085114" y="2119993"/>
            <a:ext cx="10886" cy="210910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xmlns="" id="{E4A95337-52BE-462D-BE6F-785C9116CA99}"/>
              </a:ext>
            </a:extLst>
          </p:cNvPr>
          <p:cNvCxnSpPr>
            <a:cxnSpLocks/>
          </p:cNvCxnSpPr>
          <p:nvPr/>
        </p:nvCxnSpPr>
        <p:spPr>
          <a:xfrm>
            <a:off x="6663690" y="2087336"/>
            <a:ext cx="0" cy="218044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4528AE3A-E4BC-4699-9FDB-0D769958F4EB}"/>
              </a:ext>
            </a:extLst>
          </p:cNvPr>
          <p:cNvCxnSpPr>
            <a:cxnSpLocks/>
          </p:cNvCxnSpPr>
          <p:nvPr/>
        </p:nvCxnSpPr>
        <p:spPr>
          <a:xfrm>
            <a:off x="5520690" y="2174966"/>
            <a:ext cx="0" cy="209281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53103D86-80B7-48F8-A93C-D5B053648DAA}"/>
              </a:ext>
            </a:extLst>
          </p:cNvPr>
          <p:cNvSpPr txBox="1"/>
          <p:nvPr/>
        </p:nvSpPr>
        <p:spPr>
          <a:xfrm>
            <a:off x="2729" y="4488585"/>
            <a:ext cx="26388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Symétrie – Lignes droites - géométriques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xmlns="" id="{A496FB55-AB4C-4633-8A3D-36C102C1064E}"/>
              </a:ext>
            </a:extLst>
          </p:cNvPr>
          <p:cNvCxnSpPr>
            <a:cxnSpLocks/>
          </p:cNvCxnSpPr>
          <p:nvPr/>
        </p:nvCxnSpPr>
        <p:spPr>
          <a:xfrm>
            <a:off x="8031572" y="2051958"/>
            <a:ext cx="0" cy="218044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C3F4C723-3421-469D-B7EA-81FF169EB924}"/>
              </a:ext>
            </a:extLst>
          </p:cNvPr>
          <p:cNvCxnSpPr>
            <a:cxnSpLocks/>
          </p:cNvCxnSpPr>
          <p:nvPr/>
        </p:nvCxnSpPr>
        <p:spPr>
          <a:xfrm>
            <a:off x="9146694" y="2119993"/>
            <a:ext cx="0" cy="218044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CFAD2EA5-1211-4467-9E5F-E4A8AC45E08F}"/>
              </a:ext>
            </a:extLst>
          </p:cNvPr>
          <p:cNvCxnSpPr>
            <a:cxnSpLocks/>
          </p:cNvCxnSpPr>
          <p:nvPr/>
        </p:nvCxnSpPr>
        <p:spPr>
          <a:xfrm>
            <a:off x="10462539" y="2087336"/>
            <a:ext cx="0" cy="218044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6E960C56-E18F-4142-BD74-2E81B30FD54B}"/>
              </a:ext>
            </a:extLst>
          </p:cNvPr>
          <p:cNvCxnSpPr>
            <a:cxnSpLocks/>
          </p:cNvCxnSpPr>
          <p:nvPr/>
        </p:nvCxnSpPr>
        <p:spPr>
          <a:xfrm>
            <a:off x="4150948" y="2087336"/>
            <a:ext cx="0" cy="218044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71F8239E-FCE7-4783-B4D1-0CD6A4789664}"/>
              </a:ext>
            </a:extLst>
          </p:cNvPr>
          <p:cNvCxnSpPr>
            <a:cxnSpLocks/>
          </p:cNvCxnSpPr>
          <p:nvPr/>
        </p:nvCxnSpPr>
        <p:spPr>
          <a:xfrm>
            <a:off x="3102733" y="2119993"/>
            <a:ext cx="0" cy="218044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4FE63426-80CE-4990-AED9-1363FB0332F2}"/>
              </a:ext>
            </a:extLst>
          </p:cNvPr>
          <p:cNvCxnSpPr>
            <a:cxnSpLocks/>
          </p:cNvCxnSpPr>
          <p:nvPr/>
        </p:nvCxnSpPr>
        <p:spPr>
          <a:xfrm>
            <a:off x="1675378" y="2174966"/>
            <a:ext cx="0" cy="218044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F4BD2DA8-01C8-4226-ADF9-0C03F465A5AB}"/>
              </a:ext>
            </a:extLst>
          </p:cNvPr>
          <p:cNvSpPr/>
          <p:nvPr/>
        </p:nvSpPr>
        <p:spPr>
          <a:xfrm>
            <a:off x="5241073" y="4059044"/>
            <a:ext cx="471140" cy="15054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E2792FE0-64D2-44EC-A26E-E2F9C5E9045B}"/>
              </a:ext>
            </a:extLst>
          </p:cNvPr>
          <p:cNvSpPr/>
          <p:nvPr/>
        </p:nvSpPr>
        <p:spPr>
          <a:xfrm>
            <a:off x="2982013" y="4344558"/>
            <a:ext cx="1165484" cy="1665740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FC52FB3B-56EE-443C-B0D8-2E3A5D54BDBD}"/>
              </a:ext>
            </a:extLst>
          </p:cNvPr>
          <p:cNvSpPr/>
          <p:nvPr/>
        </p:nvSpPr>
        <p:spPr>
          <a:xfrm>
            <a:off x="8025063" y="4355409"/>
            <a:ext cx="1165484" cy="1665740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717F6C38-4935-4626-A9A3-1F6FEF2FB37A}"/>
              </a:ext>
            </a:extLst>
          </p:cNvPr>
          <p:cNvSpPr/>
          <p:nvPr/>
        </p:nvSpPr>
        <p:spPr>
          <a:xfrm>
            <a:off x="10732601" y="337304"/>
            <a:ext cx="1165484" cy="1665740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6B038FB-B043-464D-9DCE-7F6AEF31297D}"/>
              </a:ext>
            </a:extLst>
          </p:cNvPr>
          <p:cNvSpPr/>
          <p:nvPr/>
        </p:nvSpPr>
        <p:spPr>
          <a:xfrm>
            <a:off x="5426171" y="337304"/>
            <a:ext cx="1165484" cy="1665740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84BF2D5-F553-4E09-AA87-E2B64E00068E}"/>
              </a:ext>
            </a:extLst>
          </p:cNvPr>
          <p:cNvSpPr/>
          <p:nvPr/>
        </p:nvSpPr>
        <p:spPr>
          <a:xfrm>
            <a:off x="290048" y="398977"/>
            <a:ext cx="1165484" cy="1581832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2CD70092-4908-4B43-A5B6-ABDA1F92C4B0}"/>
              </a:ext>
            </a:extLst>
          </p:cNvPr>
          <p:cNvSpPr txBox="1"/>
          <p:nvPr/>
        </p:nvSpPr>
        <p:spPr>
          <a:xfrm>
            <a:off x="7734247" y="4625610"/>
            <a:ext cx="243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Mythologie grecque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A0E01235-C833-4217-9658-4287474B16C4}"/>
              </a:ext>
            </a:extLst>
          </p:cNvPr>
          <p:cNvSpPr txBox="1"/>
          <p:nvPr/>
        </p:nvSpPr>
        <p:spPr>
          <a:xfrm>
            <a:off x="20401" y="5202214"/>
            <a:ext cx="2597409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Trompe </a:t>
            </a:r>
            <a:r>
              <a:rPr lang="fr-FR" dirty="0">
                <a:solidFill>
                  <a:srgbClr val="FF0000"/>
                </a:solidFill>
              </a:rPr>
              <a:t>l’œil/Perspective</a:t>
            </a:r>
            <a:r>
              <a:rPr lang="fr-FR" sz="1000" dirty="0">
                <a:solidFill>
                  <a:srgbClr val="FF0000"/>
                </a:solidFill>
              </a:rPr>
              <a:t>/</a:t>
            </a:r>
          </a:p>
          <a:p>
            <a:r>
              <a:rPr lang="fr-FR" sz="1000" dirty="0">
                <a:solidFill>
                  <a:srgbClr val="FF0000"/>
                </a:solidFill>
              </a:rPr>
              <a:t>influences artistes comme </a:t>
            </a:r>
            <a:r>
              <a:rPr lang="fr-FR" sz="1000" dirty="0" err="1">
                <a:solidFill>
                  <a:srgbClr val="FF0000"/>
                </a:solidFill>
              </a:rPr>
              <a:t>Melozzo</a:t>
            </a:r>
            <a:r>
              <a:rPr lang="fr-FR" sz="1000" dirty="0">
                <a:solidFill>
                  <a:srgbClr val="FF0000"/>
                </a:solidFill>
              </a:rPr>
              <a:t> de </a:t>
            </a:r>
            <a:r>
              <a:rPr lang="fr-FR" sz="1000" dirty="0" err="1">
                <a:solidFill>
                  <a:srgbClr val="FF0000"/>
                </a:solidFill>
              </a:rPr>
              <a:t>Forti</a:t>
            </a:r>
            <a:r>
              <a:rPr lang="fr-FR" sz="1000" dirty="0">
                <a:solidFill>
                  <a:srgbClr val="FF0000"/>
                </a:solidFill>
              </a:rPr>
              <a:t> (XV°- Italie)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648B106A-EEA7-4263-BBEA-081B7FCC50BE}"/>
              </a:ext>
            </a:extLst>
          </p:cNvPr>
          <p:cNvSpPr txBox="1"/>
          <p:nvPr/>
        </p:nvSpPr>
        <p:spPr>
          <a:xfrm>
            <a:off x="3989252" y="29645"/>
            <a:ext cx="8492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La commande de Jules II au départ : 12 </a:t>
            </a:r>
            <a:r>
              <a:rPr lang="fr-FR" b="1" dirty="0"/>
              <a:t>apôtres</a:t>
            </a:r>
            <a:r>
              <a:rPr lang="fr-FR" dirty="0"/>
              <a:t> et des sujets floraux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B81A3CA8-DF49-4D2C-934E-A9DBF383F077}"/>
              </a:ext>
            </a:extLst>
          </p:cNvPr>
          <p:cNvSpPr txBox="1"/>
          <p:nvPr/>
        </p:nvSpPr>
        <p:spPr>
          <a:xfrm>
            <a:off x="0" y="0"/>
            <a:ext cx="37914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Pourquoi cette œuvre  pour caractériser la Renaissance artistique ?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7BF4E15D-1A28-4EC5-BD84-B7B35F660B36}"/>
              </a:ext>
            </a:extLst>
          </p:cNvPr>
          <p:cNvSpPr/>
          <p:nvPr/>
        </p:nvSpPr>
        <p:spPr>
          <a:xfrm>
            <a:off x="10477560" y="35378"/>
            <a:ext cx="13247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/>
              <a:t>= continuité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xmlns="" id="{CBC06EB3-E426-41D5-BD39-B90981DB6EC5}"/>
              </a:ext>
            </a:extLst>
          </p:cNvPr>
          <p:cNvSpPr txBox="1"/>
          <p:nvPr/>
        </p:nvSpPr>
        <p:spPr>
          <a:xfrm>
            <a:off x="4332514" y="6115676"/>
            <a:ext cx="3699057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Thèmes chrétiens , bibliques associés à thème de la  culture antique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xmlns="" id="{A1CE0520-5A3C-4F42-9DDF-4481D95ECD77}"/>
              </a:ext>
            </a:extLst>
          </p:cNvPr>
          <p:cNvSpPr txBox="1"/>
          <p:nvPr/>
        </p:nvSpPr>
        <p:spPr>
          <a:xfrm>
            <a:off x="4094313" y="4514905"/>
            <a:ext cx="13706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Piliers, corniche, pendentifs</a:t>
            </a:r>
            <a:r>
              <a:rPr lang="fr-FR" dirty="0">
                <a:solidFill>
                  <a:srgbClr val="FFFF00"/>
                </a:solidFill>
              </a:rPr>
              <a:t>, </a:t>
            </a:r>
          </a:p>
          <a:p>
            <a:r>
              <a:rPr lang="fr-FR" sz="1400" dirty="0">
                <a:solidFill>
                  <a:schemeClr val="bg1"/>
                </a:solidFill>
              </a:rPr>
              <a:t>Amours/génie  ou putti</a:t>
            </a:r>
          </a:p>
        </p:txBody>
      </p:sp>
      <p:sp>
        <p:nvSpPr>
          <p:cNvPr id="63" name="Triangle isocèle 62">
            <a:extLst>
              <a:ext uri="{FF2B5EF4-FFF2-40B4-BE49-F238E27FC236}">
                <a16:creationId xmlns:a16="http://schemas.microsoft.com/office/drawing/2014/main" xmlns="" id="{462E36F8-F372-4F67-B0B8-6E0389A7C339}"/>
              </a:ext>
            </a:extLst>
          </p:cNvPr>
          <p:cNvSpPr/>
          <p:nvPr/>
        </p:nvSpPr>
        <p:spPr>
          <a:xfrm rot="5400000">
            <a:off x="8072466" y="6222348"/>
            <a:ext cx="655914" cy="44257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xmlns="" id="{CD5339B3-7C50-40A7-9A16-C835D6A70C67}"/>
              </a:ext>
            </a:extLst>
          </p:cNvPr>
          <p:cNvSpPr txBox="1"/>
          <p:nvPr/>
        </p:nvSpPr>
        <p:spPr>
          <a:xfrm>
            <a:off x="8738358" y="6022510"/>
            <a:ext cx="150289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Emprunts</a:t>
            </a:r>
          </a:p>
          <a:p>
            <a:r>
              <a:rPr lang="fr-FR" b="1" dirty="0"/>
              <a:t>Influences créativité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xmlns="" id="{8EA60E7F-5B96-4359-9D34-8AC99BDBC073}"/>
              </a:ext>
            </a:extLst>
          </p:cNvPr>
          <p:cNvSpPr txBox="1"/>
          <p:nvPr/>
        </p:nvSpPr>
        <p:spPr>
          <a:xfrm>
            <a:off x="10732601" y="6254175"/>
            <a:ext cx="231156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RENAISSANCE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53B58F09-067B-4545-AB5E-5620A86BD8AE}"/>
              </a:ext>
            </a:extLst>
          </p:cNvPr>
          <p:cNvSpPr txBox="1"/>
          <p:nvPr/>
        </p:nvSpPr>
        <p:spPr>
          <a:xfrm>
            <a:off x="4079139" y="6179671"/>
            <a:ext cx="58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</a:t>
            </a:r>
          </a:p>
        </p:txBody>
      </p:sp>
      <p:sp>
        <p:nvSpPr>
          <p:cNvPr id="68" name="Triangle isocèle 67">
            <a:extLst>
              <a:ext uri="{FF2B5EF4-FFF2-40B4-BE49-F238E27FC236}">
                <a16:creationId xmlns:a16="http://schemas.microsoft.com/office/drawing/2014/main" xmlns="" id="{07E1B327-9816-4EF7-9AD9-53498E5EB899}"/>
              </a:ext>
            </a:extLst>
          </p:cNvPr>
          <p:cNvSpPr/>
          <p:nvPr/>
        </p:nvSpPr>
        <p:spPr>
          <a:xfrm rot="5400000">
            <a:off x="10195826" y="6237233"/>
            <a:ext cx="655914" cy="44257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xmlns="" id="{C7037B6B-9407-4EB0-9293-A8B559921729}"/>
              </a:ext>
            </a:extLst>
          </p:cNvPr>
          <p:cNvSpPr txBox="1"/>
          <p:nvPr/>
        </p:nvSpPr>
        <p:spPr>
          <a:xfrm>
            <a:off x="0" y="6406129"/>
            <a:ext cx="404635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Ens</a:t>
            </a:r>
            <a:r>
              <a:rPr lang="fr-FR" sz="1200" b="1" dirty="0" smtClean="0"/>
              <a:t>emble</a:t>
            </a:r>
            <a:r>
              <a:rPr lang="fr-FR" sz="1200" b="1" dirty="0" smtClean="0"/>
              <a:t> </a:t>
            </a:r>
            <a:r>
              <a:rPr lang="fr-FR" sz="1200" b="1" dirty="0"/>
              <a:t>de différents tableaux comme des vitraux (inspiration médiévale)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60E2FBE2-B46D-4544-B132-25487616FAFF}"/>
              </a:ext>
            </a:extLst>
          </p:cNvPr>
          <p:cNvSpPr txBox="1"/>
          <p:nvPr/>
        </p:nvSpPr>
        <p:spPr>
          <a:xfrm>
            <a:off x="-23652" y="6021149"/>
            <a:ext cx="40823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Architecture et décor </a:t>
            </a:r>
            <a:r>
              <a:rPr lang="fr-FR" b="1" dirty="0" smtClean="0"/>
              <a:t>gréco-romain</a:t>
            </a:r>
            <a:endParaRPr lang="fr-FR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86FAD39-F0F6-47AA-B483-83B6CA532F52}"/>
              </a:ext>
            </a:extLst>
          </p:cNvPr>
          <p:cNvSpPr/>
          <p:nvPr/>
        </p:nvSpPr>
        <p:spPr>
          <a:xfrm>
            <a:off x="306683" y="2135769"/>
            <a:ext cx="11615054" cy="2062553"/>
          </a:xfrm>
          <a:prstGeom prst="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9566CD16-5B16-4013-A33D-22AF9CF2CAD8}"/>
              </a:ext>
            </a:extLst>
          </p:cNvPr>
          <p:cNvSpPr txBox="1"/>
          <p:nvPr/>
        </p:nvSpPr>
        <p:spPr>
          <a:xfrm>
            <a:off x="7839307" y="2473579"/>
            <a:ext cx="2107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La Genèse</a:t>
            </a:r>
          </a:p>
          <a:p>
            <a:r>
              <a:rPr lang="fr-FR" sz="3600" dirty="0">
                <a:solidFill>
                  <a:schemeClr val="bg1"/>
                </a:solidFill>
              </a:rPr>
              <a:t>La Bible</a:t>
            </a:r>
          </a:p>
        </p:txBody>
      </p:sp>
    </p:spTree>
    <p:extLst>
      <p:ext uri="{BB962C8B-B14F-4D97-AF65-F5344CB8AC3E}">
        <p14:creationId xmlns:p14="http://schemas.microsoft.com/office/powerpoint/2010/main" val="10858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/>
      <p:bldP spid="56" grpId="0" animBg="1"/>
      <p:bldP spid="60" grpId="0" animBg="1"/>
      <p:bldP spid="61" grpId="0" animBg="1"/>
      <p:bldP spid="62" grpId="0"/>
      <p:bldP spid="63" grpId="0" animBg="1"/>
      <p:bldP spid="64" grpId="0" animBg="1"/>
      <p:bldP spid="65" grpId="0"/>
      <p:bldP spid="67" grpId="0"/>
      <p:bldP spid="68" grpId="0" animBg="1"/>
      <p:bldP spid="69" grpId="0" animBg="1"/>
      <p:bldP spid="46" grpId="0" animBg="1"/>
      <p:bldP spid="44" grpId="0" animBg="1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0CA4CEB-8A7C-4827-A563-0DA9F8CBC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76" y="88927"/>
            <a:ext cx="9961756" cy="531215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32D76AA-D780-413C-B3C1-B8CB779F2FB8}"/>
              </a:ext>
            </a:extLst>
          </p:cNvPr>
          <p:cNvSpPr txBox="1"/>
          <p:nvPr/>
        </p:nvSpPr>
        <p:spPr>
          <a:xfrm>
            <a:off x="-22303" y="0"/>
            <a:ext cx="88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Détail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1ECC17C-D097-46C6-B7FA-D44513D8991C}"/>
              </a:ext>
            </a:extLst>
          </p:cNvPr>
          <p:cNvSpPr txBox="1"/>
          <p:nvPr/>
        </p:nvSpPr>
        <p:spPr>
          <a:xfrm>
            <a:off x="3657598" y="5401082"/>
            <a:ext cx="127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pilier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15B042F-C87E-4904-8269-59C6EBDE72E8}"/>
              </a:ext>
            </a:extLst>
          </p:cNvPr>
          <p:cNvSpPr txBox="1"/>
          <p:nvPr/>
        </p:nvSpPr>
        <p:spPr>
          <a:xfrm>
            <a:off x="7928517" y="5524758"/>
            <a:ext cx="349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Putti Génie</a:t>
            </a:r>
          </a:p>
          <a:p>
            <a:r>
              <a:rPr lang="fr-FR" dirty="0"/>
              <a:t>Romain, amours,,,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F39E60C-830E-4634-BB17-CA43FAE656AE}"/>
              </a:ext>
            </a:extLst>
          </p:cNvPr>
          <p:cNvSpPr txBox="1"/>
          <p:nvPr/>
        </p:nvSpPr>
        <p:spPr>
          <a:xfrm>
            <a:off x="132752" y="2745005"/>
            <a:ext cx="112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corniche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70CB56E-2E39-4423-A448-73B813B2E5F6}"/>
              </a:ext>
            </a:extLst>
          </p:cNvPr>
          <p:cNvSpPr txBox="1"/>
          <p:nvPr/>
        </p:nvSpPr>
        <p:spPr>
          <a:xfrm>
            <a:off x="11076878" y="1884556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Trompe l’œil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719E56C-49C1-4357-9A48-19C5119D90B8}"/>
              </a:ext>
            </a:extLst>
          </p:cNvPr>
          <p:cNvSpPr txBox="1"/>
          <p:nvPr/>
        </p:nvSpPr>
        <p:spPr>
          <a:xfrm>
            <a:off x="4638907" y="5432425"/>
            <a:ext cx="2943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Peinture sur enduit frais (de la chaux et du sable) avec pigments naturels pour former les couleurs</a:t>
            </a:r>
          </a:p>
          <a:p>
            <a:r>
              <a:rPr lang="fr-FR" dirty="0"/>
              <a:t>Fresque ( </a:t>
            </a:r>
            <a:r>
              <a:rPr lang="fr-FR" i="1" dirty="0"/>
              <a:t>a fresco</a:t>
            </a:r>
            <a:r>
              <a:rPr lang="fr-FR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13EE604-B858-4E3E-807C-E52BAA41DA69}"/>
              </a:ext>
            </a:extLst>
          </p:cNvPr>
          <p:cNvSpPr txBox="1"/>
          <p:nvPr/>
        </p:nvSpPr>
        <p:spPr>
          <a:xfrm>
            <a:off x="10649415" y="184666"/>
            <a:ext cx="154258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Nus</a:t>
            </a:r>
          </a:p>
          <a:p>
            <a:r>
              <a:rPr lang="fr-FR" dirty="0"/>
              <a:t>Proportions anatomiques réalistes</a:t>
            </a:r>
          </a:p>
        </p:txBody>
      </p:sp>
    </p:spTree>
    <p:extLst>
      <p:ext uri="{BB962C8B-B14F-4D97-AF65-F5344CB8AC3E}">
        <p14:creationId xmlns:p14="http://schemas.microsoft.com/office/powerpoint/2010/main" val="22975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C31866A-CF8D-440D-A64B-BF2DBFE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3" y="0"/>
            <a:ext cx="10515600" cy="601190"/>
          </a:xfrm>
        </p:spPr>
        <p:txBody>
          <a:bodyPr>
            <a:normAutofit/>
          </a:bodyPr>
          <a:lstStyle/>
          <a:p>
            <a:r>
              <a:rPr lang="fr-FR" sz="2800" dirty="0"/>
              <a:t>Tableau comparatif des deux sources d’étude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D0991ADF-6C97-42FC-A7F3-4407A14A8A4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04616" y="486512"/>
          <a:ext cx="10478311" cy="595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1619">
                  <a:extLst>
                    <a:ext uri="{9D8B030D-6E8A-4147-A177-3AD203B41FA5}">
                      <a16:colId xmlns:a16="http://schemas.microsoft.com/office/drawing/2014/main" xmlns="" val="4106587636"/>
                    </a:ext>
                  </a:extLst>
                </a:gridCol>
                <a:gridCol w="3511492">
                  <a:extLst>
                    <a:ext uri="{9D8B030D-6E8A-4147-A177-3AD203B41FA5}">
                      <a16:colId xmlns:a16="http://schemas.microsoft.com/office/drawing/2014/main" xmlns="" val="135263723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3725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Enluminure (Bible de Sauvigny)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Fresque (Chapelle Sixtine)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829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Epoque de réalisation /dates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244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Destinataire/lieux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64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Artiste et source d’inspiration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1422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Sujet / thème représenté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2804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Techniques artistiques utilisées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5423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Représentation des personnages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006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Représentation de la place de l’homme et de sa relation à Dieu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332921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7EAFA27-5B5C-47C3-BA66-7E91ED3C4F1D}"/>
              </a:ext>
            </a:extLst>
          </p:cNvPr>
          <p:cNvSpPr txBox="1"/>
          <p:nvPr/>
        </p:nvSpPr>
        <p:spPr>
          <a:xfrm>
            <a:off x="4191699" y="859702"/>
            <a:ext cx="190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XII°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59F2BBD-18BB-4C47-B5AF-49D1866AA225}"/>
              </a:ext>
            </a:extLst>
          </p:cNvPr>
          <p:cNvSpPr txBox="1"/>
          <p:nvPr/>
        </p:nvSpPr>
        <p:spPr>
          <a:xfrm>
            <a:off x="7573937" y="848300"/>
            <a:ext cx="188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XVI°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FC5B02E-D75A-491C-8434-54823455B5EB}"/>
              </a:ext>
            </a:extLst>
          </p:cNvPr>
          <p:cNvSpPr txBox="1"/>
          <p:nvPr/>
        </p:nvSpPr>
        <p:spPr>
          <a:xfrm>
            <a:off x="5723334" y="1857514"/>
            <a:ext cx="16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= « artisans »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0D4C62C-85D7-4486-9D34-31860530C3E6}"/>
              </a:ext>
            </a:extLst>
          </p:cNvPr>
          <p:cNvSpPr txBox="1"/>
          <p:nvPr/>
        </p:nvSpPr>
        <p:spPr>
          <a:xfrm>
            <a:off x="7350798" y="1580515"/>
            <a:ext cx="3338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Michel-Ange : </a:t>
            </a:r>
            <a:r>
              <a:rPr lang="fr-FR" u="sng" dirty="0"/>
              <a:t>artiste</a:t>
            </a:r>
            <a:r>
              <a:rPr lang="fr-FR" dirty="0"/>
              <a:t> de grande renommée</a:t>
            </a:r>
          </a:p>
          <a:p>
            <a:r>
              <a:rPr lang="fr-FR" dirty="0"/>
              <a:t>Ancien Testament + mythologie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6A364BB-EB95-4308-8023-D2AA3685B0E9}"/>
              </a:ext>
            </a:extLst>
          </p:cNvPr>
          <p:cNvSpPr/>
          <p:nvPr/>
        </p:nvSpPr>
        <p:spPr>
          <a:xfrm>
            <a:off x="3714925" y="1603229"/>
            <a:ext cx="3001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Enlumineur et scribe d'une abbaye clunisienne </a:t>
            </a:r>
          </a:p>
          <a:p>
            <a:r>
              <a:rPr lang="fr-FR" dirty="0"/>
              <a:t>Ancien Testament (</a:t>
            </a:r>
            <a:r>
              <a:rPr lang="fr-FR" i="1" dirty="0"/>
              <a:t>vulgate</a:t>
            </a:r>
            <a:r>
              <a:rPr lang="fr-FR" dirty="0"/>
              <a:t>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DC8C362-EFE9-4B7F-B30D-1B87255111D2}"/>
              </a:ext>
            </a:extLst>
          </p:cNvPr>
          <p:cNvSpPr/>
          <p:nvPr/>
        </p:nvSpPr>
        <p:spPr>
          <a:xfrm>
            <a:off x="3904699" y="2499202"/>
            <a:ext cx="2086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Genèse</a:t>
            </a:r>
          </a:p>
          <a:p>
            <a:pPr algn="ctr"/>
            <a:r>
              <a:rPr lang="fr-FR" dirty="0"/>
              <a:t>Sujet religieux dans un objet religieux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E2E0C3E-00F4-4466-BF7E-9BA850322191}"/>
              </a:ext>
            </a:extLst>
          </p:cNvPr>
          <p:cNvSpPr/>
          <p:nvPr/>
        </p:nvSpPr>
        <p:spPr>
          <a:xfrm>
            <a:off x="7588878" y="2482984"/>
            <a:ext cx="2511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Genèse + thèmes mythologiques dans un espace religieux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9DFD335-61DA-4747-922F-B5AE70D701E1}"/>
              </a:ext>
            </a:extLst>
          </p:cNvPr>
          <p:cNvSpPr/>
          <p:nvPr/>
        </p:nvSpPr>
        <p:spPr>
          <a:xfrm>
            <a:off x="3885277" y="3395175"/>
            <a:ext cx="1377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Enluminure,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DF33512-C1FF-4559-A3B4-2D2D1C1597FE}"/>
              </a:ext>
            </a:extLst>
          </p:cNvPr>
          <p:cNvSpPr/>
          <p:nvPr/>
        </p:nvSpPr>
        <p:spPr>
          <a:xfrm>
            <a:off x="7350798" y="3430700"/>
            <a:ext cx="35132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Fresque ( apposer des pigments de couleur sur un enduit frais-  gigantesque (520 m</a:t>
            </a:r>
            <a:r>
              <a:rPr lang="fr-FR" sz="1600" baseline="30000" dirty="0"/>
              <a:t>2</a:t>
            </a:r>
            <a:r>
              <a:rPr lang="fr-FR" sz="1600" dirty="0"/>
              <a:t>) -  couleurs foisonnantes- illusion de la profondeur, perspective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FA4D32D-1672-465A-883D-61CF8FACA825}"/>
              </a:ext>
            </a:extLst>
          </p:cNvPr>
          <p:cNvSpPr/>
          <p:nvPr/>
        </p:nvSpPr>
        <p:spPr>
          <a:xfrm>
            <a:off x="3827021" y="4602355"/>
            <a:ext cx="3162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Peu réaliste, +/- grands selon leur importance, peu</a:t>
            </a:r>
          </a:p>
          <a:p>
            <a:r>
              <a:rPr lang="fr-FR" dirty="0"/>
              <a:t> d’expressions,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C9ED43-6F01-430C-BC6B-4FB15CBE2565}"/>
              </a:ext>
            </a:extLst>
          </p:cNvPr>
          <p:cNvSpPr/>
          <p:nvPr/>
        </p:nvSpPr>
        <p:spPr>
          <a:xfrm>
            <a:off x="7379108" y="4653297"/>
            <a:ext cx="3126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Respect des proportions des corps, expressions des visages et des corps, beaucoup de nus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333AA68-6C2A-4927-9372-61DECB5CB95F}"/>
              </a:ext>
            </a:extLst>
          </p:cNvPr>
          <p:cNvSpPr/>
          <p:nvPr/>
        </p:nvSpPr>
        <p:spPr>
          <a:xfrm>
            <a:off x="3761737" y="5572364"/>
            <a:ext cx="3449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Dieu domine, au sommet, l’Homme soumis, soumis à sa faute</a:t>
            </a:r>
            <a:r>
              <a:rPr lang="fr-FR" dirty="0" smtClean="0"/>
              <a:t>,</a:t>
            </a: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D23F608-1935-4CCE-8D5E-F8498BC49CD0}"/>
              </a:ext>
            </a:extLst>
          </p:cNvPr>
          <p:cNvSpPr/>
          <p:nvPr/>
        </p:nvSpPr>
        <p:spPr>
          <a:xfrm>
            <a:off x="7379108" y="5592589"/>
            <a:ext cx="3151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dirty="0"/>
              <a:t>Homme en lien avec Dieu, </a:t>
            </a:r>
            <a:r>
              <a:rPr lang="fr-FR" u="sng" dirty="0"/>
              <a:t>directement</a:t>
            </a:r>
            <a:r>
              <a:rPr lang="fr-FR" dirty="0"/>
              <a:t>, au centre tout comme Dieu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18C475A2-D7C9-4792-958A-1AF5ECE402FF}"/>
              </a:ext>
            </a:extLst>
          </p:cNvPr>
          <p:cNvSpPr txBox="1"/>
          <p:nvPr/>
        </p:nvSpPr>
        <p:spPr>
          <a:xfrm>
            <a:off x="3904699" y="1229034"/>
            <a:ext cx="300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Bible d’un monastère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62DD9B89-AD0D-449C-8F97-54E962E8329F}"/>
              </a:ext>
            </a:extLst>
          </p:cNvPr>
          <p:cNvSpPr txBox="1"/>
          <p:nvPr/>
        </p:nvSpPr>
        <p:spPr>
          <a:xfrm>
            <a:off x="7331048" y="1203243"/>
            <a:ext cx="373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Chapelle Sixtine, Jules II le pape</a:t>
            </a:r>
          </a:p>
        </p:txBody>
      </p:sp>
    </p:spTree>
    <p:extLst>
      <p:ext uri="{BB962C8B-B14F-4D97-AF65-F5344CB8AC3E}">
        <p14:creationId xmlns:p14="http://schemas.microsoft.com/office/powerpoint/2010/main" val="6989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323</Words>
  <Application>Microsoft Office PowerPoint</Application>
  <PresentationFormat>Grand écran</PresentationFormat>
  <Paragraphs>65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Tableau comparatif des deux sources d’étude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II- Chapitre 2 Renaissance, Humanisme et réformes religieuses : les mutations de l’Europe</dc:title>
  <dc:creator>Estelle Perrin</dc:creator>
  <cp:lastModifiedBy>pp</cp:lastModifiedBy>
  <cp:revision>73</cp:revision>
  <dcterms:created xsi:type="dcterms:W3CDTF">2019-05-31T18:14:09Z</dcterms:created>
  <dcterms:modified xsi:type="dcterms:W3CDTF">2020-04-20T08:55:38Z</dcterms:modified>
</cp:coreProperties>
</file>