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2" r:id="rId4"/>
    <p:sldId id="280" r:id="rId5"/>
    <p:sldId id="284" r:id="rId6"/>
    <p:sldId id="283" r:id="rId7"/>
    <p:sldId id="286" r:id="rId8"/>
    <p:sldId id="285" r:id="rId9"/>
    <p:sldId id="288" r:id="rId10"/>
    <p:sldId id="271" r:id="rId11"/>
    <p:sldId id="28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053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58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49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F97670-23AB-BD4C-A9CA-47EB688C5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1F7B0193-919A-B54E-B13C-25CB036DF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73785DA-4390-7A47-A5BD-B9C4D514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E3887C1-3BD6-1545-8B86-6447C004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C132FAE-04D5-8B45-B0DE-A1ACF1DA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7B5AEC-9F3A-9441-A689-98224086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BEAD627-E70F-7445-AF2D-86C6488A8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C287B1F-2E2B-CD48-80DC-657EA90B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6A1E228-5550-6245-8E3E-AAD4E6D8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E2BEE67-97A5-244B-9D56-8857B8AD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6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2D3481-AB29-6E4A-A98B-00CA2851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4B7CE24-1081-6F46-8032-22408E6DD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4602856-B3D1-9040-8242-F2F8B0AE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1DCD16F-38BF-2D46-9BDE-E5CD7417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57ED710-90E2-244B-9A7C-03F62CC0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04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B1CAC62-9598-874C-B5F5-379C573C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00CAE6-C2B8-DE4D-AD4F-CC798D8D7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BBAF426-51C0-A34A-8B17-2CB4D2AC5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EB9A4EE-8FF6-C148-9C9E-2333888E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35C2D75-2D6F-EE47-BA24-A66783155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03E2F2F-A97C-6A4F-AA1C-844978A7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D70F45-E82C-7D4E-AB1B-97B614AA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3D0879D-39C7-CA4C-93FF-4B110C83F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567EF03-1FD4-A14E-93C1-DAED93D04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00BBD966-C082-C948-AB47-6E10921C0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D025E17-CA7C-024B-820B-56BAE4AEB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0C7CA01F-3E02-3140-9B1C-34C2F527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3A812473-803F-CC41-8153-FE359F70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02DC8F4-B039-2F4C-A677-B1BAA950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99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41FA266-9D3A-AE4F-93E0-65914753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AE0960C-DF25-2349-A468-98B06F7D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37D89AD-3230-6444-847D-FD7DF42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0FEFF75D-6323-654A-8FCF-324167EC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35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1FB0014-95F0-534B-B73F-D654930D8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C6288AE-1391-3B44-BA6E-79C4E4F6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1CD62C3-15D7-2B4E-BFC7-27118B2F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2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B3660A-4B2F-C947-BE5C-3C28A0AC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961C164-F17D-E44E-ADEE-390261B2A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57F00F2-9C73-E144-8A5D-B6FBA602F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F439C16E-8304-D142-855D-ED258EAB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5733211-96E3-6B47-91B9-8D0CA362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0097E51-6149-7040-A11F-7946185E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3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011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C3D854-F4E8-C149-9C4B-D83B47328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131EE89C-3B27-CE4C-A65D-CF1F17A71A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A007D67-7FB3-8F41-AFED-2F05212A2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3C9F33F-8BD4-4F48-8E7F-DA21B76C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C0C22EC-A7DB-4141-BF83-B030503E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666D01F-E505-B647-8BF7-7212213F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45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D731A9-E7FB-D845-8C86-AD911F08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803F527-6AD8-0145-A006-F49812789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0B2651B-B3ED-394A-8D74-5B19332C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61B7883-A324-CB4B-8BED-AF910B92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14E6F48-4713-2944-A120-6B534673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FEDE65E-70C3-8F4D-8D12-0868B11EC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6B15480-E52F-AF4D-B361-449F01BFC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090EDF6-6CA0-6543-88DB-669B98F5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B62A716-FA88-754A-AB1C-09278A99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E756689-069C-A943-8923-418610A7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3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95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68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6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6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47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28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62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1498B-7644-47BB-A31E-E70CB950CA04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5FE46-743C-42B8-9709-B7F9D25A48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5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6815136D-1FC8-9944-9C3B-32A4E555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EAAFE63-B183-014F-95F6-95F7AFCD0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EBA2796-B6FD-6A48-B895-F180CE7A5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AE187-23F2-5B49-AF00-D38E5C834D5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03/01/2021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C616F9D-CB2B-E143-BAD5-CD255EA87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5F49DA2-A06C-464F-81DD-83B43CAC1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C24A6-A2C4-564E-830D-9CD55D69EDB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4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layer.slideplayer.fr/9/1459186/data/images/img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4" y="0"/>
            <a:ext cx="9310543" cy="66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21281" y="5411450"/>
            <a:ext cx="8693727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Les combats de la résistance et la refondation républicaine: 1940 1946</a:t>
            </a:r>
            <a:endParaRPr lang="fr-FR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3209" t="8731" r="5020" b="21269"/>
          <a:stretch/>
        </p:blipFill>
        <p:spPr>
          <a:xfrm>
            <a:off x="968827" y="435428"/>
            <a:ext cx="9879119" cy="59762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77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9513F12-3702-0B41-BC6A-DE915EDB0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5685" y="546196"/>
            <a:ext cx="6941654" cy="20890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F4F25F2-7E44-0F4E-88F1-6C63F52158AF}"/>
              </a:ext>
            </a:extLst>
          </p:cNvPr>
          <p:cNvSpPr/>
          <p:nvPr/>
        </p:nvSpPr>
        <p:spPr>
          <a:xfrm>
            <a:off x="280249" y="960055"/>
            <a:ext cx="4684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Les conséquences territoriales de la défaite de 1940 : 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xmlns="" id="{AE4CCF46-8C53-2442-9912-B69711234665}"/>
              </a:ext>
            </a:extLst>
          </p:cNvPr>
          <p:cNvSpPr/>
          <p:nvPr/>
        </p:nvSpPr>
        <p:spPr>
          <a:xfrm>
            <a:off x="6725962" y="576078"/>
            <a:ext cx="1343025" cy="301625"/>
          </a:xfrm>
          <a:prstGeom prst="roundRect">
            <a:avLst/>
          </a:prstGeom>
          <a:solidFill>
            <a:srgbClr val="FF0000">
              <a:alpha val="27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A96B952-FFCB-B34F-80BC-F26E0AB18DCA}"/>
              </a:ext>
            </a:extLst>
          </p:cNvPr>
          <p:cNvSpPr/>
          <p:nvPr/>
        </p:nvSpPr>
        <p:spPr>
          <a:xfrm>
            <a:off x="34628" y="1315317"/>
            <a:ext cx="5175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L’occupation allemande du Nord et de l’Ouest de la France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4C8E0A9-C12E-9946-9166-57EB4AD30341}"/>
              </a:ext>
            </a:extLst>
          </p:cNvPr>
          <p:cNvSpPr/>
          <p:nvPr/>
        </p:nvSpPr>
        <p:spPr>
          <a:xfrm>
            <a:off x="486225" y="1687208"/>
            <a:ext cx="3908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L’annexion de l’Alsace-Moselle au III</a:t>
            </a:r>
            <a:r>
              <a:rPr lang="fr-FR" sz="1600" b="1" baseline="30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Reich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5" name="Rectangle à coins arrondis 14">
            <a:extLst>
              <a:ext uri="{FF2B5EF4-FFF2-40B4-BE49-F238E27FC236}">
                <a16:creationId xmlns:a16="http://schemas.microsoft.com/office/drawing/2014/main" xmlns="" id="{C1B0EC0D-FFDD-3D4F-8DF3-D71DBB136E2F}"/>
              </a:ext>
            </a:extLst>
          </p:cNvPr>
          <p:cNvSpPr/>
          <p:nvPr/>
        </p:nvSpPr>
        <p:spPr>
          <a:xfrm>
            <a:off x="6976972" y="1427386"/>
            <a:ext cx="1574870" cy="301625"/>
          </a:xfrm>
          <a:prstGeom prst="roundRect">
            <a:avLst/>
          </a:prstGeom>
          <a:noFill/>
          <a:ln w="381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xmlns="" id="{39AE9B2C-CDA0-F549-A0A2-6B9C7E96180B}"/>
              </a:ext>
            </a:extLst>
          </p:cNvPr>
          <p:cNvSpPr/>
          <p:nvPr/>
        </p:nvSpPr>
        <p:spPr>
          <a:xfrm>
            <a:off x="6836764" y="2095346"/>
            <a:ext cx="1574870" cy="301625"/>
          </a:xfrm>
          <a:prstGeom prst="roundRect">
            <a:avLst/>
          </a:prstGeom>
          <a:noFill/>
          <a:ln w="38100" cmpd="sng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9BD60AA-D09F-1246-B5DA-053049785A30}"/>
              </a:ext>
            </a:extLst>
          </p:cNvPr>
          <p:cNvSpPr/>
          <p:nvPr/>
        </p:nvSpPr>
        <p:spPr>
          <a:xfrm>
            <a:off x="5382912" y="5945430"/>
            <a:ext cx="66744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prstClr val="black"/>
                </a:solidFill>
              </a:rPr>
              <a:t>Signature de l'armistice entre la France et l'Allemagne, le 22 juin 1940 à Compiègne (Oise), en présence d'Adolf Hitler (assis à gauche) et du général Charles Huntziger (à droite), qui préside la délégation française.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59761FF-7C7D-0440-A09F-AEB0BE5EA108}"/>
              </a:ext>
            </a:extLst>
          </p:cNvPr>
          <p:cNvSpPr/>
          <p:nvPr/>
        </p:nvSpPr>
        <p:spPr>
          <a:xfrm>
            <a:off x="176046" y="2055600"/>
            <a:ext cx="4892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Une « France libre » au Sud (jusqu’en novembre 1942) </a:t>
            </a:r>
            <a:endParaRPr lang="fr-FR" sz="1600" b="1" dirty="0">
              <a:solidFill>
                <a:prstClr val="black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72" y="2804894"/>
            <a:ext cx="4276383" cy="29708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41" y="2673131"/>
            <a:ext cx="4735905" cy="403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35" y="4278915"/>
            <a:ext cx="1936747" cy="25790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196" y="4218925"/>
            <a:ext cx="3451255" cy="25936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25" y="127730"/>
            <a:ext cx="4613776" cy="36712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427" y="623455"/>
            <a:ext cx="5487873" cy="283015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43723" y="1635345"/>
            <a:ext cx="7200900" cy="707886"/>
          </a:xfrm>
          <a:prstGeom prst="rect">
            <a:avLst/>
          </a:prstGeom>
          <a:solidFill>
            <a:srgbClr val="FFFF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 2 visions de la France s’opposent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0725" y="3838903"/>
            <a:ext cx="4764339" cy="400110"/>
          </a:xfrm>
          <a:prstGeom prst="rect">
            <a:avLst/>
          </a:prstGeom>
          <a:solidFill>
            <a:srgbClr val="00B0F0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Celle qui accepte la défaite: Vichy et Pétain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9" name="Flèche vers le bas 8"/>
          <p:cNvSpPr/>
          <p:nvPr/>
        </p:nvSpPr>
        <p:spPr>
          <a:xfrm rot="1649521">
            <a:off x="4417376" y="2470252"/>
            <a:ext cx="446708" cy="106580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950679" y="3644740"/>
            <a:ext cx="6050821" cy="400110"/>
          </a:xfrm>
          <a:prstGeom prst="rect">
            <a:avLst/>
          </a:prstGeom>
          <a:solidFill>
            <a:srgbClr val="00B0F0">
              <a:alpha val="36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Celle qui refuse la défaite: la Résistance et De Gaulle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" name="Flèche vers le bas 10"/>
          <p:cNvSpPr/>
          <p:nvPr/>
        </p:nvSpPr>
        <p:spPr>
          <a:xfrm rot="19752330">
            <a:off x="6643726" y="2467816"/>
            <a:ext cx="446708" cy="1100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531" t="14501" r="20031" b="7333"/>
          <a:stretch/>
        </p:blipFill>
        <p:spPr>
          <a:xfrm>
            <a:off x="1417320" y="114299"/>
            <a:ext cx="9304020" cy="68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0596" t="42728" r="30625" b="30606"/>
          <a:stretch/>
        </p:blipFill>
        <p:spPr>
          <a:xfrm>
            <a:off x="1984664" y="1257300"/>
            <a:ext cx="8596114" cy="332509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4861" t="35697" r="51793" b="55856"/>
          <a:stretch/>
        </p:blipFill>
        <p:spPr>
          <a:xfrm>
            <a:off x="7563132" y="925516"/>
            <a:ext cx="2826328" cy="4146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4861" t="27745" r="51793" b="64242"/>
          <a:stretch/>
        </p:blipFill>
        <p:spPr>
          <a:xfrm>
            <a:off x="8007203" y="4526086"/>
            <a:ext cx="2826328" cy="3934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57" y="332912"/>
            <a:ext cx="8198428" cy="615026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20369" t="14243" r="39233" b="6970"/>
          <a:stretch/>
        </p:blipFill>
        <p:spPr>
          <a:xfrm>
            <a:off x="3180867" y="117368"/>
            <a:ext cx="5999156" cy="658135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32872" y="3207991"/>
            <a:ext cx="7874861" cy="400110"/>
          </a:xfrm>
          <a:prstGeom prst="rect">
            <a:avLst/>
          </a:prstGeom>
          <a:solidFill>
            <a:srgbClr val="FF0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Des motivations, des profils socio-professionnels, politiques très variés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83789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8" y="488373"/>
            <a:ext cx="10662206" cy="59241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992" y="50146"/>
            <a:ext cx="4353289" cy="58003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654" y="231083"/>
            <a:ext cx="3434847" cy="23347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049" y="3450457"/>
            <a:ext cx="2753198" cy="32555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65" y="231083"/>
            <a:ext cx="4119977" cy="28550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87" y="3278140"/>
            <a:ext cx="3749555" cy="294235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75" y="1849421"/>
            <a:ext cx="65341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9858" t="13787" r="20142" b="6666"/>
          <a:stretch/>
        </p:blipFill>
        <p:spPr>
          <a:xfrm>
            <a:off x="1309254" y="0"/>
            <a:ext cx="8936181" cy="66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B1CDF1D-B129-D54B-ADD2-36783D63B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9000"/>
                    </a14:imgEffect>
                    <a14:imgEffect>
                      <a14:brightnessContrast bright="2000" contrast="7000"/>
                    </a14:imgEffect>
                  </a14:imgLayer>
                </a14:imgProps>
              </a:ext>
            </a:extLst>
          </a:blip>
          <a:srcRect b="2444"/>
          <a:stretch/>
        </p:blipFill>
        <p:spPr>
          <a:xfrm>
            <a:off x="486845" y="774671"/>
            <a:ext cx="4181720" cy="5134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61F3F7-4520-FD40-AB9F-C95D29560945}"/>
              </a:ext>
            </a:extLst>
          </p:cNvPr>
          <p:cNvSpPr/>
          <p:nvPr/>
        </p:nvSpPr>
        <p:spPr>
          <a:xfrm>
            <a:off x="486845" y="213305"/>
            <a:ext cx="329721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prstClr val="white"/>
                </a:solidFill>
                <a:ea typeface="Calibri" panose="020F0502020204030204" pitchFamily="34" charset="0"/>
              </a:rPr>
              <a:t>LA RESISTANCE ET FRANCE LIBRE</a:t>
            </a:r>
            <a:endParaRPr lang="fr-FR" b="1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82CA23-1C54-104A-A6EC-D688CB5F2AD4}"/>
              </a:ext>
            </a:extLst>
          </p:cNvPr>
          <p:cNvSpPr/>
          <p:nvPr/>
        </p:nvSpPr>
        <p:spPr>
          <a:xfrm>
            <a:off x="4921100" y="2048661"/>
            <a:ext cx="3636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Principe d’autodétermination du peuple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D89708-F762-D84B-B8E6-1EDEB958D4F6}"/>
              </a:ext>
            </a:extLst>
          </p:cNvPr>
          <p:cNvSpPr/>
          <p:nvPr/>
        </p:nvSpPr>
        <p:spPr>
          <a:xfrm>
            <a:off x="5723614" y="2908066"/>
            <a:ext cx="2274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Liberté Egalité Fraternité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28E07B-67DC-4A4F-B4DE-0747A4C7D4A7}"/>
              </a:ext>
            </a:extLst>
          </p:cNvPr>
          <p:cNvSpPr/>
          <p:nvPr/>
        </p:nvSpPr>
        <p:spPr>
          <a:xfrm>
            <a:off x="5092064" y="2560882"/>
            <a:ext cx="3797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Défense des droits et de l’idéal républicain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6809EC-DEE4-E74C-A9FF-281C13C55231}"/>
              </a:ext>
            </a:extLst>
          </p:cNvPr>
          <p:cNvSpPr/>
          <p:nvPr/>
        </p:nvSpPr>
        <p:spPr>
          <a:xfrm>
            <a:off x="5092064" y="4021661"/>
            <a:ext cx="2990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1600" b="1" dirty="0">
                <a:solidFill>
                  <a:srgbClr val="000000"/>
                </a:solidFill>
              </a:rPr>
              <a:t>Démocratie au suffrage universel</a:t>
            </a:r>
          </a:p>
          <a:p>
            <a:r>
              <a:rPr lang="fr-FR" sz="1600" b="1" dirty="0">
                <a:solidFill>
                  <a:srgbClr val="000000"/>
                </a:solidFill>
              </a:rPr>
              <a:t>(droit de vote des femmes)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71E2501-42E6-5541-8173-216F6D7769F8}"/>
              </a:ext>
            </a:extLst>
          </p:cNvPr>
          <p:cNvSpPr/>
          <p:nvPr/>
        </p:nvSpPr>
        <p:spPr>
          <a:xfrm>
            <a:off x="4796582" y="1695906"/>
            <a:ext cx="41161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Retrouver la souveraineté sur tout le territoire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0DD6EBD-B3C6-514B-AD88-8836EB58601B}"/>
              </a:ext>
            </a:extLst>
          </p:cNvPr>
          <p:cNvSpPr/>
          <p:nvPr/>
        </p:nvSpPr>
        <p:spPr>
          <a:xfrm>
            <a:off x="5129965" y="1268784"/>
            <a:ext cx="34493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u="sng" dirty="0">
                <a:solidFill>
                  <a:srgbClr val="000000"/>
                </a:solidFill>
                <a:ea typeface="Calibri" panose="020F0502020204030204" pitchFamily="34" charset="0"/>
              </a:rPr>
              <a:t>Objectifs communs de la Résistance</a:t>
            </a:r>
            <a:r>
              <a:rPr lang="fr-FR" sz="1600" b="1" dirty="0">
                <a:solidFill>
                  <a:srgbClr val="000000"/>
                </a:solidFill>
                <a:ea typeface="Calibri" panose="020F0502020204030204" pitchFamily="34" charset="0"/>
              </a:rPr>
              <a:t> :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1" name="Rectangle à coins arrondis 10">
            <a:extLst>
              <a:ext uri="{FF2B5EF4-FFF2-40B4-BE49-F238E27FC236}">
                <a16:creationId xmlns:a16="http://schemas.microsoft.com/office/drawing/2014/main" xmlns="" id="{0BFB402D-4B15-CC41-B9FA-94A3155CFFCA}"/>
              </a:ext>
            </a:extLst>
          </p:cNvPr>
          <p:cNvSpPr/>
          <p:nvPr/>
        </p:nvSpPr>
        <p:spPr>
          <a:xfrm>
            <a:off x="2962544" y="5068961"/>
            <a:ext cx="1549822" cy="506892"/>
          </a:xfrm>
          <a:prstGeom prst="roundRect">
            <a:avLst/>
          </a:prstGeom>
          <a:solidFill>
            <a:srgbClr val="0070C0">
              <a:alpha val="28000"/>
            </a:srgbClr>
          </a:solidFill>
          <a:ln w="381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xmlns="" id="{41285EC6-588D-D140-A93C-A49AE4339CF6}"/>
              </a:ext>
            </a:extLst>
          </p:cNvPr>
          <p:cNvSpPr/>
          <p:nvPr/>
        </p:nvSpPr>
        <p:spPr>
          <a:xfrm>
            <a:off x="958850" y="5111750"/>
            <a:ext cx="829510" cy="487572"/>
          </a:xfrm>
          <a:prstGeom prst="roundRect">
            <a:avLst/>
          </a:prstGeom>
          <a:solidFill>
            <a:srgbClr val="0070C0">
              <a:alpha val="28000"/>
            </a:srgbClr>
          </a:solidFill>
          <a:ln w="381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Rectangle à coins arrondis 12">
            <a:extLst>
              <a:ext uri="{FF2B5EF4-FFF2-40B4-BE49-F238E27FC236}">
                <a16:creationId xmlns:a16="http://schemas.microsoft.com/office/drawing/2014/main" xmlns="" id="{4F63A6DE-52B0-1844-863F-57FD81BA8ACD}"/>
              </a:ext>
            </a:extLst>
          </p:cNvPr>
          <p:cNvSpPr/>
          <p:nvPr/>
        </p:nvSpPr>
        <p:spPr>
          <a:xfrm>
            <a:off x="2962544" y="5663929"/>
            <a:ext cx="1655884" cy="258416"/>
          </a:xfrm>
          <a:prstGeom prst="roundRect">
            <a:avLst/>
          </a:prstGeom>
          <a:solidFill>
            <a:srgbClr val="0070C0">
              <a:alpha val="28000"/>
            </a:srgbClr>
          </a:solidFill>
          <a:ln w="38100" cmpd="sng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xmlns="" id="{AAE68FF5-5E79-7D4A-8FC5-6801F4E4A8C3}"/>
              </a:ext>
            </a:extLst>
          </p:cNvPr>
          <p:cNvSpPr/>
          <p:nvPr/>
        </p:nvSpPr>
        <p:spPr>
          <a:xfrm>
            <a:off x="4784607" y="4986319"/>
            <a:ext cx="307457" cy="84113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629BADE-9917-6A49-B9DF-130F3A7A545D}"/>
              </a:ext>
            </a:extLst>
          </p:cNvPr>
          <p:cNvSpPr/>
          <p:nvPr/>
        </p:nvSpPr>
        <p:spPr>
          <a:xfrm>
            <a:off x="5208106" y="4882417"/>
            <a:ext cx="19028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</a:rPr>
              <a:t>Le général de Gaulle</a:t>
            </a:r>
          </a:p>
          <a:p>
            <a:pPr algn="ctr"/>
            <a:r>
              <a:rPr lang="fr-FR" sz="1600" b="1" dirty="0">
                <a:solidFill>
                  <a:srgbClr val="000000"/>
                </a:solidFill>
              </a:rPr>
              <a:t>reconnu comme le </a:t>
            </a:r>
          </a:p>
          <a:p>
            <a:pPr algn="ctr"/>
            <a:r>
              <a:rPr lang="fr-FR" sz="1600" b="1" dirty="0">
                <a:solidFill>
                  <a:srgbClr val="000000"/>
                </a:solidFill>
              </a:rPr>
              <a:t>chef et l’incarnation</a:t>
            </a:r>
          </a:p>
          <a:p>
            <a:pPr algn="ctr"/>
            <a:r>
              <a:rPr lang="fr-FR" sz="1600" b="1" dirty="0">
                <a:solidFill>
                  <a:srgbClr val="000000"/>
                </a:solidFill>
              </a:rPr>
              <a:t>de la Résistance</a:t>
            </a:r>
            <a:endParaRPr lang="fr-FR" sz="1600" b="1" dirty="0">
              <a:solidFill>
                <a:prstClr val="black"/>
              </a:solidFill>
            </a:endParaRP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xmlns="" id="{A0B95D61-1DE7-8346-9694-81679E23DF70}"/>
              </a:ext>
            </a:extLst>
          </p:cNvPr>
          <p:cNvSpPr/>
          <p:nvPr/>
        </p:nvSpPr>
        <p:spPr>
          <a:xfrm>
            <a:off x="4684239" y="2537875"/>
            <a:ext cx="307457" cy="84113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22" name="Rectangle à coins arrondis 21">
            <a:extLst>
              <a:ext uri="{FF2B5EF4-FFF2-40B4-BE49-F238E27FC236}">
                <a16:creationId xmlns:a16="http://schemas.microsoft.com/office/drawing/2014/main" xmlns="" id="{4AFA94BB-1DB9-6C4E-847B-2B2938FF55C6}"/>
              </a:ext>
            </a:extLst>
          </p:cNvPr>
          <p:cNvSpPr/>
          <p:nvPr/>
        </p:nvSpPr>
        <p:spPr>
          <a:xfrm>
            <a:off x="581437" y="4025183"/>
            <a:ext cx="4036991" cy="545445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xmlns="" id="{B0BF2720-EBF9-5D4C-9FDA-56E1731AC78F}"/>
              </a:ext>
            </a:extLst>
          </p:cNvPr>
          <p:cNvSpPr/>
          <p:nvPr/>
        </p:nvSpPr>
        <p:spPr>
          <a:xfrm>
            <a:off x="497612" y="2112010"/>
            <a:ext cx="3239843" cy="215027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xmlns="" id="{F0C7426A-6EFC-604D-B784-0E6FEAD314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7783" y="2217938"/>
            <a:ext cx="1262247" cy="317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xmlns="" id="{2E4E68D9-758E-4D48-8DF5-F93E2ABC24E2}"/>
              </a:ext>
            </a:extLst>
          </p:cNvPr>
          <p:cNvSpPr/>
          <p:nvPr/>
        </p:nvSpPr>
        <p:spPr>
          <a:xfrm>
            <a:off x="530681" y="1659627"/>
            <a:ext cx="4036991" cy="389034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xmlns="" id="{002B0204-7FCB-E24F-8589-928ADEEF66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3513" y="4291671"/>
            <a:ext cx="528551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xmlns="" id="{9060E1AE-D9CB-AC43-92C6-88C9C22A8FEE}"/>
              </a:ext>
            </a:extLst>
          </p:cNvPr>
          <p:cNvSpPr/>
          <p:nvPr/>
        </p:nvSpPr>
        <p:spPr>
          <a:xfrm>
            <a:off x="581437" y="3543743"/>
            <a:ext cx="3982076" cy="385911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6" name="Line 12">
            <a:extLst>
              <a:ext uri="{FF2B5EF4-FFF2-40B4-BE49-F238E27FC236}">
                <a16:creationId xmlns:a16="http://schemas.microsoft.com/office/drawing/2014/main" xmlns="" id="{C6E97D32-28FE-CF4C-A738-1D974AEDC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4071" y="3821277"/>
            <a:ext cx="570806" cy="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8F00444-15B9-6A48-89BC-9A27B7E496DB}"/>
              </a:ext>
            </a:extLst>
          </p:cNvPr>
          <p:cNvSpPr/>
          <p:nvPr/>
        </p:nvSpPr>
        <p:spPr>
          <a:xfrm>
            <a:off x="5008431" y="3654074"/>
            <a:ext cx="36263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</a:rPr>
              <a:t>Création d’un nouvel ordre international</a:t>
            </a:r>
          </a:p>
        </p:txBody>
      </p:sp>
      <p:sp>
        <p:nvSpPr>
          <p:cNvPr id="20" name="Line 12">
            <a:extLst>
              <a:ext uri="{FF2B5EF4-FFF2-40B4-BE49-F238E27FC236}">
                <a16:creationId xmlns:a16="http://schemas.microsoft.com/office/drawing/2014/main" xmlns="" id="{5B4330E8-A16A-8E4B-9CE3-0ED621CF85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3157" y="1877363"/>
            <a:ext cx="458718" cy="20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Programme du CNR « Un ordre social plus juste » | L'Humanité">
            <a:extLst>
              <a:ext uri="{FF2B5EF4-FFF2-40B4-BE49-F238E27FC236}">
                <a16:creationId xmlns:a16="http://schemas.microsoft.com/office/drawing/2014/main" xmlns="" id="{56B49201-DD76-5841-A170-2328FCEB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2" t="7092" r="6155" b="7908"/>
          <a:stretch/>
        </p:blipFill>
        <p:spPr bwMode="auto">
          <a:xfrm>
            <a:off x="9221087" y="1200692"/>
            <a:ext cx="2575955" cy="35748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1C0B51E-C0BD-EB46-9B70-DD262B9ED8B1}"/>
              </a:ext>
            </a:extLst>
          </p:cNvPr>
          <p:cNvSpPr/>
          <p:nvPr/>
        </p:nvSpPr>
        <p:spPr>
          <a:xfrm>
            <a:off x="9155391" y="189896"/>
            <a:ext cx="2731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</a:rPr>
              <a:t>Création du Conseil National de la Résistance (mai 1943)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A4DF6DF-AF8B-D64C-AB1A-0F1725861007}"/>
              </a:ext>
            </a:extLst>
          </p:cNvPr>
          <p:cNvSpPr/>
          <p:nvPr/>
        </p:nvSpPr>
        <p:spPr>
          <a:xfrm>
            <a:off x="9033215" y="4837345"/>
            <a:ext cx="2976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</a:rPr>
              <a:t>→ Programme</a:t>
            </a:r>
            <a:r>
              <a:rPr lang="fr-FR" sz="1600" dirty="0">
                <a:solidFill>
                  <a:prstClr val="black"/>
                </a:solidFill>
              </a:rPr>
              <a:t> de mars 1944 impliquant le </a:t>
            </a:r>
            <a:r>
              <a:rPr lang="fr-FR" sz="1600" b="1" dirty="0">
                <a:solidFill>
                  <a:prstClr val="black"/>
                </a:solidFill>
              </a:rPr>
              <a:t>retour des valeurs républicaines mais aussi de profonds changements économiques et sociaux </a:t>
            </a:r>
          </a:p>
          <a:p>
            <a:pPr algn="ctr"/>
            <a:r>
              <a:rPr lang="fr-FR" sz="1600" dirty="0">
                <a:solidFill>
                  <a:prstClr val="black"/>
                </a:solidFill>
              </a:rPr>
              <a:t>(qui feront l’objet de réformes menées à la Libération).</a:t>
            </a:r>
            <a:endParaRPr lang="fr-FR" sz="1600" b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Jean Moulin : biographie du préfet devenu chef de la Résistance">
            <a:extLst>
              <a:ext uri="{FF2B5EF4-FFF2-40B4-BE49-F238E27FC236}">
                <a16:creationId xmlns:a16="http://schemas.microsoft.com/office/drawing/2014/main" xmlns="" id="{7392C81B-C0AA-6840-A2E2-6EC02823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17643"/>
          <a:stretch/>
        </p:blipFill>
        <p:spPr bwMode="auto">
          <a:xfrm>
            <a:off x="7810751" y="88324"/>
            <a:ext cx="956580" cy="10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B1EC3EB-BFDD-9C43-8DCF-DF1BE29C4249}"/>
              </a:ext>
            </a:extLst>
          </p:cNvPr>
          <p:cNvSpPr/>
          <p:nvPr/>
        </p:nvSpPr>
        <p:spPr>
          <a:xfrm>
            <a:off x="5092064" y="303712"/>
            <a:ext cx="2565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</a:rPr>
              <a:t>Unification de la Résistance </a:t>
            </a:r>
          </a:p>
          <a:p>
            <a:pPr algn="ctr"/>
            <a:r>
              <a:rPr lang="fr-FR" sz="1600" b="1" dirty="0">
                <a:solidFill>
                  <a:prstClr val="black"/>
                </a:solidFill>
              </a:rPr>
              <a:t>intérieure par Jean Moulin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DC6B50F9-DF56-8347-9305-F2F7137F69C9}"/>
              </a:ext>
            </a:extLst>
          </p:cNvPr>
          <p:cNvCxnSpPr/>
          <p:nvPr/>
        </p:nvCxnSpPr>
        <p:spPr>
          <a:xfrm>
            <a:off x="8889129" y="570009"/>
            <a:ext cx="37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4142101-D508-F543-9FF4-73F34ED0762F}"/>
              </a:ext>
            </a:extLst>
          </p:cNvPr>
          <p:cNvSpPr/>
          <p:nvPr/>
        </p:nvSpPr>
        <p:spPr>
          <a:xfrm>
            <a:off x="289149" y="6101260"/>
            <a:ext cx="5085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</a:rPr>
              <a:t>Actions diverses (politiques et militaires) et </a:t>
            </a:r>
          </a:p>
          <a:p>
            <a:pPr algn="ctr"/>
            <a:r>
              <a:rPr lang="fr-FR" sz="1600" b="1" dirty="0">
                <a:solidFill>
                  <a:prstClr val="black"/>
                </a:solidFill>
              </a:rPr>
              <a:t>participation à la libération progressive du territoire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xmlns="" id="{17078091-049C-C346-B3CE-823DC12C31E2}"/>
              </a:ext>
            </a:extLst>
          </p:cNvPr>
          <p:cNvCxnSpPr>
            <a:cxnSpLocks/>
          </p:cNvCxnSpPr>
          <p:nvPr/>
        </p:nvCxnSpPr>
        <p:spPr>
          <a:xfrm>
            <a:off x="10484410" y="774671"/>
            <a:ext cx="0" cy="3292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à coins arrondis 40">
            <a:extLst>
              <a:ext uri="{FF2B5EF4-FFF2-40B4-BE49-F238E27FC236}">
                <a16:creationId xmlns:a16="http://schemas.microsoft.com/office/drawing/2014/main" xmlns="" id="{9EB2A78E-8D49-B641-87D7-676B72874CD3}"/>
              </a:ext>
            </a:extLst>
          </p:cNvPr>
          <p:cNvSpPr/>
          <p:nvPr/>
        </p:nvSpPr>
        <p:spPr>
          <a:xfrm>
            <a:off x="9518935" y="1450976"/>
            <a:ext cx="1930949" cy="448410"/>
          </a:xfrm>
          <a:prstGeom prst="roundRect">
            <a:avLst/>
          </a:prstGeom>
          <a:solidFill>
            <a:srgbClr val="FF0000">
              <a:alpha val="27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4" grpId="0" animBg="1"/>
      <p:bldP spid="14" grpId="1" animBg="1"/>
      <p:bldP spid="15" grpId="0"/>
      <p:bldP spid="15" grpId="1"/>
      <p:bldP spid="18" grpId="0" animBg="1"/>
      <p:bldP spid="18" grpId="1" animBg="1"/>
      <p:bldP spid="19" grpId="0" animBg="1"/>
      <p:bldP spid="21" grpId="0" animBg="1"/>
      <p:bldP spid="26" grpId="0" animBg="1"/>
      <p:bldP spid="27" grpId="0"/>
      <p:bldP spid="27" grpId="1"/>
      <p:bldP spid="20" grpId="0" animBg="1"/>
      <p:bldP spid="28" grpId="0"/>
      <p:bldP spid="30" grpId="0"/>
      <p:bldP spid="29" grpId="0"/>
      <p:bldP spid="36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cndp.fr/crdp-creteil/images/stories/resistance/2011-2_controle-police-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23" y="391925"/>
            <a:ext cx="857250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5" y="814696"/>
            <a:ext cx="10205276" cy="52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323" y="51757"/>
            <a:ext cx="8870449" cy="67305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/>
          <a:srcRect l="12090" t="11684" r="16368"/>
          <a:stretch/>
        </p:blipFill>
        <p:spPr>
          <a:xfrm>
            <a:off x="991215" y="51757"/>
            <a:ext cx="9806716" cy="68096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/>
          <a:srcRect l="18835" t="48485" r="37102" b="30455"/>
          <a:stretch/>
        </p:blipFill>
        <p:spPr>
          <a:xfrm>
            <a:off x="1409043" y="2266826"/>
            <a:ext cx="8850434" cy="2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235</Words>
  <Application>Microsoft Office PowerPoint</Application>
  <PresentationFormat>Grand écran</PresentationFormat>
  <Paragraphs>30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pp</dc:creator>
  <cp:lastModifiedBy>pp</cp:lastModifiedBy>
  <cp:revision>26</cp:revision>
  <dcterms:created xsi:type="dcterms:W3CDTF">2017-03-23T18:30:19Z</dcterms:created>
  <dcterms:modified xsi:type="dcterms:W3CDTF">2021-01-03T15:37:51Z</dcterms:modified>
</cp:coreProperties>
</file>