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57" r:id="rId5"/>
    <p:sldId id="262" r:id="rId6"/>
    <p:sldId id="261" r:id="rId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78EF9C5B-280D-4B24-B67E-0C06CA4A6529}" type="datetimeFigureOut">
              <a:rPr lang="fr-FR" smtClean="0"/>
              <a:t>10/01/2021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98D7D5-BDCB-427A-BBFE-C538BD1CE9C9}" type="slidenum">
              <a:rPr lang="fr-FR" smtClean="0"/>
              <a:t>‹N°›</a:t>
            </a:fld>
            <a:endParaRPr lang="fr-FR"/>
          </a:p>
        </p:txBody>
      </p:sp>
    </p:spTree>
    <p:extLst>
      <p:ext uri="{BB962C8B-B14F-4D97-AF65-F5344CB8AC3E}">
        <p14:creationId xmlns:p14="http://schemas.microsoft.com/office/powerpoint/2010/main" val="2175062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8EF9C5B-280D-4B24-B67E-0C06CA4A6529}" type="datetimeFigureOut">
              <a:rPr lang="fr-FR" smtClean="0"/>
              <a:t>10/01/2021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98D7D5-BDCB-427A-BBFE-C538BD1CE9C9}" type="slidenum">
              <a:rPr lang="fr-FR" smtClean="0"/>
              <a:t>‹N°›</a:t>
            </a:fld>
            <a:endParaRPr lang="fr-FR"/>
          </a:p>
        </p:txBody>
      </p:sp>
    </p:spTree>
    <p:extLst>
      <p:ext uri="{BB962C8B-B14F-4D97-AF65-F5344CB8AC3E}">
        <p14:creationId xmlns:p14="http://schemas.microsoft.com/office/powerpoint/2010/main" val="3391098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8EF9C5B-280D-4B24-B67E-0C06CA4A6529}" type="datetimeFigureOut">
              <a:rPr lang="fr-FR" smtClean="0"/>
              <a:t>10/01/2021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98D7D5-BDCB-427A-BBFE-C538BD1CE9C9}" type="slidenum">
              <a:rPr lang="fr-FR" smtClean="0"/>
              <a:t>‹N°›</a:t>
            </a:fld>
            <a:endParaRPr lang="fr-FR"/>
          </a:p>
        </p:txBody>
      </p:sp>
    </p:spTree>
    <p:extLst>
      <p:ext uri="{BB962C8B-B14F-4D97-AF65-F5344CB8AC3E}">
        <p14:creationId xmlns:p14="http://schemas.microsoft.com/office/powerpoint/2010/main" val="1089478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8EF9C5B-280D-4B24-B67E-0C06CA4A6529}" type="datetimeFigureOut">
              <a:rPr lang="fr-FR" smtClean="0"/>
              <a:t>10/01/2021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98D7D5-BDCB-427A-BBFE-C538BD1CE9C9}" type="slidenum">
              <a:rPr lang="fr-FR" smtClean="0"/>
              <a:t>‹N°›</a:t>
            </a:fld>
            <a:endParaRPr lang="fr-FR"/>
          </a:p>
        </p:txBody>
      </p:sp>
    </p:spTree>
    <p:extLst>
      <p:ext uri="{BB962C8B-B14F-4D97-AF65-F5344CB8AC3E}">
        <p14:creationId xmlns:p14="http://schemas.microsoft.com/office/powerpoint/2010/main" val="1454129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8EF9C5B-280D-4B24-B67E-0C06CA4A6529}" type="datetimeFigureOut">
              <a:rPr lang="fr-FR" smtClean="0"/>
              <a:t>10/01/2021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98D7D5-BDCB-427A-BBFE-C538BD1CE9C9}" type="slidenum">
              <a:rPr lang="fr-FR" smtClean="0"/>
              <a:t>‹N°›</a:t>
            </a:fld>
            <a:endParaRPr lang="fr-FR"/>
          </a:p>
        </p:txBody>
      </p:sp>
    </p:spTree>
    <p:extLst>
      <p:ext uri="{BB962C8B-B14F-4D97-AF65-F5344CB8AC3E}">
        <p14:creationId xmlns:p14="http://schemas.microsoft.com/office/powerpoint/2010/main" val="226398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8EF9C5B-280D-4B24-B67E-0C06CA4A6529}" type="datetimeFigureOut">
              <a:rPr lang="fr-FR" smtClean="0"/>
              <a:t>10/01/2021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98D7D5-BDCB-427A-BBFE-C538BD1CE9C9}" type="slidenum">
              <a:rPr lang="fr-FR" smtClean="0"/>
              <a:t>‹N°›</a:t>
            </a:fld>
            <a:endParaRPr lang="fr-FR"/>
          </a:p>
        </p:txBody>
      </p:sp>
    </p:spTree>
    <p:extLst>
      <p:ext uri="{BB962C8B-B14F-4D97-AF65-F5344CB8AC3E}">
        <p14:creationId xmlns:p14="http://schemas.microsoft.com/office/powerpoint/2010/main" val="4154923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8EF9C5B-280D-4B24-B67E-0C06CA4A6529}" type="datetimeFigureOut">
              <a:rPr lang="fr-FR" smtClean="0"/>
              <a:t>10/01/2021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798D7D5-BDCB-427A-BBFE-C538BD1CE9C9}" type="slidenum">
              <a:rPr lang="fr-FR" smtClean="0"/>
              <a:t>‹N°›</a:t>
            </a:fld>
            <a:endParaRPr lang="fr-FR"/>
          </a:p>
        </p:txBody>
      </p:sp>
    </p:spTree>
    <p:extLst>
      <p:ext uri="{BB962C8B-B14F-4D97-AF65-F5344CB8AC3E}">
        <p14:creationId xmlns:p14="http://schemas.microsoft.com/office/powerpoint/2010/main" val="296535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78EF9C5B-280D-4B24-B67E-0C06CA4A6529}" type="datetimeFigureOut">
              <a:rPr lang="fr-FR" smtClean="0"/>
              <a:t>10/01/2021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798D7D5-BDCB-427A-BBFE-C538BD1CE9C9}" type="slidenum">
              <a:rPr lang="fr-FR" smtClean="0"/>
              <a:t>‹N°›</a:t>
            </a:fld>
            <a:endParaRPr lang="fr-FR"/>
          </a:p>
        </p:txBody>
      </p:sp>
    </p:spTree>
    <p:extLst>
      <p:ext uri="{BB962C8B-B14F-4D97-AF65-F5344CB8AC3E}">
        <p14:creationId xmlns:p14="http://schemas.microsoft.com/office/powerpoint/2010/main" val="3799425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8EF9C5B-280D-4B24-B67E-0C06CA4A6529}" type="datetimeFigureOut">
              <a:rPr lang="fr-FR" smtClean="0"/>
              <a:t>10/01/2021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798D7D5-BDCB-427A-BBFE-C538BD1CE9C9}" type="slidenum">
              <a:rPr lang="fr-FR" smtClean="0"/>
              <a:t>‹N°›</a:t>
            </a:fld>
            <a:endParaRPr lang="fr-FR"/>
          </a:p>
        </p:txBody>
      </p:sp>
    </p:spTree>
    <p:extLst>
      <p:ext uri="{BB962C8B-B14F-4D97-AF65-F5344CB8AC3E}">
        <p14:creationId xmlns:p14="http://schemas.microsoft.com/office/powerpoint/2010/main" val="1083281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8EF9C5B-280D-4B24-B67E-0C06CA4A6529}" type="datetimeFigureOut">
              <a:rPr lang="fr-FR" smtClean="0"/>
              <a:t>10/01/2021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98D7D5-BDCB-427A-BBFE-C538BD1CE9C9}" type="slidenum">
              <a:rPr lang="fr-FR" smtClean="0"/>
              <a:t>‹N°›</a:t>
            </a:fld>
            <a:endParaRPr lang="fr-FR"/>
          </a:p>
        </p:txBody>
      </p:sp>
    </p:spTree>
    <p:extLst>
      <p:ext uri="{BB962C8B-B14F-4D97-AF65-F5344CB8AC3E}">
        <p14:creationId xmlns:p14="http://schemas.microsoft.com/office/powerpoint/2010/main" val="1815313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8EF9C5B-280D-4B24-B67E-0C06CA4A6529}" type="datetimeFigureOut">
              <a:rPr lang="fr-FR" smtClean="0"/>
              <a:t>10/01/2021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98D7D5-BDCB-427A-BBFE-C538BD1CE9C9}" type="slidenum">
              <a:rPr lang="fr-FR" smtClean="0"/>
              <a:t>‹N°›</a:t>
            </a:fld>
            <a:endParaRPr lang="fr-FR"/>
          </a:p>
        </p:txBody>
      </p:sp>
    </p:spTree>
    <p:extLst>
      <p:ext uri="{BB962C8B-B14F-4D97-AF65-F5344CB8AC3E}">
        <p14:creationId xmlns:p14="http://schemas.microsoft.com/office/powerpoint/2010/main" val="1870054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EF9C5B-280D-4B24-B67E-0C06CA4A6529}" type="datetimeFigureOut">
              <a:rPr lang="fr-FR" smtClean="0"/>
              <a:t>10/01/2021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98D7D5-BDCB-427A-BBFE-C538BD1CE9C9}" type="slidenum">
              <a:rPr lang="fr-FR" smtClean="0"/>
              <a:t>‹N°›</a:t>
            </a:fld>
            <a:endParaRPr lang="fr-FR"/>
          </a:p>
        </p:txBody>
      </p:sp>
    </p:spTree>
    <p:extLst>
      <p:ext uri="{BB962C8B-B14F-4D97-AF65-F5344CB8AC3E}">
        <p14:creationId xmlns:p14="http://schemas.microsoft.com/office/powerpoint/2010/main" val="3790078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9801" y="324489"/>
            <a:ext cx="6575967" cy="461665"/>
          </a:xfrm>
          <a:prstGeom prst="rect">
            <a:avLst/>
          </a:prstGeom>
        </p:spPr>
        <p:txBody>
          <a:bodyPr wrap="none">
            <a:spAutoFit/>
          </a:bodyPr>
          <a:lstStyle/>
          <a:p>
            <a:r>
              <a:rPr lang="fr-FR" sz="2400" b="1" u="sng" dirty="0" smtClean="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B   Accepter la défaite : le gouvernement de Vichy </a:t>
            </a:r>
            <a:endParaRPr lang="fr-FR" sz="2400" dirty="0"/>
          </a:p>
        </p:txBody>
      </p:sp>
      <p:pic>
        <p:nvPicPr>
          <p:cNvPr id="5" name="Image 4"/>
          <p:cNvPicPr>
            <a:picLocks noChangeAspect="1"/>
          </p:cNvPicPr>
          <p:nvPr/>
        </p:nvPicPr>
        <p:blipFill>
          <a:blip r:embed="rId2"/>
          <a:stretch>
            <a:fillRect/>
          </a:stretch>
        </p:blipFill>
        <p:spPr>
          <a:xfrm>
            <a:off x="586192" y="1182405"/>
            <a:ext cx="6677353" cy="4161590"/>
          </a:xfrm>
          <a:prstGeom prst="rect">
            <a:avLst/>
          </a:prstGeom>
        </p:spPr>
      </p:pic>
      <p:pic>
        <p:nvPicPr>
          <p:cNvPr id="8" name="Image 7"/>
          <p:cNvPicPr>
            <a:picLocks noChangeAspect="1"/>
          </p:cNvPicPr>
          <p:nvPr/>
        </p:nvPicPr>
        <p:blipFill rotWithShape="1">
          <a:blip r:embed="rId3"/>
          <a:srcRect l="24612" t="32812" r="24167" b="7340"/>
          <a:stretch/>
        </p:blipFill>
        <p:spPr>
          <a:xfrm>
            <a:off x="1269541" y="786154"/>
            <a:ext cx="8474681" cy="5569883"/>
          </a:xfrm>
          <a:prstGeom prst="rect">
            <a:avLst/>
          </a:prstGeom>
        </p:spPr>
      </p:pic>
      <p:pic>
        <p:nvPicPr>
          <p:cNvPr id="6" name="Image 5"/>
          <p:cNvPicPr>
            <a:picLocks noChangeAspect="1"/>
          </p:cNvPicPr>
          <p:nvPr/>
        </p:nvPicPr>
        <p:blipFill rotWithShape="1">
          <a:blip r:embed="rId4"/>
          <a:srcRect l="18579" t="33485" r="56023" b="9697"/>
          <a:stretch/>
        </p:blipFill>
        <p:spPr>
          <a:xfrm>
            <a:off x="5440215" y="786154"/>
            <a:ext cx="4423528" cy="5566522"/>
          </a:xfrm>
          <a:prstGeom prst="rect">
            <a:avLst/>
          </a:prstGeom>
        </p:spPr>
      </p:pic>
      <p:pic>
        <p:nvPicPr>
          <p:cNvPr id="7" name="Image 6"/>
          <p:cNvPicPr>
            <a:picLocks noChangeAspect="1"/>
          </p:cNvPicPr>
          <p:nvPr/>
        </p:nvPicPr>
        <p:blipFill rotWithShape="1">
          <a:blip r:embed="rId5"/>
          <a:srcRect l="24205" t="42425" r="54659" b="9242"/>
          <a:stretch/>
        </p:blipFill>
        <p:spPr>
          <a:xfrm>
            <a:off x="1344428" y="854503"/>
            <a:ext cx="4277054" cy="5501534"/>
          </a:xfrm>
          <a:prstGeom prst="rect">
            <a:avLst/>
          </a:prstGeom>
        </p:spPr>
      </p:pic>
      <p:pic>
        <p:nvPicPr>
          <p:cNvPr id="9" name="Image 8"/>
          <p:cNvPicPr>
            <a:picLocks noChangeAspect="1"/>
          </p:cNvPicPr>
          <p:nvPr/>
        </p:nvPicPr>
        <p:blipFill>
          <a:blip r:embed="rId6"/>
          <a:stretch>
            <a:fillRect/>
          </a:stretch>
        </p:blipFill>
        <p:spPr>
          <a:xfrm>
            <a:off x="479160" y="786154"/>
            <a:ext cx="7802394" cy="5876178"/>
          </a:xfrm>
          <a:prstGeom prst="rect">
            <a:avLst/>
          </a:prstGeom>
        </p:spPr>
      </p:pic>
      <p:sp>
        <p:nvSpPr>
          <p:cNvPr id="10" name="Rectangle 9"/>
          <p:cNvSpPr/>
          <p:nvPr/>
        </p:nvSpPr>
        <p:spPr>
          <a:xfrm>
            <a:off x="8356441" y="1445756"/>
            <a:ext cx="3665841" cy="3970318"/>
          </a:xfrm>
          <a:prstGeom prst="rect">
            <a:avLst/>
          </a:prstGeom>
          <a:solidFill>
            <a:srgbClr val="92D050">
              <a:alpha val="50000"/>
            </a:srgbClr>
          </a:solidFill>
        </p:spPr>
        <p:txBody>
          <a:bodyPr wrap="square">
            <a:spAutoFit/>
          </a:bodyPr>
          <a:lstStyle/>
          <a:p>
            <a:r>
              <a:rPr lang="fr-FR" b="1" dirty="0" smtClean="0"/>
              <a:t>• Après avoir obtenu le vote des pleins pouvoirs le 10 juillet 1940, le maréchal Pétain met en place un nouveau régime, l’État français, installé à Vichy : il rompt avec l’héritage républicain (la devise « Liberté, Égalité, Fraternité » est remplacée par la devise « Travail, Famille, Patrie »). La propagande met en avant la figure rassurante du vainqueur de Verdun mais la politique menée remet en cause les libertés fondamentales (presse, réunion, association…). </a:t>
            </a:r>
            <a:endParaRPr lang="fr-FR" b="1" dirty="0"/>
          </a:p>
        </p:txBody>
      </p:sp>
      <p:pic>
        <p:nvPicPr>
          <p:cNvPr id="11" name="Image 10"/>
          <p:cNvPicPr>
            <a:picLocks noChangeAspect="1"/>
          </p:cNvPicPr>
          <p:nvPr/>
        </p:nvPicPr>
        <p:blipFill>
          <a:blip r:embed="rId7"/>
          <a:stretch>
            <a:fillRect/>
          </a:stretch>
        </p:blipFill>
        <p:spPr>
          <a:xfrm>
            <a:off x="810409" y="935940"/>
            <a:ext cx="7426511" cy="5569883"/>
          </a:xfrm>
          <a:prstGeom prst="rect">
            <a:avLst/>
          </a:prstGeom>
        </p:spPr>
      </p:pic>
      <p:pic>
        <p:nvPicPr>
          <p:cNvPr id="12" name="Image 11"/>
          <p:cNvPicPr>
            <a:picLocks noChangeAspect="1"/>
          </p:cNvPicPr>
          <p:nvPr/>
        </p:nvPicPr>
        <p:blipFill rotWithShape="1">
          <a:blip r:embed="rId8"/>
          <a:srcRect l="10305" t="10581" r="10145"/>
          <a:stretch/>
        </p:blipFill>
        <p:spPr>
          <a:xfrm>
            <a:off x="3768632" y="1150211"/>
            <a:ext cx="4368197" cy="4910118"/>
          </a:xfrm>
          <a:prstGeom prst="rect">
            <a:avLst/>
          </a:prstGeom>
        </p:spPr>
      </p:pic>
      <p:pic>
        <p:nvPicPr>
          <p:cNvPr id="13" name="Image 12"/>
          <p:cNvPicPr>
            <a:picLocks noChangeAspect="1"/>
          </p:cNvPicPr>
          <p:nvPr/>
        </p:nvPicPr>
        <p:blipFill>
          <a:blip r:embed="rId9"/>
          <a:stretch>
            <a:fillRect/>
          </a:stretch>
        </p:blipFill>
        <p:spPr>
          <a:xfrm>
            <a:off x="159249" y="1150211"/>
            <a:ext cx="3609383" cy="4812510"/>
          </a:xfrm>
          <a:prstGeom prst="rect">
            <a:avLst/>
          </a:prstGeom>
        </p:spPr>
      </p:pic>
    </p:spTree>
    <p:extLst>
      <p:ext uri="{BB962C8B-B14F-4D97-AF65-F5344CB8AC3E}">
        <p14:creationId xmlns:p14="http://schemas.microsoft.com/office/powerpoint/2010/main" val="109447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ppt_x"/>
                                          </p:val>
                                        </p:tav>
                                        <p:tav tm="100000">
                                          <p:val>
                                            <p:strVal val="#ppt_x"/>
                                          </p:val>
                                        </p:tav>
                                      </p:tavLst>
                                    </p:anim>
                                    <p:anim calcmode="lin" valueType="num">
                                      <p:cBhvr additive="base">
                                        <p:cTn id="7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 xmlns:a16="http://schemas.microsoft.com/office/drawing/2014/main" id="{A103B4AC-1DEF-0648-9821-D06F83253FAB}"/>
              </a:ext>
            </a:extLst>
          </p:cNvPr>
          <p:cNvSpPr txBox="1">
            <a:spLocks noChangeArrowheads="1"/>
          </p:cNvSpPr>
          <p:nvPr/>
        </p:nvSpPr>
        <p:spPr bwMode="auto">
          <a:xfrm>
            <a:off x="4646402" y="816563"/>
            <a:ext cx="20259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omic Sans MS" panose="030F0902030302020204" pitchFamily="66" charset="0"/>
              </a:defRPr>
            </a:lvl1pPr>
            <a:lvl2pPr marL="742950" indent="-285750" eaLnBrk="0" hangingPunct="0">
              <a:defRPr b="1">
                <a:solidFill>
                  <a:schemeClr val="tx1"/>
                </a:solidFill>
                <a:latin typeface="Comic Sans MS" panose="030F0902030302020204" pitchFamily="66" charset="0"/>
              </a:defRPr>
            </a:lvl2pPr>
            <a:lvl3pPr marL="1143000" indent="-228600" eaLnBrk="0" hangingPunct="0">
              <a:defRPr b="1">
                <a:solidFill>
                  <a:schemeClr val="tx1"/>
                </a:solidFill>
                <a:latin typeface="Comic Sans MS" panose="030F0902030302020204" pitchFamily="66" charset="0"/>
              </a:defRPr>
            </a:lvl3pPr>
            <a:lvl4pPr marL="1600200" indent="-228600" eaLnBrk="0" hangingPunct="0">
              <a:defRPr b="1">
                <a:solidFill>
                  <a:schemeClr val="tx1"/>
                </a:solidFill>
                <a:latin typeface="Comic Sans MS" panose="030F0902030302020204" pitchFamily="66" charset="0"/>
              </a:defRPr>
            </a:lvl4pPr>
            <a:lvl5pPr marL="2057400" indent="-228600" eaLnBrk="0" hangingPunct="0">
              <a:defRPr b="1">
                <a:solidFill>
                  <a:schemeClr val="tx1"/>
                </a:solidFill>
                <a:latin typeface="Comic Sans MS" panose="030F0902030302020204" pitchFamily="66" charset="0"/>
              </a:defRPr>
            </a:lvl5pPr>
            <a:lvl6pPr marL="2514600" indent="-228600" eaLnBrk="0" fontAlgn="base" hangingPunct="0">
              <a:spcBef>
                <a:spcPct val="0"/>
              </a:spcBef>
              <a:spcAft>
                <a:spcPct val="0"/>
              </a:spcAft>
              <a:defRPr b="1">
                <a:solidFill>
                  <a:schemeClr val="tx1"/>
                </a:solidFill>
                <a:latin typeface="Comic Sans MS" panose="030F0902030302020204" pitchFamily="66" charset="0"/>
              </a:defRPr>
            </a:lvl6pPr>
            <a:lvl7pPr marL="2971800" indent="-228600" eaLnBrk="0" fontAlgn="base" hangingPunct="0">
              <a:spcBef>
                <a:spcPct val="0"/>
              </a:spcBef>
              <a:spcAft>
                <a:spcPct val="0"/>
              </a:spcAft>
              <a:defRPr b="1">
                <a:solidFill>
                  <a:schemeClr val="tx1"/>
                </a:solidFill>
                <a:latin typeface="Comic Sans MS" panose="030F0902030302020204" pitchFamily="66" charset="0"/>
              </a:defRPr>
            </a:lvl7pPr>
            <a:lvl8pPr marL="3429000" indent="-228600" eaLnBrk="0" fontAlgn="base" hangingPunct="0">
              <a:spcBef>
                <a:spcPct val="0"/>
              </a:spcBef>
              <a:spcAft>
                <a:spcPct val="0"/>
              </a:spcAft>
              <a:defRPr b="1">
                <a:solidFill>
                  <a:schemeClr val="tx1"/>
                </a:solidFill>
                <a:latin typeface="Comic Sans MS" panose="030F0902030302020204" pitchFamily="66" charset="0"/>
              </a:defRPr>
            </a:lvl8pPr>
            <a:lvl9pPr marL="3886200" indent="-228600" eaLnBrk="0" fontAlgn="base" hangingPunct="0">
              <a:spcBef>
                <a:spcPct val="0"/>
              </a:spcBef>
              <a:spcAft>
                <a:spcPct val="0"/>
              </a:spcAft>
              <a:defRPr b="1">
                <a:solidFill>
                  <a:schemeClr val="tx1"/>
                </a:solidFill>
                <a:latin typeface="Comic Sans MS" panose="030F0902030302020204" pitchFamily="66" charset="0"/>
              </a:defRPr>
            </a:lvl9pPr>
          </a:lstStyle>
          <a:p>
            <a:pPr algn="ctr" eaLnBrk="1" hangingPunct="1"/>
            <a:r>
              <a:rPr lang="fr-FR" altLang="fr-FR" sz="1600" dirty="0">
                <a:latin typeface="+mn-lt"/>
              </a:rPr>
              <a:t>Une nouvelle devise basée sur des </a:t>
            </a:r>
            <a:r>
              <a:rPr lang="fr-FR" sz="1600" dirty="0">
                <a:latin typeface="+mn-lt"/>
              </a:rPr>
              <a:t>valeurs traditionnelles </a:t>
            </a:r>
            <a:endParaRPr lang="fr-FR" altLang="fr-FR" sz="1600" dirty="0">
              <a:latin typeface="+mn-lt"/>
            </a:endParaRPr>
          </a:p>
        </p:txBody>
      </p:sp>
      <p:sp>
        <p:nvSpPr>
          <p:cNvPr id="7" name="Text Box 11">
            <a:extLst>
              <a:ext uri="{FF2B5EF4-FFF2-40B4-BE49-F238E27FC236}">
                <a16:creationId xmlns="" xmlns:a16="http://schemas.microsoft.com/office/drawing/2014/main" id="{34D32A19-05E0-E840-9443-D37139ED417C}"/>
              </a:ext>
            </a:extLst>
          </p:cNvPr>
          <p:cNvSpPr txBox="1">
            <a:spLocks noChangeArrowheads="1"/>
          </p:cNvSpPr>
          <p:nvPr/>
        </p:nvSpPr>
        <p:spPr bwMode="auto">
          <a:xfrm>
            <a:off x="4646402" y="3202868"/>
            <a:ext cx="232929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Comic Sans MS" panose="030F0902030302020204" pitchFamily="66" charset="0"/>
              </a:defRPr>
            </a:lvl1pPr>
            <a:lvl2pPr marL="742950" indent="-285750" eaLnBrk="0" hangingPunct="0">
              <a:defRPr b="1">
                <a:solidFill>
                  <a:schemeClr val="tx1"/>
                </a:solidFill>
                <a:latin typeface="Comic Sans MS" panose="030F0902030302020204" pitchFamily="66" charset="0"/>
              </a:defRPr>
            </a:lvl2pPr>
            <a:lvl3pPr marL="1143000" indent="-228600" eaLnBrk="0" hangingPunct="0">
              <a:defRPr b="1">
                <a:solidFill>
                  <a:schemeClr val="tx1"/>
                </a:solidFill>
                <a:latin typeface="Comic Sans MS" panose="030F0902030302020204" pitchFamily="66" charset="0"/>
              </a:defRPr>
            </a:lvl3pPr>
            <a:lvl4pPr marL="1600200" indent="-228600" eaLnBrk="0" hangingPunct="0">
              <a:defRPr b="1">
                <a:solidFill>
                  <a:schemeClr val="tx1"/>
                </a:solidFill>
                <a:latin typeface="Comic Sans MS" panose="030F0902030302020204" pitchFamily="66" charset="0"/>
              </a:defRPr>
            </a:lvl4pPr>
            <a:lvl5pPr marL="2057400" indent="-228600" eaLnBrk="0" hangingPunct="0">
              <a:defRPr b="1">
                <a:solidFill>
                  <a:schemeClr val="tx1"/>
                </a:solidFill>
                <a:latin typeface="Comic Sans MS" panose="030F0902030302020204" pitchFamily="66" charset="0"/>
              </a:defRPr>
            </a:lvl5pPr>
            <a:lvl6pPr marL="2514600" indent="-228600" eaLnBrk="0" fontAlgn="base" hangingPunct="0">
              <a:spcBef>
                <a:spcPct val="0"/>
              </a:spcBef>
              <a:spcAft>
                <a:spcPct val="0"/>
              </a:spcAft>
              <a:defRPr b="1">
                <a:solidFill>
                  <a:schemeClr val="tx1"/>
                </a:solidFill>
                <a:latin typeface="Comic Sans MS" panose="030F0902030302020204" pitchFamily="66" charset="0"/>
              </a:defRPr>
            </a:lvl6pPr>
            <a:lvl7pPr marL="2971800" indent="-228600" eaLnBrk="0" fontAlgn="base" hangingPunct="0">
              <a:spcBef>
                <a:spcPct val="0"/>
              </a:spcBef>
              <a:spcAft>
                <a:spcPct val="0"/>
              </a:spcAft>
              <a:defRPr b="1">
                <a:solidFill>
                  <a:schemeClr val="tx1"/>
                </a:solidFill>
                <a:latin typeface="Comic Sans MS" panose="030F0902030302020204" pitchFamily="66" charset="0"/>
              </a:defRPr>
            </a:lvl7pPr>
            <a:lvl8pPr marL="3429000" indent="-228600" eaLnBrk="0" fontAlgn="base" hangingPunct="0">
              <a:spcBef>
                <a:spcPct val="0"/>
              </a:spcBef>
              <a:spcAft>
                <a:spcPct val="0"/>
              </a:spcAft>
              <a:defRPr b="1">
                <a:solidFill>
                  <a:schemeClr val="tx1"/>
                </a:solidFill>
                <a:latin typeface="Comic Sans MS" panose="030F0902030302020204" pitchFamily="66" charset="0"/>
              </a:defRPr>
            </a:lvl8pPr>
            <a:lvl9pPr marL="3886200" indent="-228600" eaLnBrk="0" fontAlgn="base" hangingPunct="0">
              <a:spcBef>
                <a:spcPct val="0"/>
              </a:spcBef>
              <a:spcAft>
                <a:spcPct val="0"/>
              </a:spcAft>
              <a:defRPr b="1">
                <a:solidFill>
                  <a:schemeClr val="tx1"/>
                </a:solidFill>
                <a:latin typeface="Comic Sans MS" panose="030F0902030302020204" pitchFamily="66" charset="0"/>
              </a:defRPr>
            </a:lvl9pPr>
          </a:lstStyle>
          <a:p>
            <a:pPr eaLnBrk="1" hangingPunct="1"/>
            <a:r>
              <a:rPr lang="fr-FR" altLang="fr-FR" sz="1600" dirty="0">
                <a:latin typeface="+mn-lt"/>
              </a:rPr>
              <a:t>Des nouveaux symboles :</a:t>
            </a:r>
          </a:p>
          <a:p>
            <a:pPr eaLnBrk="1" hangingPunct="1"/>
            <a:r>
              <a:rPr lang="fr-FR" altLang="fr-FR" sz="1600" dirty="0">
                <a:latin typeface="+mn-lt"/>
              </a:rPr>
              <a:t>- Couronne de laurier</a:t>
            </a:r>
          </a:p>
          <a:p>
            <a:pPr eaLnBrk="1" hangingPunct="1"/>
            <a:r>
              <a:rPr lang="fr-FR" altLang="fr-FR" sz="1600" dirty="0">
                <a:latin typeface="+mn-lt"/>
              </a:rPr>
              <a:t>- Francisque</a:t>
            </a:r>
          </a:p>
          <a:p>
            <a:pPr eaLnBrk="1" hangingPunct="1"/>
            <a:r>
              <a:rPr lang="fr-FR" altLang="fr-FR" sz="1600" dirty="0">
                <a:latin typeface="+mn-lt"/>
              </a:rPr>
              <a:t>- 7 étoiles de maréchal</a:t>
            </a:r>
          </a:p>
        </p:txBody>
      </p:sp>
      <p:sp>
        <p:nvSpPr>
          <p:cNvPr id="9" name="Text Box 13">
            <a:extLst>
              <a:ext uri="{FF2B5EF4-FFF2-40B4-BE49-F238E27FC236}">
                <a16:creationId xmlns="" xmlns:a16="http://schemas.microsoft.com/office/drawing/2014/main" id="{CBB4F2D3-AE83-4541-ACEC-64D8B3929406}"/>
              </a:ext>
            </a:extLst>
          </p:cNvPr>
          <p:cNvSpPr txBox="1">
            <a:spLocks noChangeArrowheads="1"/>
          </p:cNvSpPr>
          <p:nvPr/>
        </p:nvSpPr>
        <p:spPr bwMode="auto">
          <a:xfrm>
            <a:off x="4280604" y="4582869"/>
            <a:ext cx="294188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omic Sans MS" panose="030F0902030302020204" pitchFamily="66" charset="0"/>
              </a:defRPr>
            </a:lvl1pPr>
            <a:lvl2pPr marL="742950" indent="-285750" eaLnBrk="0" hangingPunct="0">
              <a:defRPr b="1">
                <a:solidFill>
                  <a:schemeClr val="tx1"/>
                </a:solidFill>
                <a:latin typeface="Comic Sans MS" panose="030F0902030302020204" pitchFamily="66" charset="0"/>
              </a:defRPr>
            </a:lvl2pPr>
            <a:lvl3pPr marL="1143000" indent="-228600" eaLnBrk="0" hangingPunct="0">
              <a:defRPr b="1">
                <a:solidFill>
                  <a:schemeClr val="tx1"/>
                </a:solidFill>
                <a:latin typeface="Comic Sans MS" panose="030F0902030302020204" pitchFamily="66" charset="0"/>
              </a:defRPr>
            </a:lvl3pPr>
            <a:lvl4pPr marL="1600200" indent="-228600" eaLnBrk="0" hangingPunct="0">
              <a:defRPr b="1">
                <a:solidFill>
                  <a:schemeClr val="tx1"/>
                </a:solidFill>
                <a:latin typeface="Comic Sans MS" panose="030F0902030302020204" pitchFamily="66" charset="0"/>
              </a:defRPr>
            </a:lvl4pPr>
            <a:lvl5pPr marL="2057400" indent="-228600" eaLnBrk="0" hangingPunct="0">
              <a:defRPr b="1">
                <a:solidFill>
                  <a:schemeClr val="tx1"/>
                </a:solidFill>
                <a:latin typeface="Comic Sans MS" panose="030F0902030302020204" pitchFamily="66" charset="0"/>
              </a:defRPr>
            </a:lvl5pPr>
            <a:lvl6pPr marL="2514600" indent="-228600" eaLnBrk="0" fontAlgn="base" hangingPunct="0">
              <a:spcBef>
                <a:spcPct val="0"/>
              </a:spcBef>
              <a:spcAft>
                <a:spcPct val="0"/>
              </a:spcAft>
              <a:defRPr b="1">
                <a:solidFill>
                  <a:schemeClr val="tx1"/>
                </a:solidFill>
                <a:latin typeface="Comic Sans MS" panose="030F0902030302020204" pitchFamily="66" charset="0"/>
              </a:defRPr>
            </a:lvl6pPr>
            <a:lvl7pPr marL="2971800" indent="-228600" eaLnBrk="0" fontAlgn="base" hangingPunct="0">
              <a:spcBef>
                <a:spcPct val="0"/>
              </a:spcBef>
              <a:spcAft>
                <a:spcPct val="0"/>
              </a:spcAft>
              <a:defRPr b="1">
                <a:solidFill>
                  <a:schemeClr val="tx1"/>
                </a:solidFill>
                <a:latin typeface="Comic Sans MS" panose="030F0902030302020204" pitchFamily="66" charset="0"/>
              </a:defRPr>
            </a:lvl7pPr>
            <a:lvl8pPr marL="3429000" indent="-228600" eaLnBrk="0" fontAlgn="base" hangingPunct="0">
              <a:spcBef>
                <a:spcPct val="0"/>
              </a:spcBef>
              <a:spcAft>
                <a:spcPct val="0"/>
              </a:spcAft>
              <a:defRPr b="1">
                <a:solidFill>
                  <a:schemeClr val="tx1"/>
                </a:solidFill>
                <a:latin typeface="Comic Sans MS" panose="030F0902030302020204" pitchFamily="66" charset="0"/>
              </a:defRPr>
            </a:lvl8pPr>
            <a:lvl9pPr marL="3886200" indent="-228600" eaLnBrk="0" fontAlgn="base" hangingPunct="0">
              <a:spcBef>
                <a:spcPct val="0"/>
              </a:spcBef>
              <a:spcAft>
                <a:spcPct val="0"/>
              </a:spcAft>
              <a:defRPr b="1">
                <a:solidFill>
                  <a:schemeClr val="tx1"/>
                </a:solidFill>
                <a:latin typeface="Comic Sans MS" panose="030F0902030302020204" pitchFamily="66" charset="0"/>
              </a:defRPr>
            </a:lvl9pPr>
          </a:lstStyle>
          <a:p>
            <a:pPr algn="ctr" eaLnBrk="1" hangingPunct="1"/>
            <a:r>
              <a:rPr lang="fr-FR" altLang="fr-FR" sz="1600" dirty="0">
                <a:latin typeface="+mn-lt"/>
              </a:rPr>
              <a:t>Une vision passéiste d’une France immuable fondée sur </a:t>
            </a:r>
          </a:p>
          <a:p>
            <a:pPr algn="ctr" eaLnBrk="1" hangingPunct="1"/>
            <a:r>
              <a:rPr lang="fr-FR" altLang="fr-FR" sz="1600" dirty="0">
                <a:latin typeface="+mn-lt"/>
              </a:rPr>
              <a:t>le travail (ouvrier et paysan), </a:t>
            </a:r>
          </a:p>
          <a:p>
            <a:pPr algn="ctr" eaLnBrk="1" hangingPunct="1"/>
            <a:r>
              <a:rPr lang="fr-FR" altLang="fr-FR" sz="1600" dirty="0">
                <a:latin typeface="+mn-lt"/>
              </a:rPr>
              <a:t>sur la religion (église) et la famille (place de la femme, </a:t>
            </a:r>
          </a:p>
          <a:p>
            <a:pPr algn="ctr" eaLnBrk="1" hangingPunct="1"/>
            <a:r>
              <a:rPr lang="fr-FR" altLang="fr-FR" sz="1600" dirty="0">
                <a:latin typeface="+mn-lt"/>
              </a:rPr>
              <a:t>enfants nombreux).</a:t>
            </a:r>
          </a:p>
        </p:txBody>
      </p:sp>
      <p:pic>
        <p:nvPicPr>
          <p:cNvPr id="10" name="Image 9">
            <a:extLst>
              <a:ext uri="{FF2B5EF4-FFF2-40B4-BE49-F238E27FC236}">
                <a16:creationId xmlns="" xmlns:a16="http://schemas.microsoft.com/office/drawing/2014/main" id="{E1FA8B33-4701-8246-8E6F-6B66A637A7C8}"/>
              </a:ext>
            </a:extLst>
          </p:cNvPr>
          <p:cNvPicPr>
            <a:picLocks noChangeAspect="1"/>
          </p:cNvPicPr>
          <p:nvPr/>
        </p:nvPicPr>
        <p:blipFill>
          <a:blip r:embed="rId2">
            <a:extLst>
              <a:ext uri="{BEBA8EAE-BF5A-486C-A8C5-ECC9F3942E4B}">
                <a14:imgProps xmlns:a14="http://schemas.microsoft.com/office/drawing/2010/main">
                  <a14:imgLayer>
                    <a14:imgEffect>
                      <a14:sharpenSoften amount="27000"/>
                    </a14:imgEffect>
                    <a14:imgEffect>
                      <a14:brightnessContrast bright="1000" contrast="1000"/>
                    </a14:imgEffect>
                  </a14:imgLayer>
                </a14:imgProps>
              </a:ext>
            </a:extLst>
          </a:blip>
          <a:stretch>
            <a:fillRect/>
          </a:stretch>
        </p:blipFill>
        <p:spPr>
          <a:xfrm>
            <a:off x="310688" y="751013"/>
            <a:ext cx="3973181" cy="5787774"/>
          </a:xfrm>
          <a:prstGeom prst="rect">
            <a:avLst/>
          </a:prstGeom>
        </p:spPr>
      </p:pic>
      <p:pic>
        <p:nvPicPr>
          <p:cNvPr id="11" name="Image 10">
            <a:extLst>
              <a:ext uri="{FF2B5EF4-FFF2-40B4-BE49-F238E27FC236}">
                <a16:creationId xmlns="" xmlns:a16="http://schemas.microsoft.com/office/drawing/2014/main" id="{96495EA3-17D2-244E-AEB6-B8F192BDBE2A}"/>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25000"/>
                    </a14:imgEffect>
                  </a14:imgLayer>
                </a14:imgProps>
              </a:ext>
            </a:extLst>
          </a:blip>
          <a:srcRect b="59714"/>
          <a:stretch/>
        </p:blipFill>
        <p:spPr>
          <a:xfrm>
            <a:off x="310688" y="6369822"/>
            <a:ext cx="3973181" cy="337931"/>
          </a:xfrm>
          <a:prstGeom prst="rect">
            <a:avLst/>
          </a:prstGeom>
        </p:spPr>
      </p:pic>
      <p:sp>
        <p:nvSpPr>
          <p:cNvPr id="3" name="Line 7">
            <a:extLst>
              <a:ext uri="{FF2B5EF4-FFF2-40B4-BE49-F238E27FC236}">
                <a16:creationId xmlns="" xmlns:a16="http://schemas.microsoft.com/office/drawing/2014/main" id="{70A3BA8B-208D-8E45-9E3D-E7C74FE49E41}"/>
              </a:ext>
            </a:extLst>
          </p:cNvPr>
          <p:cNvSpPr>
            <a:spLocks noChangeShapeType="1"/>
          </p:cNvSpPr>
          <p:nvPr/>
        </p:nvSpPr>
        <p:spPr bwMode="auto">
          <a:xfrm flipH="1" flipV="1">
            <a:off x="3479660" y="1185862"/>
            <a:ext cx="1166742" cy="6833"/>
          </a:xfrm>
          <a:prstGeom prst="line">
            <a:avLst/>
          </a:prstGeom>
          <a:noFill/>
          <a:ln w="38100">
            <a:solidFill>
              <a:schemeClr val="tx1"/>
            </a:solidFill>
            <a:round/>
            <a:headEnd/>
            <a:tailEnd type="triangle" w="med" len="med"/>
          </a:ln>
          <a:effectLst/>
        </p:spPr>
        <p:txBody>
          <a:bodyPr/>
          <a:lstStyle/>
          <a:p>
            <a:pPr algn="ctr">
              <a:defRPr/>
            </a:pPr>
            <a:endParaRPr lang="fr-FR" dirty="0">
              <a:effectLst>
                <a:outerShdw blurRad="38100" dist="38100" dir="2700000" algn="tl">
                  <a:srgbClr val="000000">
                    <a:alpha val="43137"/>
                  </a:srgbClr>
                </a:outerShdw>
              </a:effectLst>
            </a:endParaRPr>
          </a:p>
        </p:txBody>
      </p:sp>
      <p:sp>
        <p:nvSpPr>
          <p:cNvPr id="5" name="Line 9">
            <a:extLst>
              <a:ext uri="{FF2B5EF4-FFF2-40B4-BE49-F238E27FC236}">
                <a16:creationId xmlns="" xmlns:a16="http://schemas.microsoft.com/office/drawing/2014/main" id="{0533D997-E382-B74D-B8A2-66728BBF4F86}"/>
              </a:ext>
            </a:extLst>
          </p:cNvPr>
          <p:cNvSpPr>
            <a:spLocks noChangeShapeType="1"/>
          </p:cNvSpPr>
          <p:nvPr/>
        </p:nvSpPr>
        <p:spPr bwMode="auto">
          <a:xfrm flipH="1" flipV="1">
            <a:off x="2773017" y="2278136"/>
            <a:ext cx="1817274" cy="0"/>
          </a:xfrm>
          <a:prstGeom prst="line">
            <a:avLst/>
          </a:prstGeom>
          <a:noFill/>
          <a:ln w="38100">
            <a:solidFill>
              <a:schemeClr val="tx1"/>
            </a:solidFill>
            <a:round/>
            <a:headEnd/>
            <a:tailEnd type="triangle" w="med" len="med"/>
          </a:ln>
          <a:effectLst/>
        </p:spPr>
        <p:txBody>
          <a:bodyPr/>
          <a:lstStyle/>
          <a:p>
            <a:pPr>
              <a:defRPr/>
            </a:pPr>
            <a:endParaRPr lang="fr-FR">
              <a:effectLst>
                <a:outerShdw blurRad="38100" dist="38100" dir="2700000" algn="tl">
                  <a:srgbClr val="000000">
                    <a:alpha val="43137"/>
                  </a:srgbClr>
                </a:outerShdw>
              </a:effectLst>
            </a:endParaRPr>
          </a:p>
        </p:txBody>
      </p:sp>
      <p:sp>
        <p:nvSpPr>
          <p:cNvPr id="6" name="Line 10">
            <a:extLst>
              <a:ext uri="{FF2B5EF4-FFF2-40B4-BE49-F238E27FC236}">
                <a16:creationId xmlns="" xmlns:a16="http://schemas.microsoft.com/office/drawing/2014/main" id="{98393C7F-FC1B-AA48-AED3-6DC267E7B60E}"/>
              </a:ext>
            </a:extLst>
          </p:cNvPr>
          <p:cNvSpPr>
            <a:spLocks noChangeShapeType="1"/>
          </p:cNvSpPr>
          <p:nvPr/>
        </p:nvSpPr>
        <p:spPr bwMode="auto">
          <a:xfrm flipH="1">
            <a:off x="2847421" y="3778273"/>
            <a:ext cx="1798983" cy="346432"/>
          </a:xfrm>
          <a:prstGeom prst="line">
            <a:avLst/>
          </a:prstGeom>
          <a:noFill/>
          <a:ln w="38100">
            <a:solidFill>
              <a:schemeClr val="tx1"/>
            </a:solidFill>
            <a:round/>
            <a:headEnd/>
            <a:tailEnd type="triangle" w="med" len="med"/>
          </a:ln>
          <a:effectLst/>
        </p:spPr>
        <p:txBody>
          <a:bodyPr/>
          <a:lstStyle/>
          <a:p>
            <a:pPr>
              <a:defRPr/>
            </a:pPr>
            <a:endParaRPr lang="fr-FR">
              <a:effectLst>
                <a:outerShdw blurRad="38100" dist="38100" dir="2700000" algn="tl">
                  <a:srgbClr val="000000">
                    <a:alpha val="43137"/>
                  </a:srgbClr>
                </a:outerShdw>
              </a:effectLst>
            </a:endParaRPr>
          </a:p>
        </p:txBody>
      </p:sp>
      <p:sp>
        <p:nvSpPr>
          <p:cNvPr id="8" name="Line 12">
            <a:extLst>
              <a:ext uri="{FF2B5EF4-FFF2-40B4-BE49-F238E27FC236}">
                <a16:creationId xmlns="" xmlns:a16="http://schemas.microsoft.com/office/drawing/2014/main" id="{D6868098-2FBE-7546-9EDC-804318569B92}"/>
              </a:ext>
            </a:extLst>
          </p:cNvPr>
          <p:cNvSpPr>
            <a:spLocks noChangeShapeType="1"/>
          </p:cNvSpPr>
          <p:nvPr/>
        </p:nvSpPr>
        <p:spPr bwMode="auto">
          <a:xfrm flipH="1" flipV="1">
            <a:off x="2604051" y="5456583"/>
            <a:ext cx="1915043" cy="85847"/>
          </a:xfrm>
          <a:prstGeom prst="line">
            <a:avLst/>
          </a:prstGeom>
          <a:noFill/>
          <a:ln w="38100">
            <a:solidFill>
              <a:schemeClr val="tx1"/>
            </a:solidFill>
            <a:round/>
            <a:headEnd/>
            <a:tailEnd type="triangle" w="med" len="med"/>
          </a:ln>
          <a:effectLst/>
        </p:spPr>
        <p:txBody>
          <a:bodyPr/>
          <a:lstStyle/>
          <a:p>
            <a:pPr>
              <a:defRPr/>
            </a:pPr>
            <a:endParaRPr lang="fr-FR">
              <a:effectLst>
                <a:outerShdw blurRad="38100" dist="38100" dir="2700000" algn="tl">
                  <a:srgbClr val="000000">
                    <a:alpha val="43137"/>
                  </a:srgbClr>
                </a:outerShdw>
              </a:effectLst>
            </a:endParaRPr>
          </a:p>
        </p:txBody>
      </p:sp>
      <p:sp>
        <p:nvSpPr>
          <p:cNvPr id="12" name="Line 10">
            <a:extLst>
              <a:ext uri="{FF2B5EF4-FFF2-40B4-BE49-F238E27FC236}">
                <a16:creationId xmlns="" xmlns:a16="http://schemas.microsoft.com/office/drawing/2014/main" id="{4891AA55-A897-E147-BB3E-C5430CBCEC66}"/>
              </a:ext>
            </a:extLst>
          </p:cNvPr>
          <p:cNvSpPr>
            <a:spLocks noChangeShapeType="1"/>
          </p:cNvSpPr>
          <p:nvPr/>
        </p:nvSpPr>
        <p:spPr bwMode="auto">
          <a:xfrm flipH="1" flipV="1">
            <a:off x="1635329" y="4681406"/>
            <a:ext cx="2886973" cy="864629"/>
          </a:xfrm>
          <a:prstGeom prst="line">
            <a:avLst/>
          </a:prstGeom>
          <a:noFill/>
          <a:ln w="38100">
            <a:solidFill>
              <a:schemeClr val="tx1"/>
            </a:solidFill>
            <a:round/>
            <a:headEnd/>
            <a:tailEnd type="triangle" w="med" len="med"/>
          </a:ln>
          <a:effectLst/>
        </p:spPr>
        <p:txBody>
          <a:bodyPr/>
          <a:lstStyle/>
          <a:p>
            <a:pPr>
              <a:defRPr/>
            </a:pPr>
            <a:endParaRPr lang="fr-FR">
              <a:effectLst>
                <a:outerShdw blurRad="38100" dist="38100" dir="2700000" algn="tl">
                  <a:srgbClr val="000000">
                    <a:alpha val="43137"/>
                  </a:srgbClr>
                </a:outerShdw>
              </a:effectLst>
            </a:endParaRPr>
          </a:p>
        </p:txBody>
      </p:sp>
      <p:sp>
        <p:nvSpPr>
          <p:cNvPr id="13" name="Rectangle 12">
            <a:extLst>
              <a:ext uri="{FF2B5EF4-FFF2-40B4-BE49-F238E27FC236}">
                <a16:creationId xmlns="" xmlns:a16="http://schemas.microsoft.com/office/drawing/2014/main" id="{0C069031-2F12-7A4B-B537-8EE0EC30FCD3}"/>
              </a:ext>
            </a:extLst>
          </p:cNvPr>
          <p:cNvSpPr/>
          <p:nvPr/>
        </p:nvSpPr>
        <p:spPr>
          <a:xfrm>
            <a:off x="310688" y="6369822"/>
            <a:ext cx="351955" cy="1689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 xmlns:a16="http://schemas.microsoft.com/office/drawing/2014/main" id="{D4220729-EC5E-6543-96D9-5804C3D43350}"/>
              </a:ext>
            </a:extLst>
          </p:cNvPr>
          <p:cNvSpPr/>
          <p:nvPr/>
        </p:nvSpPr>
        <p:spPr>
          <a:xfrm>
            <a:off x="4590291" y="2101225"/>
            <a:ext cx="2227952" cy="584775"/>
          </a:xfrm>
          <a:prstGeom prst="rect">
            <a:avLst/>
          </a:prstGeom>
        </p:spPr>
        <p:txBody>
          <a:bodyPr wrap="square">
            <a:spAutoFit/>
          </a:bodyPr>
          <a:lstStyle/>
          <a:p>
            <a:pPr algn="ctr"/>
            <a:r>
              <a:rPr lang="fr-FR" sz="1600" b="1" dirty="0">
                <a:solidFill>
                  <a:srgbClr val="000000"/>
                </a:solidFill>
                <a:latin typeface="Calibri" panose="020F0502020204030204" pitchFamily="34" charset="0"/>
                <a:ea typeface="Calibri" panose="020F0502020204030204" pitchFamily="34" charset="0"/>
              </a:rPr>
              <a:t>Autorité incarnée par </a:t>
            </a:r>
          </a:p>
          <a:p>
            <a:pPr algn="ctr"/>
            <a:r>
              <a:rPr lang="fr-FR" sz="1600" b="1" dirty="0">
                <a:solidFill>
                  <a:srgbClr val="000000"/>
                </a:solidFill>
                <a:latin typeface="Calibri" panose="020F0502020204030204" pitchFamily="34" charset="0"/>
                <a:ea typeface="Calibri" panose="020F0502020204030204" pitchFamily="34" charset="0"/>
              </a:rPr>
              <a:t>le maréchal Pétain</a:t>
            </a:r>
            <a:r>
              <a:rPr lang="fr-FR" sz="1600" b="1" dirty="0"/>
              <a:t> </a:t>
            </a:r>
          </a:p>
        </p:txBody>
      </p:sp>
      <p:sp>
        <p:nvSpPr>
          <p:cNvPr id="15" name="Line 10">
            <a:extLst>
              <a:ext uri="{FF2B5EF4-FFF2-40B4-BE49-F238E27FC236}">
                <a16:creationId xmlns="" xmlns:a16="http://schemas.microsoft.com/office/drawing/2014/main" id="{BBC63443-8D41-AB48-A2A3-1C2676091AAA}"/>
              </a:ext>
            </a:extLst>
          </p:cNvPr>
          <p:cNvSpPr>
            <a:spLocks noChangeShapeType="1"/>
          </p:cNvSpPr>
          <p:nvPr/>
        </p:nvSpPr>
        <p:spPr bwMode="auto">
          <a:xfrm flipH="1" flipV="1">
            <a:off x="3071189" y="3279202"/>
            <a:ext cx="1575213" cy="497742"/>
          </a:xfrm>
          <a:prstGeom prst="line">
            <a:avLst/>
          </a:prstGeom>
          <a:noFill/>
          <a:ln w="38100">
            <a:solidFill>
              <a:schemeClr val="tx1"/>
            </a:solidFill>
            <a:round/>
            <a:headEnd/>
            <a:tailEnd type="triangle" w="med" len="med"/>
          </a:ln>
          <a:effectLst/>
        </p:spPr>
        <p:txBody>
          <a:bodyPr/>
          <a:lstStyle/>
          <a:p>
            <a:pPr>
              <a:defRPr/>
            </a:pPr>
            <a:endParaRPr lang="fr-FR">
              <a:effectLst>
                <a:outerShdw blurRad="38100" dist="38100" dir="2700000" algn="tl">
                  <a:srgbClr val="000000">
                    <a:alpha val="43137"/>
                  </a:srgbClr>
                </a:outerShdw>
              </a:effectLst>
            </a:endParaRPr>
          </a:p>
        </p:txBody>
      </p:sp>
      <p:sp>
        <p:nvSpPr>
          <p:cNvPr id="16" name="Line 12">
            <a:extLst>
              <a:ext uri="{FF2B5EF4-FFF2-40B4-BE49-F238E27FC236}">
                <a16:creationId xmlns="" xmlns:a16="http://schemas.microsoft.com/office/drawing/2014/main" id="{D7F2F8AB-AB09-9348-80F8-09DDAF92C5A8}"/>
              </a:ext>
            </a:extLst>
          </p:cNvPr>
          <p:cNvSpPr>
            <a:spLocks noChangeShapeType="1"/>
          </p:cNvSpPr>
          <p:nvPr/>
        </p:nvSpPr>
        <p:spPr bwMode="auto">
          <a:xfrm flipH="1" flipV="1">
            <a:off x="3836502" y="4778009"/>
            <a:ext cx="682591" cy="764421"/>
          </a:xfrm>
          <a:prstGeom prst="line">
            <a:avLst/>
          </a:prstGeom>
          <a:noFill/>
          <a:ln w="38100">
            <a:solidFill>
              <a:schemeClr val="tx1"/>
            </a:solidFill>
            <a:round/>
            <a:headEnd/>
            <a:tailEnd type="triangle" w="med" len="med"/>
          </a:ln>
          <a:effectLst/>
        </p:spPr>
        <p:txBody>
          <a:bodyPr/>
          <a:lstStyle/>
          <a:p>
            <a:pPr>
              <a:defRPr/>
            </a:pPr>
            <a:endParaRPr lang="fr-FR">
              <a:effectLst>
                <a:outerShdw blurRad="38100" dist="38100" dir="2700000" algn="tl">
                  <a:srgbClr val="000000">
                    <a:alpha val="43137"/>
                  </a:srgbClr>
                </a:outerShdw>
              </a:effectLst>
            </a:endParaRPr>
          </a:p>
        </p:txBody>
      </p:sp>
      <p:sp>
        <p:nvSpPr>
          <p:cNvPr id="17" name="Accolade fermante 16">
            <a:extLst>
              <a:ext uri="{FF2B5EF4-FFF2-40B4-BE49-F238E27FC236}">
                <a16:creationId xmlns="" xmlns:a16="http://schemas.microsoft.com/office/drawing/2014/main" id="{B043CEAB-C47D-8B44-BBB1-BDD31BC96489}"/>
              </a:ext>
            </a:extLst>
          </p:cNvPr>
          <p:cNvSpPr/>
          <p:nvPr/>
        </p:nvSpPr>
        <p:spPr>
          <a:xfrm>
            <a:off x="6992327" y="1024577"/>
            <a:ext cx="471304" cy="4711148"/>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Rectangle 17">
            <a:extLst>
              <a:ext uri="{FF2B5EF4-FFF2-40B4-BE49-F238E27FC236}">
                <a16:creationId xmlns="" xmlns:a16="http://schemas.microsoft.com/office/drawing/2014/main" id="{C07CE0F2-790B-534B-B26E-988AEBE09DDE}"/>
              </a:ext>
            </a:extLst>
          </p:cNvPr>
          <p:cNvSpPr/>
          <p:nvPr/>
        </p:nvSpPr>
        <p:spPr>
          <a:xfrm>
            <a:off x="8430288" y="1049441"/>
            <a:ext cx="2227952" cy="338554"/>
          </a:xfrm>
          <a:prstGeom prst="rect">
            <a:avLst/>
          </a:prstGeom>
        </p:spPr>
        <p:txBody>
          <a:bodyPr wrap="square">
            <a:spAutoFit/>
          </a:bodyPr>
          <a:lstStyle/>
          <a:p>
            <a:pPr algn="ctr"/>
            <a:r>
              <a:rPr lang="fr-FR" sz="1600" b="1" dirty="0">
                <a:solidFill>
                  <a:srgbClr val="000000"/>
                </a:solidFill>
                <a:latin typeface="Calibri" panose="020F0502020204030204" pitchFamily="34" charset="0"/>
                <a:ea typeface="Calibri" panose="020F0502020204030204" pitchFamily="34" charset="0"/>
              </a:rPr>
              <a:t>Objectif :</a:t>
            </a:r>
            <a:endParaRPr lang="fr-FR" sz="1600" b="1" dirty="0"/>
          </a:p>
        </p:txBody>
      </p:sp>
      <p:pic>
        <p:nvPicPr>
          <p:cNvPr id="1026" name="Picture 2" descr="La Révolution Nationale ou le redressement de la « maison France ...">
            <a:extLst>
              <a:ext uri="{FF2B5EF4-FFF2-40B4-BE49-F238E27FC236}">
                <a16:creationId xmlns="" xmlns:a16="http://schemas.microsoft.com/office/drawing/2014/main" id="{BFDCE969-EF53-A34F-9E10-9FB3EB42EEF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6000"/>
                    </a14:imgEffect>
                  </a14:imgLayer>
                </a14:imgProps>
              </a:ext>
              <a:ext uri="{28A0092B-C50C-407E-A947-70E740481C1C}">
                <a14:useLocalDpi xmlns:a14="http://schemas.microsoft.com/office/drawing/2010/main" val="0"/>
              </a:ext>
            </a:extLst>
          </a:blip>
          <a:srcRect/>
          <a:stretch>
            <a:fillRect/>
          </a:stretch>
        </p:blipFill>
        <p:spPr bwMode="auto">
          <a:xfrm>
            <a:off x="7846596" y="2232247"/>
            <a:ext cx="3691826" cy="271328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 xmlns:a16="http://schemas.microsoft.com/office/drawing/2014/main" id="{C38B6AB1-4925-424E-AB48-6B8F3505AEE4}"/>
              </a:ext>
            </a:extLst>
          </p:cNvPr>
          <p:cNvSpPr/>
          <p:nvPr/>
        </p:nvSpPr>
        <p:spPr>
          <a:xfrm>
            <a:off x="8430288" y="2232247"/>
            <a:ext cx="2524442" cy="83217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1" name="Rectangle 20">
            <a:extLst>
              <a:ext uri="{FF2B5EF4-FFF2-40B4-BE49-F238E27FC236}">
                <a16:creationId xmlns="" xmlns:a16="http://schemas.microsoft.com/office/drawing/2014/main" id="{05C8CBFB-62F3-2643-A86A-85BEDEC3276B}"/>
              </a:ext>
            </a:extLst>
          </p:cNvPr>
          <p:cNvSpPr/>
          <p:nvPr/>
        </p:nvSpPr>
        <p:spPr>
          <a:xfrm>
            <a:off x="7306313" y="1355172"/>
            <a:ext cx="4885687" cy="584775"/>
          </a:xfrm>
          <a:prstGeom prst="rect">
            <a:avLst/>
          </a:prstGeom>
        </p:spPr>
        <p:txBody>
          <a:bodyPr wrap="square">
            <a:spAutoFit/>
          </a:bodyPr>
          <a:lstStyle/>
          <a:p>
            <a:pPr algn="ctr"/>
            <a:r>
              <a:rPr lang="fr-FR" sz="1600" b="1" dirty="0">
                <a:solidFill>
                  <a:srgbClr val="000000"/>
                </a:solidFill>
                <a:latin typeface="Calibri" panose="020F0502020204030204" pitchFamily="34" charset="0"/>
                <a:ea typeface="Calibri" panose="020F0502020204030204" pitchFamily="34" charset="0"/>
              </a:rPr>
              <a:t>Redresser la France avec un projet de </a:t>
            </a:r>
          </a:p>
          <a:p>
            <a:pPr algn="ctr"/>
            <a:r>
              <a:rPr lang="fr-FR" sz="1600" b="1" dirty="0">
                <a:solidFill>
                  <a:srgbClr val="000000"/>
                </a:solidFill>
                <a:latin typeface="Calibri" panose="020F0502020204030204" pitchFamily="34" charset="0"/>
                <a:ea typeface="Calibri" panose="020F0502020204030204" pitchFamily="34" charset="0"/>
              </a:rPr>
              <a:t>« Révolution nationale » qui rompt avec la République</a:t>
            </a:r>
            <a:endParaRPr lang="fr-FR" sz="1600" b="1" dirty="0"/>
          </a:p>
        </p:txBody>
      </p:sp>
      <p:sp>
        <p:nvSpPr>
          <p:cNvPr id="25" name="Rectangle 24">
            <a:extLst>
              <a:ext uri="{FF2B5EF4-FFF2-40B4-BE49-F238E27FC236}">
                <a16:creationId xmlns="" xmlns:a16="http://schemas.microsoft.com/office/drawing/2014/main" id="{B9E1E90C-7128-3944-8348-1A0528CB62DB}"/>
              </a:ext>
            </a:extLst>
          </p:cNvPr>
          <p:cNvSpPr/>
          <p:nvPr/>
        </p:nvSpPr>
        <p:spPr>
          <a:xfrm>
            <a:off x="310688" y="193427"/>
            <a:ext cx="2227952" cy="369332"/>
          </a:xfrm>
          <a:prstGeom prst="rect">
            <a:avLst/>
          </a:prstGeom>
          <a:solidFill>
            <a:schemeClr val="tx1"/>
          </a:solidFill>
        </p:spPr>
        <p:txBody>
          <a:bodyPr wrap="square">
            <a:spAutoFit/>
          </a:bodyPr>
          <a:lstStyle/>
          <a:p>
            <a:pPr algn="ctr"/>
            <a:r>
              <a:rPr lang="fr-FR" b="1" dirty="0">
                <a:solidFill>
                  <a:schemeClr val="bg1"/>
                </a:solidFill>
                <a:latin typeface="Calibri" panose="020F0502020204030204" pitchFamily="34" charset="0"/>
                <a:ea typeface="Calibri" panose="020F0502020204030204" pitchFamily="34" charset="0"/>
              </a:rPr>
              <a:t>LA FRANCE DE VICHY</a:t>
            </a:r>
            <a:endParaRPr lang="fr-FR" b="1" dirty="0">
              <a:solidFill>
                <a:schemeClr val="bg1"/>
              </a:solidFill>
            </a:endParaRPr>
          </a:p>
        </p:txBody>
      </p:sp>
      <p:pic>
        <p:nvPicPr>
          <p:cNvPr id="19" name="Image 18"/>
          <p:cNvPicPr>
            <a:picLocks noChangeAspect="1"/>
          </p:cNvPicPr>
          <p:nvPr/>
        </p:nvPicPr>
        <p:blipFill rotWithShape="1">
          <a:blip r:embed="rId6"/>
          <a:srcRect l="31279" t="45605" r="30369" b="21515"/>
          <a:stretch/>
        </p:blipFill>
        <p:spPr>
          <a:xfrm>
            <a:off x="189828" y="2012464"/>
            <a:ext cx="7465285" cy="3599929"/>
          </a:xfrm>
          <a:prstGeom prst="rect">
            <a:avLst/>
          </a:prstGeom>
        </p:spPr>
      </p:pic>
      <p:pic>
        <p:nvPicPr>
          <p:cNvPr id="22" name="Image 21"/>
          <p:cNvPicPr>
            <a:picLocks noChangeAspect="1"/>
          </p:cNvPicPr>
          <p:nvPr/>
        </p:nvPicPr>
        <p:blipFill>
          <a:blip r:embed="rId7"/>
          <a:stretch>
            <a:fillRect/>
          </a:stretch>
        </p:blipFill>
        <p:spPr>
          <a:xfrm>
            <a:off x="7813039" y="1939947"/>
            <a:ext cx="3725383" cy="4831554"/>
          </a:xfrm>
          <a:prstGeom prst="rect">
            <a:avLst/>
          </a:prstGeom>
        </p:spPr>
      </p:pic>
    </p:spTree>
    <p:extLst>
      <p:ext uri="{BB962C8B-B14F-4D97-AF65-F5344CB8AC3E}">
        <p14:creationId xmlns:p14="http://schemas.microsoft.com/office/powerpoint/2010/main" val="387883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500"/>
                                        <p:tgtEl>
                                          <p:spTgt spid="6"/>
                                        </p:tgtEl>
                                      </p:cBhvr>
                                    </p:animEffect>
                                  </p:childTnLst>
                                </p:cTn>
                              </p:par>
                              <p:par>
                                <p:cTn id="28" presetID="4" presetClass="entr" presetSubtype="16"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ox(i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ox(i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ox(in)">
                                      <p:cBhvr>
                                        <p:cTn id="40" dur="500"/>
                                        <p:tgtEl>
                                          <p:spTgt spid="8"/>
                                        </p:tgtEl>
                                      </p:cBhvr>
                                    </p:animEffect>
                                  </p:childTnLst>
                                </p:cTn>
                              </p:par>
                              <p:par>
                                <p:cTn id="41" presetID="4" presetClass="entr" presetSubtype="16"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ox(in)">
                                      <p:cBhvr>
                                        <p:cTn id="43" dur="500"/>
                                        <p:tgtEl>
                                          <p:spTgt spid="12"/>
                                        </p:tgtEl>
                                      </p:cBhvr>
                                    </p:animEffect>
                                  </p:childTnLst>
                                </p:cTn>
                              </p:par>
                              <p:par>
                                <p:cTn id="44" presetID="4" presetClass="entr" presetSubtype="16"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ox(i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ox(in)">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Horizontal)">
                                      <p:cBhvr>
                                        <p:cTn id="56" dur="500"/>
                                        <p:tgtEl>
                                          <p:spTgt spid="17"/>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par>
                                <p:cTn id="60" presetID="16" presetClass="entr" presetSubtype="21" fill="hold" nodeType="withEffect">
                                  <p:stCondLst>
                                    <p:cond delay="0"/>
                                  </p:stCondLst>
                                  <p:childTnLst>
                                    <p:set>
                                      <p:cBhvr>
                                        <p:cTn id="61" dur="1" fill="hold">
                                          <p:stCondLst>
                                            <p:cond delay="0"/>
                                          </p:stCondLst>
                                        </p:cTn>
                                        <p:tgtEl>
                                          <p:spTgt spid="1026"/>
                                        </p:tgtEl>
                                        <p:attrNameLst>
                                          <p:attrName>style.visibility</p:attrName>
                                        </p:attrNameLst>
                                      </p:cBhvr>
                                      <p:to>
                                        <p:strVal val="visible"/>
                                      </p:to>
                                    </p:set>
                                    <p:animEffect transition="in" filter="barn(inVertical)">
                                      <p:cBhvr>
                                        <p:cTn id="62" dur="500"/>
                                        <p:tgtEl>
                                          <p:spTgt spid="1026"/>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1000" fill="hold"/>
                                        <p:tgtEl>
                                          <p:spTgt spid="20"/>
                                        </p:tgtEl>
                                        <p:attrNameLst>
                                          <p:attrName>ppt_w</p:attrName>
                                        </p:attrNameLst>
                                      </p:cBhvr>
                                      <p:tavLst>
                                        <p:tav tm="0">
                                          <p:val>
                                            <p:fltVal val="0"/>
                                          </p:val>
                                        </p:tav>
                                        <p:tav tm="100000">
                                          <p:val>
                                            <p:strVal val="#ppt_w"/>
                                          </p:val>
                                        </p:tav>
                                      </p:tavLst>
                                    </p:anim>
                                    <p:anim calcmode="lin" valueType="num">
                                      <p:cBhvr>
                                        <p:cTn id="68" dur="1000" fill="hold"/>
                                        <p:tgtEl>
                                          <p:spTgt spid="20"/>
                                        </p:tgtEl>
                                        <p:attrNameLst>
                                          <p:attrName>ppt_h</p:attrName>
                                        </p:attrNameLst>
                                      </p:cBhvr>
                                      <p:tavLst>
                                        <p:tav tm="0">
                                          <p:val>
                                            <p:fltVal val="0"/>
                                          </p:val>
                                        </p:tav>
                                        <p:tav tm="100000">
                                          <p:val>
                                            <p:strVal val="#ppt_h"/>
                                          </p:val>
                                        </p:tav>
                                      </p:tavLst>
                                    </p:anim>
                                    <p:anim calcmode="lin" valueType="num">
                                      <p:cBhvr>
                                        <p:cTn id="69" dur="1000" fill="hold"/>
                                        <p:tgtEl>
                                          <p:spTgt spid="20"/>
                                        </p:tgtEl>
                                        <p:attrNameLst>
                                          <p:attrName>style.rotation</p:attrName>
                                        </p:attrNameLst>
                                      </p:cBhvr>
                                      <p:tavLst>
                                        <p:tav tm="0">
                                          <p:val>
                                            <p:fltVal val="90"/>
                                          </p:val>
                                        </p:tav>
                                        <p:tav tm="100000">
                                          <p:val>
                                            <p:fltVal val="0"/>
                                          </p:val>
                                        </p:tav>
                                      </p:tavLst>
                                    </p:anim>
                                    <p:animEffect transition="in" filter="fade">
                                      <p:cBhvr>
                                        <p:cTn id="70" dur="10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barn(inVertical)">
                                      <p:cBhvr>
                                        <p:cTn id="75" dur="500"/>
                                        <p:tgtEl>
                                          <p:spTgt spid="21"/>
                                        </p:tgtEl>
                                      </p:cBhvr>
                                    </p:animEffect>
                                  </p:childTnLst>
                                </p:cTn>
                              </p:par>
                              <p:par>
                                <p:cTn id="76" presetID="14" presetClass="exit" presetSubtype="10" fill="hold" nodeType="withEffect">
                                  <p:stCondLst>
                                    <p:cond delay="0"/>
                                  </p:stCondLst>
                                  <p:childTnLst>
                                    <p:animEffect transition="out" filter="randombar(horizontal)">
                                      <p:cBhvr>
                                        <p:cTn id="77" dur="500"/>
                                        <p:tgtEl>
                                          <p:spTgt spid="1026"/>
                                        </p:tgtEl>
                                      </p:cBhvr>
                                    </p:animEffect>
                                    <p:set>
                                      <p:cBhvr>
                                        <p:cTn id="78" dur="1" fill="hold">
                                          <p:stCondLst>
                                            <p:cond delay="499"/>
                                          </p:stCondLst>
                                        </p:cTn>
                                        <p:tgtEl>
                                          <p:spTgt spid="1026"/>
                                        </p:tgtEl>
                                        <p:attrNameLst>
                                          <p:attrName>style.visibility</p:attrName>
                                        </p:attrNameLst>
                                      </p:cBhvr>
                                      <p:to>
                                        <p:strVal val="hidden"/>
                                      </p:to>
                                    </p:set>
                                  </p:childTnLst>
                                </p:cTn>
                              </p:par>
                              <p:par>
                                <p:cTn id="79" presetID="3" presetClass="exit" presetSubtype="10" fill="hold" grpId="1" nodeType="withEffect">
                                  <p:stCondLst>
                                    <p:cond delay="0"/>
                                  </p:stCondLst>
                                  <p:childTnLst>
                                    <p:animEffect transition="out" filter="blinds(horizontal)">
                                      <p:cBhvr>
                                        <p:cTn id="80" dur="500"/>
                                        <p:tgtEl>
                                          <p:spTgt spid="20"/>
                                        </p:tgtEl>
                                      </p:cBhvr>
                                    </p:animEffect>
                                    <p:set>
                                      <p:cBhvr>
                                        <p:cTn id="81" dur="1" fill="hold">
                                          <p:stCondLst>
                                            <p:cond delay="499"/>
                                          </p:stCondLst>
                                        </p:cTn>
                                        <p:tgtEl>
                                          <p:spTgt spid="20"/>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19"/>
                                        </p:tgtEl>
                                        <p:attrNameLst>
                                          <p:attrName>style.visibility</p:attrName>
                                        </p:attrNameLst>
                                      </p:cBhvr>
                                      <p:to>
                                        <p:strVal val="visible"/>
                                      </p:to>
                                    </p:set>
                                    <p:anim calcmode="lin" valueType="num">
                                      <p:cBhvr additive="base">
                                        <p:cTn id="86" dur="500" fill="hold"/>
                                        <p:tgtEl>
                                          <p:spTgt spid="19"/>
                                        </p:tgtEl>
                                        <p:attrNameLst>
                                          <p:attrName>ppt_x</p:attrName>
                                        </p:attrNameLst>
                                      </p:cBhvr>
                                      <p:tavLst>
                                        <p:tav tm="0">
                                          <p:val>
                                            <p:strVal val="#ppt_x"/>
                                          </p:val>
                                        </p:tav>
                                        <p:tav tm="100000">
                                          <p:val>
                                            <p:strVal val="#ppt_x"/>
                                          </p:val>
                                        </p:tav>
                                      </p:tavLst>
                                    </p:anim>
                                    <p:anim calcmode="lin" valueType="num">
                                      <p:cBhvr additive="base">
                                        <p:cTn id="8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ppt_x"/>
                                          </p:val>
                                        </p:tav>
                                        <p:tav tm="100000">
                                          <p:val>
                                            <p:strVal val="#ppt_x"/>
                                          </p:val>
                                        </p:tav>
                                      </p:tavLst>
                                    </p:anim>
                                    <p:anim calcmode="lin" valueType="num">
                                      <p:cBhvr additive="base">
                                        <p:cTn id="9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4" grpId="0"/>
      <p:bldP spid="17" grpId="0" animBg="1"/>
      <p:bldP spid="18" grpId="0"/>
      <p:bldP spid="20" grpId="0" animBg="1"/>
      <p:bldP spid="20" grpId="1"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749135" y="564768"/>
            <a:ext cx="8569037" cy="5548117"/>
          </a:xfrm>
          <a:prstGeom prst="rect">
            <a:avLst/>
          </a:prstGeom>
        </p:spPr>
      </p:pic>
      <p:pic>
        <p:nvPicPr>
          <p:cNvPr id="3" name="Image 2"/>
          <p:cNvPicPr>
            <a:picLocks noChangeAspect="1"/>
          </p:cNvPicPr>
          <p:nvPr/>
        </p:nvPicPr>
        <p:blipFill>
          <a:blip r:embed="rId3"/>
          <a:stretch>
            <a:fillRect/>
          </a:stretch>
        </p:blipFill>
        <p:spPr>
          <a:xfrm>
            <a:off x="3938154" y="139410"/>
            <a:ext cx="4876800" cy="3667125"/>
          </a:xfrm>
          <a:prstGeom prst="rect">
            <a:avLst/>
          </a:prstGeom>
        </p:spPr>
      </p:pic>
      <p:pic>
        <p:nvPicPr>
          <p:cNvPr id="5" name="Image 4"/>
          <p:cNvPicPr>
            <a:picLocks noChangeAspect="1"/>
          </p:cNvPicPr>
          <p:nvPr/>
        </p:nvPicPr>
        <p:blipFill>
          <a:blip r:embed="rId4"/>
          <a:stretch>
            <a:fillRect/>
          </a:stretch>
        </p:blipFill>
        <p:spPr>
          <a:xfrm>
            <a:off x="633844" y="139410"/>
            <a:ext cx="3065319" cy="4706485"/>
          </a:xfrm>
          <a:prstGeom prst="rect">
            <a:avLst/>
          </a:prstGeom>
        </p:spPr>
      </p:pic>
      <p:pic>
        <p:nvPicPr>
          <p:cNvPr id="6" name="Image 5"/>
          <p:cNvPicPr>
            <a:picLocks noChangeAspect="1"/>
          </p:cNvPicPr>
          <p:nvPr/>
        </p:nvPicPr>
        <p:blipFill rotWithShape="1">
          <a:blip r:embed="rId5"/>
          <a:srcRect t="12609" b="12697"/>
          <a:stretch/>
        </p:blipFill>
        <p:spPr>
          <a:xfrm>
            <a:off x="3790949" y="3965801"/>
            <a:ext cx="5171209" cy="2572442"/>
          </a:xfrm>
          <a:prstGeom prst="rect">
            <a:avLst/>
          </a:prstGeom>
        </p:spPr>
      </p:pic>
      <p:pic>
        <p:nvPicPr>
          <p:cNvPr id="7" name="Image 6"/>
          <p:cNvPicPr>
            <a:picLocks noChangeAspect="1"/>
          </p:cNvPicPr>
          <p:nvPr/>
        </p:nvPicPr>
        <p:blipFill>
          <a:blip r:embed="rId6"/>
          <a:stretch>
            <a:fillRect/>
          </a:stretch>
        </p:blipFill>
        <p:spPr>
          <a:xfrm>
            <a:off x="829886" y="0"/>
            <a:ext cx="9576262" cy="6858000"/>
          </a:xfrm>
          <a:prstGeom prst="rect">
            <a:avLst/>
          </a:prstGeom>
        </p:spPr>
      </p:pic>
      <p:sp>
        <p:nvSpPr>
          <p:cNvPr id="9" name="Rectangle 8"/>
          <p:cNvSpPr/>
          <p:nvPr/>
        </p:nvSpPr>
        <p:spPr>
          <a:xfrm>
            <a:off x="1163782" y="2685839"/>
            <a:ext cx="9531927" cy="1200329"/>
          </a:xfrm>
          <a:prstGeom prst="rect">
            <a:avLst/>
          </a:prstGeom>
          <a:solidFill>
            <a:srgbClr val="FFFF00">
              <a:alpha val="84000"/>
            </a:srgbClr>
          </a:solidFill>
        </p:spPr>
        <p:txBody>
          <a:bodyPr wrap="square">
            <a:spAutoFit/>
          </a:bodyPr>
          <a:lstStyle/>
          <a:p>
            <a:r>
              <a:rPr lang="fr-FR" b="1" i="0" dirty="0" smtClean="0">
                <a:solidFill>
                  <a:srgbClr val="000000"/>
                </a:solidFill>
                <a:effectLst/>
              </a:rPr>
              <a:t>Régime autoritaire, le nouveau gouvernement fonde sa politique sur un système de propagande massif et soigné. L’objectif est d’asseoir les fondements idéologiques et d’obtenir l’appui de la population, qui doit accepter les sacrifices, les privations, et une collaboration avec l’Allemagne nazie.</a:t>
            </a:r>
            <a:endParaRPr lang="fr-FR" b="1" dirty="0"/>
          </a:p>
        </p:txBody>
      </p:sp>
    </p:spTree>
    <p:extLst>
      <p:ext uri="{BB962C8B-B14F-4D97-AF65-F5344CB8AC3E}">
        <p14:creationId xmlns:p14="http://schemas.microsoft.com/office/powerpoint/2010/main" val="132587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83E022F9-CCB6-964A-B561-4809DAFCFFC0}"/>
              </a:ext>
            </a:extLst>
          </p:cNvPr>
          <p:cNvSpPr/>
          <p:nvPr/>
        </p:nvSpPr>
        <p:spPr>
          <a:xfrm>
            <a:off x="662643" y="234016"/>
            <a:ext cx="4044439" cy="400110"/>
          </a:xfrm>
          <a:prstGeom prst="rect">
            <a:avLst/>
          </a:prstGeom>
        </p:spPr>
        <p:txBody>
          <a:bodyPr wrap="square">
            <a:spAutoFit/>
          </a:bodyPr>
          <a:lstStyle/>
          <a:p>
            <a:pPr algn="ctr"/>
            <a:r>
              <a:rPr lang="fr-FR" sz="2000" b="1" dirty="0" smtClean="0">
                <a:solidFill>
                  <a:srgbClr val="FF0000"/>
                </a:solidFill>
                <a:latin typeface="Calibri" panose="020F0502020204030204" pitchFamily="34" charset="0"/>
                <a:ea typeface="Calibri" panose="020F0502020204030204" pitchFamily="34" charset="0"/>
              </a:rPr>
              <a:t>. Collaborer </a:t>
            </a:r>
            <a:r>
              <a:rPr lang="fr-FR" sz="2000" b="1" dirty="0">
                <a:solidFill>
                  <a:srgbClr val="FF0000"/>
                </a:solidFill>
                <a:latin typeface="Calibri" panose="020F0502020204030204" pitchFamily="34" charset="0"/>
                <a:ea typeface="Calibri" panose="020F0502020204030204" pitchFamily="34" charset="0"/>
              </a:rPr>
              <a:t>avec l’Allemagne nazie </a:t>
            </a:r>
            <a:endParaRPr lang="fr-FR" sz="2000" b="1" dirty="0">
              <a:solidFill>
                <a:srgbClr val="FF0000"/>
              </a:solidFill>
            </a:endParaRPr>
          </a:p>
        </p:txBody>
      </p:sp>
      <p:pic>
        <p:nvPicPr>
          <p:cNvPr id="19" name="Image 18"/>
          <p:cNvPicPr>
            <a:picLocks noChangeAspect="1"/>
          </p:cNvPicPr>
          <p:nvPr/>
        </p:nvPicPr>
        <p:blipFill rotWithShape="1">
          <a:blip r:embed="rId2"/>
          <a:srcRect l="3409" t="4242" r="44347" b="10000"/>
          <a:stretch/>
        </p:blipFill>
        <p:spPr>
          <a:xfrm>
            <a:off x="486665" y="999159"/>
            <a:ext cx="4173949" cy="3853924"/>
          </a:xfrm>
          <a:prstGeom prst="rect">
            <a:avLst/>
          </a:prstGeom>
        </p:spPr>
      </p:pic>
      <p:pic>
        <p:nvPicPr>
          <p:cNvPr id="32" name="Image 31"/>
          <p:cNvPicPr>
            <a:picLocks noChangeAspect="1"/>
          </p:cNvPicPr>
          <p:nvPr/>
        </p:nvPicPr>
        <p:blipFill rotWithShape="1">
          <a:blip r:embed="rId3"/>
          <a:srcRect l="14403" t="44242" r="53807" b="10606"/>
          <a:stretch/>
        </p:blipFill>
        <p:spPr>
          <a:xfrm>
            <a:off x="5034550" y="783514"/>
            <a:ext cx="5938250" cy="4744234"/>
          </a:xfrm>
          <a:prstGeom prst="rect">
            <a:avLst/>
          </a:prstGeom>
        </p:spPr>
      </p:pic>
      <p:sp>
        <p:nvSpPr>
          <p:cNvPr id="34" name="Rectangle 33"/>
          <p:cNvSpPr/>
          <p:nvPr/>
        </p:nvSpPr>
        <p:spPr>
          <a:xfrm>
            <a:off x="926865" y="2184914"/>
            <a:ext cx="9436692" cy="1200329"/>
          </a:xfrm>
          <a:prstGeom prst="rect">
            <a:avLst/>
          </a:prstGeom>
          <a:solidFill>
            <a:srgbClr val="FFFF00">
              <a:alpha val="82000"/>
            </a:srgbClr>
          </a:solidFill>
        </p:spPr>
        <p:txBody>
          <a:bodyPr wrap="square">
            <a:spAutoFit/>
          </a:bodyPr>
          <a:lstStyle/>
          <a:p>
            <a:r>
              <a:rPr lang="fr-FR" b="1" i="0" dirty="0" smtClean="0">
                <a:solidFill>
                  <a:srgbClr val="231F1F"/>
                </a:solidFill>
                <a:effectLst/>
              </a:rPr>
              <a:t>Pétain rencontre Hitler à </a:t>
            </a:r>
            <a:r>
              <a:rPr lang="fr-FR" b="1" i="0" dirty="0" err="1" smtClean="0">
                <a:solidFill>
                  <a:srgbClr val="231F1F"/>
                </a:solidFill>
                <a:effectLst/>
              </a:rPr>
              <a:t>Montoire</a:t>
            </a:r>
            <a:r>
              <a:rPr lang="fr-FR" b="1" i="0" dirty="0" smtClean="0">
                <a:solidFill>
                  <a:srgbClr val="231F1F"/>
                </a:solidFill>
                <a:effectLst/>
              </a:rPr>
              <a:t> en octobre 1940, espérant intégrer le pays au sein d’une Europe forte, sur le modèle allemand. La France s’engage à fournir des produits alimentaires et industriels. Elle autorise l’envoi de main-d’œuvre en Allemagne dans le cadre du </a:t>
            </a:r>
            <a:r>
              <a:rPr lang="fr-FR" b="1" i="0" dirty="0" smtClean="0">
                <a:effectLst/>
              </a:rPr>
              <a:t>STO.</a:t>
            </a:r>
            <a:r>
              <a:rPr lang="fr-FR" dirty="0" smtClean="0"/>
              <a:t> </a:t>
            </a:r>
            <a:r>
              <a:rPr lang="fr-FR" b="1" dirty="0" smtClean="0"/>
              <a:t>Cette politique de collaboration est aussi administrative, culturelle, militaire et judiciaire.</a:t>
            </a:r>
            <a:endParaRPr lang="fr-FR" b="1" dirty="0"/>
          </a:p>
        </p:txBody>
      </p:sp>
      <p:pic>
        <p:nvPicPr>
          <p:cNvPr id="28" name="Picture 5" descr="ScreenShot019">
            <a:extLst>
              <a:ext uri="{FF2B5EF4-FFF2-40B4-BE49-F238E27FC236}">
                <a16:creationId xmlns="" xmlns:a16="http://schemas.microsoft.com/office/drawing/2014/main" id="{D1F70B0F-46C1-C648-B4A4-334C9E325CDD}"/>
              </a:ext>
            </a:extLst>
          </p:cNvPr>
          <p:cNvPicPr>
            <a:picLocks noChangeAspect="1" noChangeArrowheads="1"/>
          </p:cNvPicPr>
          <p:nvPr/>
        </p:nvPicPr>
        <p:blipFill>
          <a:blip r:embed="rId4">
            <a:lum bright="-2000"/>
            <a:extLst>
              <a:ext uri="{BEBA8EAE-BF5A-486C-A8C5-ECC9F3942E4B}">
                <a14:imgProps xmlns:a14="http://schemas.microsoft.com/office/drawing/2010/main">
                  <a14:imgLayer>
                    <a14:imgEffect>
                      <a14:sharpenSoften amount="25000"/>
                    </a14:imgEffect>
                  </a14:imgLayer>
                </a14:imgProps>
              </a:ext>
              <a:ext uri="{28A0092B-C50C-407E-A947-70E740481C1C}">
                <a14:useLocalDpi xmlns:a14="http://schemas.microsoft.com/office/drawing/2010/main" val="0"/>
              </a:ext>
            </a:extLst>
          </a:blip>
          <a:srcRect l="2451" t="568" r="6535" b="1135"/>
          <a:stretch>
            <a:fillRect/>
          </a:stretch>
        </p:blipFill>
        <p:spPr bwMode="auto">
          <a:xfrm>
            <a:off x="486665" y="730960"/>
            <a:ext cx="3408094" cy="497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 37"/>
          <p:cNvPicPr>
            <a:picLocks noChangeAspect="1"/>
          </p:cNvPicPr>
          <p:nvPr/>
        </p:nvPicPr>
        <p:blipFill rotWithShape="1">
          <a:blip r:embed="rId5"/>
          <a:srcRect l="72174" r="3318" b="24278"/>
          <a:stretch/>
        </p:blipFill>
        <p:spPr>
          <a:xfrm>
            <a:off x="3894639" y="699590"/>
            <a:ext cx="3087704" cy="5371306"/>
          </a:xfrm>
          <a:prstGeom prst="rect">
            <a:avLst/>
          </a:prstGeom>
        </p:spPr>
      </p:pic>
      <p:pic>
        <p:nvPicPr>
          <p:cNvPr id="35" name="Image 34"/>
          <p:cNvPicPr>
            <a:picLocks noChangeAspect="1"/>
          </p:cNvPicPr>
          <p:nvPr/>
        </p:nvPicPr>
        <p:blipFill rotWithShape="1">
          <a:blip r:embed="rId6"/>
          <a:srcRect l="3131" r="59487" b="18490"/>
          <a:stretch/>
        </p:blipFill>
        <p:spPr>
          <a:xfrm>
            <a:off x="6993629" y="699590"/>
            <a:ext cx="4293650" cy="5266200"/>
          </a:xfrm>
          <a:prstGeom prst="rect">
            <a:avLst/>
          </a:prstGeom>
        </p:spPr>
      </p:pic>
      <p:pic>
        <p:nvPicPr>
          <p:cNvPr id="39" name="Image 38"/>
          <p:cNvPicPr>
            <a:picLocks noChangeAspect="1"/>
          </p:cNvPicPr>
          <p:nvPr/>
        </p:nvPicPr>
        <p:blipFill rotWithShape="1">
          <a:blip r:embed="rId7"/>
          <a:srcRect l="11591" t="49091" r="29602" b="4545"/>
          <a:stretch/>
        </p:blipFill>
        <p:spPr>
          <a:xfrm>
            <a:off x="486665" y="730960"/>
            <a:ext cx="11016875" cy="5099474"/>
          </a:xfrm>
          <a:prstGeom prst="rect">
            <a:avLst/>
          </a:prstGeom>
        </p:spPr>
      </p:pic>
      <p:pic>
        <p:nvPicPr>
          <p:cNvPr id="41" name="Image 40"/>
          <p:cNvPicPr>
            <a:picLocks noChangeAspect="1"/>
          </p:cNvPicPr>
          <p:nvPr/>
        </p:nvPicPr>
        <p:blipFill rotWithShape="1">
          <a:blip r:embed="rId8"/>
          <a:srcRect l="21988" t="46363" r="50909" b="16515"/>
          <a:stretch/>
        </p:blipFill>
        <p:spPr>
          <a:xfrm>
            <a:off x="1570803" y="634126"/>
            <a:ext cx="7735497" cy="5959739"/>
          </a:xfrm>
          <a:prstGeom prst="rect">
            <a:avLst/>
          </a:prstGeom>
        </p:spPr>
      </p:pic>
      <p:sp>
        <p:nvSpPr>
          <p:cNvPr id="44" name="Rectangle 43"/>
          <p:cNvSpPr/>
          <p:nvPr/>
        </p:nvSpPr>
        <p:spPr>
          <a:xfrm>
            <a:off x="8965854" y="5095014"/>
            <a:ext cx="2549780" cy="923330"/>
          </a:xfrm>
          <a:prstGeom prst="rect">
            <a:avLst/>
          </a:prstGeom>
          <a:solidFill>
            <a:srgbClr val="FFFF00"/>
          </a:solidFill>
        </p:spPr>
        <p:txBody>
          <a:bodyPr wrap="square">
            <a:spAutoFit/>
          </a:bodyPr>
          <a:lstStyle/>
          <a:p>
            <a:r>
              <a:rPr lang="fr-FR" b="1" i="0" dirty="0" smtClean="0">
                <a:solidFill>
                  <a:srgbClr val="002060"/>
                </a:solidFill>
                <a:effectLst/>
              </a:rPr>
              <a:t>Affiche de propagande vichyste en faveur du STO</a:t>
            </a:r>
            <a:endParaRPr lang="fr-FR" b="1" dirty="0">
              <a:solidFill>
                <a:srgbClr val="002060"/>
              </a:solidFill>
            </a:endParaRPr>
          </a:p>
        </p:txBody>
      </p:sp>
    </p:spTree>
    <p:extLst>
      <p:ext uri="{BB962C8B-B14F-4D97-AF65-F5344CB8AC3E}">
        <p14:creationId xmlns:p14="http://schemas.microsoft.com/office/powerpoint/2010/main" val="289586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500" fill="hold"/>
                                        <p:tgtEl>
                                          <p:spTgt spid="39"/>
                                        </p:tgtEl>
                                        <p:attrNameLst>
                                          <p:attrName>ppt_x</p:attrName>
                                        </p:attrNameLst>
                                      </p:cBhvr>
                                      <p:tavLst>
                                        <p:tav tm="0">
                                          <p:val>
                                            <p:strVal val="#ppt_x"/>
                                          </p:val>
                                        </p:tav>
                                        <p:tav tm="100000">
                                          <p:val>
                                            <p:strVal val="#ppt_x"/>
                                          </p:val>
                                        </p:tav>
                                      </p:tavLst>
                                    </p:anim>
                                    <p:anim calcmode="lin" valueType="num">
                                      <p:cBhvr additive="base">
                                        <p:cTn id="5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additive="base">
                                        <p:cTn id="61" dur="500" fill="hold"/>
                                        <p:tgtEl>
                                          <p:spTgt spid="44"/>
                                        </p:tgtEl>
                                        <p:attrNameLst>
                                          <p:attrName>ppt_x</p:attrName>
                                        </p:attrNameLst>
                                      </p:cBhvr>
                                      <p:tavLst>
                                        <p:tav tm="0">
                                          <p:val>
                                            <p:strVal val="#ppt_x"/>
                                          </p:val>
                                        </p:tav>
                                        <p:tav tm="100000">
                                          <p:val>
                                            <p:strVal val="#ppt_x"/>
                                          </p:val>
                                        </p:tav>
                                      </p:tavLst>
                                    </p:anim>
                                    <p:anim calcmode="lin" valueType="num">
                                      <p:cBhvr additive="base">
                                        <p:cTn id="6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4"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952101" y="364164"/>
            <a:ext cx="5189393" cy="4218474"/>
          </a:xfrm>
          <a:prstGeom prst="rect">
            <a:avLst/>
          </a:prstGeom>
        </p:spPr>
      </p:pic>
      <p:pic>
        <p:nvPicPr>
          <p:cNvPr id="5" name="Image 4"/>
          <p:cNvPicPr>
            <a:picLocks noChangeAspect="1"/>
          </p:cNvPicPr>
          <p:nvPr/>
        </p:nvPicPr>
        <p:blipFill>
          <a:blip r:embed="rId3"/>
          <a:stretch>
            <a:fillRect/>
          </a:stretch>
        </p:blipFill>
        <p:spPr>
          <a:xfrm>
            <a:off x="6419947" y="1451703"/>
            <a:ext cx="3804234" cy="1188823"/>
          </a:xfrm>
          <a:prstGeom prst="rect">
            <a:avLst/>
          </a:prstGeom>
        </p:spPr>
      </p:pic>
      <p:pic>
        <p:nvPicPr>
          <p:cNvPr id="6" name="Image 5"/>
          <p:cNvPicPr>
            <a:picLocks noChangeAspect="1"/>
          </p:cNvPicPr>
          <p:nvPr/>
        </p:nvPicPr>
        <p:blipFill>
          <a:blip r:embed="rId4"/>
          <a:stretch>
            <a:fillRect/>
          </a:stretch>
        </p:blipFill>
        <p:spPr>
          <a:xfrm>
            <a:off x="6419947" y="272101"/>
            <a:ext cx="3804234" cy="1091279"/>
          </a:xfrm>
          <a:prstGeom prst="rect">
            <a:avLst/>
          </a:prstGeom>
        </p:spPr>
      </p:pic>
      <p:pic>
        <p:nvPicPr>
          <p:cNvPr id="3" name="Image 2"/>
          <p:cNvPicPr>
            <a:picLocks noChangeAspect="1"/>
          </p:cNvPicPr>
          <p:nvPr/>
        </p:nvPicPr>
        <p:blipFill>
          <a:blip r:embed="rId5"/>
          <a:stretch>
            <a:fillRect/>
          </a:stretch>
        </p:blipFill>
        <p:spPr>
          <a:xfrm>
            <a:off x="6419947" y="264958"/>
            <a:ext cx="5599764" cy="3538435"/>
          </a:xfrm>
          <a:prstGeom prst="rect">
            <a:avLst/>
          </a:prstGeom>
        </p:spPr>
      </p:pic>
      <p:pic>
        <p:nvPicPr>
          <p:cNvPr id="12" name="Image 11"/>
          <p:cNvPicPr>
            <a:picLocks noChangeAspect="1"/>
          </p:cNvPicPr>
          <p:nvPr/>
        </p:nvPicPr>
        <p:blipFill>
          <a:blip r:embed="rId6"/>
          <a:stretch>
            <a:fillRect/>
          </a:stretch>
        </p:blipFill>
        <p:spPr>
          <a:xfrm>
            <a:off x="250559" y="239949"/>
            <a:ext cx="6081432" cy="4489807"/>
          </a:xfrm>
          <a:prstGeom prst="rect">
            <a:avLst/>
          </a:prstGeom>
        </p:spPr>
      </p:pic>
      <p:pic>
        <p:nvPicPr>
          <p:cNvPr id="13" name="Image 12"/>
          <p:cNvPicPr>
            <a:picLocks noChangeAspect="1"/>
          </p:cNvPicPr>
          <p:nvPr/>
        </p:nvPicPr>
        <p:blipFill>
          <a:blip r:embed="rId7"/>
          <a:stretch>
            <a:fillRect/>
          </a:stretch>
        </p:blipFill>
        <p:spPr>
          <a:xfrm>
            <a:off x="6372439" y="275841"/>
            <a:ext cx="5672334" cy="4395120"/>
          </a:xfrm>
          <a:prstGeom prst="rect">
            <a:avLst/>
          </a:prstGeom>
        </p:spPr>
      </p:pic>
      <p:pic>
        <p:nvPicPr>
          <p:cNvPr id="14" name="Image 13"/>
          <p:cNvPicPr>
            <a:picLocks noChangeAspect="1"/>
          </p:cNvPicPr>
          <p:nvPr/>
        </p:nvPicPr>
        <p:blipFill>
          <a:blip r:embed="rId8"/>
          <a:stretch>
            <a:fillRect/>
          </a:stretch>
        </p:blipFill>
        <p:spPr>
          <a:xfrm>
            <a:off x="250559" y="186808"/>
            <a:ext cx="6057139" cy="5063389"/>
          </a:xfrm>
          <a:prstGeom prst="rect">
            <a:avLst/>
          </a:prstGeom>
        </p:spPr>
      </p:pic>
      <p:pic>
        <p:nvPicPr>
          <p:cNvPr id="10" name="Image 9"/>
          <p:cNvPicPr>
            <a:picLocks noChangeAspect="1"/>
          </p:cNvPicPr>
          <p:nvPr/>
        </p:nvPicPr>
        <p:blipFill rotWithShape="1">
          <a:blip r:embed="rId9"/>
          <a:srcRect l="22415" t="3181" r="22869" b="13193"/>
          <a:stretch/>
        </p:blipFill>
        <p:spPr>
          <a:xfrm>
            <a:off x="713127" y="244455"/>
            <a:ext cx="5538103" cy="4761146"/>
          </a:xfrm>
          <a:prstGeom prst="rect">
            <a:avLst/>
          </a:prstGeom>
        </p:spPr>
      </p:pic>
      <p:sp>
        <p:nvSpPr>
          <p:cNvPr id="7" name="Rectangle 6"/>
          <p:cNvSpPr/>
          <p:nvPr/>
        </p:nvSpPr>
        <p:spPr>
          <a:xfrm>
            <a:off x="1221646" y="4313787"/>
            <a:ext cx="10537116" cy="1754326"/>
          </a:xfrm>
          <a:prstGeom prst="rect">
            <a:avLst/>
          </a:prstGeom>
          <a:solidFill>
            <a:srgbClr val="FFFF00">
              <a:alpha val="89000"/>
            </a:srgbClr>
          </a:solidFill>
        </p:spPr>
        <p:txBody>
          <a:bodyPr wrap="square">
            <a:spAutoFit/>
          </a:bodyPr>
          <a:lstStyle/>
          <a:p>
            <a:r>
              <a:rPr lang="fr-FR" b="1" dirty="0" smtClean="0"/>
              <a:t>Menant une politique xénophobe et antisémite</a:t>
            </a:r>
            <a:r>
              <a:rPr lang="fr-FR" b="1" dirty="0">
                <a:solidFill>
                  <a:prstClr val="black"/>
                </a:solidFill>
              </a:rPr>
              <a:t> , les forces de l’ordre françaises prennent part à des rafles de Juifs et à leur transfert vers la zone Nord, en vue de leur déportation vers les centres de mise à mort en </a:t>
            </a:r>
            <a:r>
              <a:rPr lang="fr-FR" b="1" dirty="0" smtClean="0">
                <a:solidFill>
                  <a:prstClr val="black"/>
                </a:solidFill>
              </a:rPr>
              <a:t>Pologne</a:t>
            </a:r>
            <a:r>
              <a:rPr lang="fr-FR" b="1" dirty="0" smtClean="0"/>
              <a:t>.</a:t>
            </a:r>
          </a:p>
          <a:p>
            <a:r>
              <a:rPr lang="fr-FR" b="1" i="0" dirty="0" smtClean="0">
                <a:solidFill>
                  <a:srgbClr val="231F1F"/>
                </a:solidFill>
                <a:effectLst/>
              </a:rPr>
              <a:t>Les 16 et 17 juillet 1942, lors de la </a:t>
            </a:r>
            <a:r>
              <a:rPr lang="fr-FR" b="1" i="0" dirty="0" err="1" smtClean="0">
                <a:solidFill>
                  <a:srgbClr val="231F1F"/>
                </a:solidFill>
                <a:effectLst/>
              </a:rPr>
              <a:t>raﬂe</a:t>
            </a:r>
            <a:r>
              <a:rPr lang="fr-FR" b="1" i="0" dirty="0" smtClean="0">
                <a:solidFill>
                  <a:srgbClr val="231F1F"/>
                </a:solidFill>
                <a:effectLst/>
              </a:rPr>
              <a:t> du </a:t>
            </a:r>
            <a:r>
              <a:rPr lang="fr-FR" b="1" i="0" dirty="0" err="1" smtClean="0">
                <a:solidFill>
                  <a:srgbClr val="231F1F"/>
                </a:solidFill>
                <a:effectLst/>
              </a:rPr>
              <a:t>Vél’d’Hiv</a:t>
            </a:r>
            <a:r>
              <a:rPr lang="fr-FR" b="1" i="0" dirty="0" smtClean="0">
                <a:solidFill>
                  <a:srgbClr val="231F1F"/>
                </a:solidFill>
                <a:effectLst/>
              </a:rPr>
              <a:t>’, plus de 13 000 Juifs étrangers sont arrêtés dans Paris et sa banlieue. Les familles avec enfants sont dirigées vers le Vélodrome d’hiver à Paris; les autres dans le camp de Drancy, au nord de la ville. La plupart sont ensuite déportés à Auschwitz-Birkenau.</a:t>
            </a:r>
            <a:endParaRPr lang="fr-FR" b="1" dirty="0"/>
          </a:p>
        </p:txBody>
      </p:sp>
      <p:pic>
        <p:nvPicPr>
          <p:cNvPr id="4" name="Image 3"/>
          <p:cNvPicPr>
            <a:picLocks noChangeAspect="1"/>
          </p:cNvPicPr>
          <p:nvPr/>
        </p:nvPicPr>
        <p:blipFill>
          <a:blip r:embed="rId10"/>
          <a:stretch>
            <a:fillRect/>
          </a:stretch>
        </p:blipFill>
        <p:spPr>
          <a:xfrm>
            <a:off x="748824" y="0"/>
            <a:ext cx="4076673" cy="5942485"/>
          </a:xfrm>
          <a:prstGeom prst="rect">
            <a:avLst/>
          </a:prstGeom>
        </p:spPr>
      </p:pic>
      <p:pic>
        <p:nvPicPr>
          <p:cNvPr id="16" name="Image 15"/>
          <p:cNvPicPr>
            <a:picLocks noChangeAspect="1"/>
          </p:cNvPicPr>
          <p:nvPr/>
        </p:nvPicPr>
        <p:blipFill rotWithShape="1">
          <a:blip r:embed="rId11"/>
          <a:srcRect l="30595" t="5759" r="30285" b="7424"/>
          <a:stretch/>
        </p:blipFill>
        <p:spPr>
          <a:xfrm>
            <a:off x="174251" y="26554"/>
            <a:ext cx="4769428" cy="5953991"/>
          </a:xfrm>
          <a:prstGeom prst="rect">
            <a:avLst/>
          </a:prstGeom>
        </p:spPr>
      </p:pic>
      <p:pic>
        <p:nvPicPr>
          <p:cNvPr id="17" name="Image 16"/>
          <p:cNvPicPr>
            <a:picLocks noChangeAspect="1"/>
          </p:cNvPicPr>
          <p:nvPr/>
        </p:nvPicPr>
        <p:blipFill>
          <a:blip r:embed="rId12"/>
          <a:stretch>
            <a:fillRect/>
          </a:stretch>
        </p:blipFill>
        <p:spPr>
          <a:xfrm>
            <a:off x="5019987" y="537645"/>
            <a:ext cx="7060315" cy="5392716"/>
          </a:xfrm>
          <a:prstGeom prst="rect">
            <a:avLst/>
          </a:prstGeom>
        </p:spPr>
      </p:pic>
      <p:sp>
        <p:nvSpPr>
          <p:cNvPr id="8" name="Rectangle 7"/>
          <p:cNvSpPr/>
          <p:nvPr/>
        </p:nvSpPr>
        <p:spPr>
          <a:xfrm>
            <a:off x="949077" y="96913"/>
            <a:ext cx="10429782" cy="1477328"/>
          </a:xfrm>
          <a:prstGeom prst="rect">
            <a:avLst/>
          </a:prstGeom>
          <a:solidFill>
            <a:srgbClr val="FFFF00"/>
          </a:solidFill>
        </p:spPr>
        <p:txBody>
          <a:bodyPr wrap="square">
            <a:spAutoFit/>
          </a:bodyPr>
          <a:lstStyle/>
          <a:p>
            <a:r>
              <a:rPr lang="fr-FR" b="1" dirty="0" smtClean="0"/>
              <a:t> L’invasion de la zone Sud par l’Allemagne le 11 novembre 1942 entraîne une radicalisation d’un régime de plus en plus impopulaire. Des collaborationnistes partisans de l’idéologie nazie, entrent au gouvernement (René Bousquet, Joseph Darnand…). La Milice, (corps paramilitaire créé par le régime de Vichy en 1943 pour soutenir l’Allemagne nazie dans sa répression de la résistance) participe, aux côtés de la Gestapo, à la traque des Juifs et des résistants.</a:t>
            </a:r>
            <a:endParaRPr lang="fr-FR" b="1" dirty="0"/>
          </a:p>
        </p:txBody>
      </p:sp>
    </p:spTree>
    <p:extLst>
      <p:ext uri="{BB962C8B-B14F-4D97-AF65-F5344CB8AC3E}">
        <p14:creationId xmlns:p14="http://schemas.microsoft.com/office/powerpoint/2010/main" val="355158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5369" t="10909" r="19631" b="7273"/>
          <a:stretch/>
        </p:blipFill>
        <p:spPr>
          <a:xfrm>
            <a:off x="665016" y="363681"/>
            <a:ext cx="10131137" cy="6216835"/>
          </a:xfrm>
          <a:prstGeom prst="rect">
            <a:avLst/>
          </a:prstGeom>
        </p:spPr>
      </p:pic>
    </p:spTree>
    <p:extLst>
      <p:ext uri="{BB962C8B-B14F-4D97-AF65-F5344CB8AC3E}">
        <p14:creationId xmlns:p14="http://schemas.microsoft.com/office/powerpoint/2010/main" val="305989792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482</Words>
  <Application>Microsoft Office PowerPoint</Application>
  <PresentationFormat>Grand écran</PresentationFormat>
  <Paragraphs>24</Paragraphs>
  <Slides>6</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vt:i4>
      </vt:variant>
    </vt:vector>
  </HeadingPairs>
  <TitlesOfParts>
    <vt:vector size="11"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pp</dc:creator>
  <cp:lastModifiedBy>pp</cp:lastModifiedBy>
  <cp:revision>17</cp:revision>
  <dcterms:created xsi:type="dcterms:W3CDTF">2020-12-31T15:44:44Z</dcterms:created>
  <dcterms:modified xsi:type="dcterms:W3CDTF">2021-01-10T16:36:17Z</dcterms:modified>
</cp:coreProperties>
</file>