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59" r:id="rId4"/>
    <p:sldId id="260" r:id="rId5"/>
    <p:sldId id="261" r:id="rId6"/>
    <p:sldId id="267" r:id="rId7"/>
    <p:sldId id="266" r:id="rId8"/>
    <p:sldId id="270" r:id="rId9"/>
    <p:sldId id="268"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12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1022102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227321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152648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74502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231097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BD63004-87ED-4FF0-ADD0-1DCBD21756D7}"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198491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BD63004-87ED-4FF0-ADD0-1DCBD21756D7}" type="datetimeFigureOut">
              <a:rPr lang="fr-FR" smtClean="0"/>
              <a:t>13/01/2021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2146123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BD63004-87ED-4FF0-ADD0-1DCBD21756D7}" type="datetimeFigureOut">
              <a:rPr lang="fr-FR" smtClean="0"/>
              <a:t>13/01/2021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328812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BD63004-87ED-4FF0-ADD0-1DCBD21756D7}" type="datetimeFigureOut">
              <a:rPr lang="fr-FR" smtClean="0"/>
              <a:t>13/01/2021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12279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BD63004-87ED-4FF0-ADD0-1DCBD21756D7}"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174278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BD63004-87ED-4FF0-ADD0-1DCBD21756D7}"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1F33AC0-CA06-44BB-AB8A-60C8EFF0A83F}" type="slidenum">
              <a:rPr lang="fr-FR" smtClean="0"/>
              <a:t>‹N°›</a:t>
            </a:fld>
            <a:endParaRPr lang="fr-FR"/>
          </a:p>
        </p:txBody>
      </p:sp>
    </p:spTree>
    <p:extLst>
      <p:ext uri="{BB962C8B-B14F-4D97-AF65-F5344CB8AC3E}">
        <p14:creationId xmlns:p14="http://schemas.microsoft.com/office/powerpoint/2010/main" val="38329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63004-87ED-4FF0-ADD0-1DCBD21756D7}" type="datetimeFigureOut">
              <a:rPr lang="fr-FR" smtClean="0"/>
              <a:t>13/01/2021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33AC0-CA06-44BB-AB8A-60C8EFF0A83F}" type="slidenum">
              <a:rPr lang="fr-FR" smtClean="0"/>
              <a:t>‹N°›</a:t>
            </a:fld>
            <a:endParaRPr lang="fr-FR"/>
          </a:p>
        </p:txBody>
      </p:sp>
    </p:spTree>
    <p:extLst>
      <p:ext uri="{BB962C8B-B14F-4D97-AF65-F5344CB8AC3E}">
        <p14:creationId xmlns:p14="http://schemas.microsoft.com/office/powerpoint/2010/main" val="37950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6761" t="19697" r="13068" b="15152"/>
          <a:stretch/>
        </p:blipFill>
        <p:spPr>
          <a:xfrm>
            <a:off x="675410" y="83128"/>
            <a:ext cx="10858500" cy="6613534"/>
          </a:xfrm>
          <a:prstGeom prst="rect">
            <a:avLst/>
          </a:prstGeom>
        </p:spPr>
      </p:pic>
      <p:sp>
        <p:nvSpPr>
          <p:cNvPr id="3" name="Rectangle 2"/>
          <p:cNvSpPr/>
          <p:nvPr/>
        </p:nvSpPr>
        <p:spPr>
          <a:xfrm>
            <a:off x="4743450" y="1952500"/>
            <a:ext cx="5299364" cy="4524315"/>
          </a:xfrm>
          <a:prstGeom prst="rect">
            <a:avLst/>
          </a:prstGeom>
          <a:solidFill>
            <a:srgbClr val="00B0F0"/>
          </a:solidFill>
        </p:spPr>
        <p:txBody>
          <a:bodyPr wrap="square">
            <a:spAutoFit/>
          </a:bodyPr>
          <a:lstStyle/>
          <a:p>
            <a:r>
              <a:rPr lang="fr-FR" b="1" i="0" dirty="0" smtClean="0">
                <a:effectLst/>
                <a:latin typeface="Inconsolata"/>
              </a:rPr>
              <a:t>Le 24 février 1848, le roi Louis-Philippe I</a:t>
            </a:r>
            <a:r>
              <a:rPr lang="fr-FR" b="1" i="0" baseline="30000" dirty="0" smtClean="0">
                <a:effectLst/>
                <a:latin typeface="Inconsolata"/>
              </a:rPr>
              <a:t>er</a:t>
            </a:r>
            <a:r>
              <a:rPr lang="fr-FR" b="1" i="0" dirty="0" smtClean="0">
                <a:effectLst/>
                <a:latin typeface="Inconsolata"/>
              </a:rPr>
              <a:t> est chassé du pouvoir par une insurrection parisienne. La République est proclamée par Alphonse de Lamartine au balcon de l'Hôtel de Ville. Les idéaux d'une république apaisée, liés à un consensus social et à une véritable représentativité de la nation, semblent triompher. Pourtant, en 1851, à la suite d'un coup d'État, Louis-Napoléon Bonaparte, élu président de la République en 1848, établit un pouvoir personnel. À une république éphémère succède un empire qui dure jusqu'en 1870 en évoluant vers un système de plus en plus libéral. Ainsi, ces deux régimes constituent des témoins de la difficile entrée de la France dans l'âge démocratique</a:t>
            </a:r>
            <a:endParaRPr lang="fr-FR" dirty="0">
              <a:latin typeface="Inconsolata"/>
            </a:endParaRPr>
          </a:p>
        </p:txBody>
      </p:sp>
      <p:pic>
        <p:nvPicPr>
          <p:cNvPr id="4" name="Image 3"/>
          <p:cNvPicPr>
            <a:picLocks noChangeAspect="1"/>
          </p:cNvPicPr>
          <p:nvPr/>
        </p:nvPicPr>
        <p:blipFill rotWithShape="1">
          <a:blip r:embed="rId3"/>
          <a:srcRect l="41165" t="16666" r="28154" b="8636"/>
          <a:stretch/>
        </p:blipFill>
        <p:spPr>
          <a:xfrm>
            <a:off x="758535" y="1579139"/>
            <a:ext cx="3740727" cy="5122718"/>
          </a:xfrm>
          <a:prstGeom prst="rect">
            <a:avLst/>
          </a:prstGeom>
        </p:spPr>
      </p:pic>
    </p:spTree>
    <p:extLst>
      <p:ext uri="{BB962C8B-B14F-4D97-AF65-F5344CB8AC3E}">
        <p14:creationId xmlns:p14="http://schemas.microsoft.com/office/powerpoint/2010/main" val="183057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0199" t="12273" r="21335" b="25151"/>
          <a:stretch/>
        </p:blipFill>
        <p:spPr>
          <a:xfrm>
            <a:off x="626173" y="0"/>
            <a:ext cx="10875208" cy="6547318"/>
          </a:xfrm>
          <a:prstGeom prst="rect">
            <a:avLst/>
          </a:prstGeom>
        </p:spPr>
      </p:pic>
      <p:pic>
        <p:nvPicPr>
          <p:cNvPr id="5" name="Image 4"/>
          <p:cNvPicPr>
            <a:picLocks noChangeAspect="1"/>
          </p:cNvPicPr>
          <p:nvPr/>
        </p:nvPicPr>
        <p:blipFill rotWithShape="1">
          <a:blip r:embed="rId3"/>
          <a:srcRect l="20369" t="67879" r="22272" b="19697"/>
          <a:stretch/>
        </p:blipFill>
        <p:spPr>
          <a:xfrm>
            <a:off x="747694" y="5413663"/>
            <a:ext cx="10660179" cy="1298865"/>
          </a:xfrm>
          <a:prstGeom prst="rect">
            <a:avLst/>
          </a:prstGeom>
        </p:spPr>
      </p:pic>
      <p:sp>
        <p:nvSpPr>
          <p:cNvPr id="2" name="Rectangle 1"/>
          <p:cNvSpPr/>
          <p:nvPr/>
        </p:nvSpPr>
        <p:spPr>
          <a:xfrm>
            <a:off x="747694" y="248335"/>
            <a:ext cx="11118272" cy="830997"/>
          </a:xfrm>
          <a:prstGeom prst="rect">
            <a:avLst/>
          </a:prstGeom>
        </p:spPr>
        <p:txBody>
          <a:bodyPr wrap="square">
            <a:spAutoFit/>
          </a:bodyPr>
          <a:lstStyle/>
          <a:p>
            <a:r>
              <a:rPr lang="fr-FR" sz="2400" b="1" i="1" u="sng" dirty="0" smtClean="0">
                <a:solidFill>
                  <a:srgbClr val="7030A0"/>
                </a:solidFill>
                <a:effectLst/>
                <a:latin typeface="Inconsolata"/>
              </a:rPr>
              <a:t>I. De la République démocratique (</a:t>
            </a:r>
            <a:r>
              <a:rPr lang="fr-FR" sz="2400" b="1" i="1" u="sng" dirty="0" err="1" smtClean="0">
                <a:solidFill>
                  <a:srgbClr val="7030A0"/>
                </a:solidFill>
                <a:effectLst/>
                <a:latin typeface="Inconsolata"/>
              </a:rPr>
              <a:t>fev</a:t>
            </a:r>
            <a:r>
              <a:rPr lang="fr-FR" sz="2400" b="1" i="1" u="sng" dirty="0" smtClean="0">
                <a:solidFill>
                  <a:srgbClr val="7030A0"/>
                </a:solidFill>
                <a:effectLst/>
                <a:latin typeface="Inconsolata"/>
              </a:rPr>
              <a:t> – juin 1848) à la république réactionnaire (juin 1848-Déc 1851)</a:t>
            </a:r>
            <a:endParaRPr lang="fr-FR" sz="2400" b="0" i="0" dirty="0">
              <a:solidFill>
                <a:srgbClr val="7030A0"/>
              </a:solidFill>
              <a:effectLst/>
              <a:latin typeface="Inconsolata"/>
            </a:endParaRPr>
          </a:p>
        </p:txBody>
      </p:sp>
    </p:spTree>
    <p:extLst>
      <p:ext uri="{BB962C8B-B14F-4D97-AF65-F5344CB8AC3E}">
        <p14:creationId xmlns:p14="http://schemas.microsoft.com/office/powerpoint/2010/main" val="39161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761" t="-12751" r="1142" b="12751"/>
          <a:stretch/>
        </p:blipFill>
        <p:spPr>
          <a:xfrm>
            <a:off x="145472" y="-720367"/>
            <a:ext cx="11827069" cy="7017258"/>
          </a:xfrm>
          <a:prstGeom prst="rect">
            <a:avLst/>
          </a:prstGeom>
        </p:spPr>
      </p:pic>
      <p:pic>
        <p:nvPicPr>
          <p:cNvPr id="4" name="Image 3"/>
          <p:cNvPicPr>
            <a:picLocks noChangeAspect="1"/>
          </p:cNvPicPr>
          <p:nvPr/>
        </p:nvPicPr>
        <p:blipFill rotWithShape="1">
          <a:blip r:embed="rId3"/>
          <a:srcRect l="20410" t="29419" r="49551" b="63545"/>
          <a:stretch/>
        </p:blipFill>
        <p:spPr>
          <a:xfrm>
            <a:off x="3831888" y="417617"/>
            <a:ext cx="3522518" cy="550718"/>
          </a:xfrm>
          <a:prstGeom prst="rect">
            <a:avLst/>
          </a:prstGeom>
        </p:spPr>
      </p:pic>
      <p:cxnSp>
        <p:nvCxnSpPr>
          <p:cNvPr id="7" name="Connecteur droit 6"/>
          <p:cNvCxnSpPr/>
          <p:nvPr/>
        </p:nvCxnSpPr>
        <p:spPr>
          <a:xfrm>
            <a:off x="145472" y="2909455"/>
            <a:ext cx="11827069" cy="127659"/>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rotWithShape="1">
          <a:blip r:embed="rId3"/>
          <a:srcRect l="739" t="37252" r="82957" b="55712"/>
          <a:stretch/>
        </p:blipFill>
        <p:spPr>
          <a:xfrm>
            <a:off x="145472" y="417616"/>
            <a:ext cx="1911927" cy="550719"/>
          </a:xfrm>
          <a:prstGeom prst="rect">
            <a:avLst/>
          </a:prstGeom>
        </p:spPr>
      </p:pic>
      <p:sp>
        <p:nvSpPr>
          <p:cNvPr id="12" name="Ellipse 11"/>
          <p:cNvSpPr/>
          <p:nvPr/>
        </p:nvSpPr>
        <p:spPr>
          <a:xfrm>
            <a:off x="4447310" y="2909455"/>
            <a:ext cx="2358736" cy="1828799"/>
          </a:xfrm>
          <a:prstGeom prst="ellipse">
            <a:avLst/>
          </a:prstGeom>
          <a:solidFill>
            <a:schemeClr val="bg1">
              <a:alpha val="0"/>
            </a:schemeClr>
          </a:solid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rotWithShape="1">
          <a:blip r:embed="rId3"/>
          <a:srcRect l="56209" t="27560" r="2852" b="61288"/>
          <a:stretch/>
        </p:blipFill>
        <p:spPr>
          <a:xfrm>
            <a:off x="3434195" y="1586692"/>
            <a:ext cx="4800600" cy="872836"/>
          </a:xfrm>
          <a:prstGeom prst="rect">
            <a:avLst/>
          </a:prstGeom>
        </p:spPr>
      </p:pic>
      <p:sp>
        <p:nvSpPr>
          <p:cNvPr id="15" name="Triangle isocèle 14"/>
          <p:cNvSpPr/>
          <p:nvPr/>
        </p:nvSpPr>
        <p:spPr>
          <a:xfrm>
            <a:off x="2148560" y="4760428"/>
            <a:ext cx="7224041" cy="1534410"/>
          </a:xfrm>
          <a:prstGeom prst="triangle">
            <a:avLst/>
          </a:prstGeom>
          <a:solidFill>
            <a:schemeClr val="accent1">
              <a:alpha val="0"/>
            </a:schemeClr>
          </a:solidFill>
          <a:ln w="793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3"/>
          <a:srcRect l="32372" t="90619" r="32627" b="1814"/>
          <a:stretch/>
        </p:blipFill>
        <p:spPr>
          <a:xfrm>
            <a:off x="3708375" y="6175494"/>
            <a:ext cx="4104410" cy="592282"/>
          </a:xfrm>
          <a:prstGeom prst="rect">
            <a:avLst/>
          </a:prstGeom>
        </p:spPr>
      </p:pic>
      <p:pic>
        <p:nvPicPr>
          <p:cNvPr id="16" name="Image 15"/>
          <p:cNvPicPr>
            <a:picLocks noChangeAspect="1"/>
          </p:cNvPicPr>
          <p:nvPr/>
        </p:nvPicPr>
        <p:blipFill rotWithShape="1">
          <a:blip r:embed="rId3"/>
          <a:srcRect l="1418" t="65352" r="82544" b="12213"/>
          <a:stretch/>
        </p:blipFill>
        <p:spPr>
          <a:xfrm>
            <a:off x="1521089" y="5188545"/>
            <a:ext cx="1668921" cy="1558273"/>
          </a:xfrm>
          <a:prstGeom prst="rect">
            <a:avLst/>
          </a:prstGeom>
        </p:spPr>
      </p:pic>
      <p:pic>
        <p:nvPicPr>
          <p:cNvPr id="17" name="Image 16"/>
          <p:cNvPicPr>
            <a:picLocks noChangeAspect="1"/>
          </p:cNvPicPr>
          <p:nvPr/>
        </p:nvPicPr>
        <p:blipFill rotWithShape="1">
          <a:blip r:embed="rId3"/>
          <a:srcRect l="82250" t="64473" r="2304" b="13491"/>
          <a:stretch/>
        </p:blipFill>
        <p:spPr>
          <a:xfrm>
            <a:off x="9372601" y="4689594"/>
            <a:ext cx="1593037" cy="1517072"/>
          </a:xfrm>
          <a:prstGeom prst="rect">
            <a:avLst/>
          </a:prstGeom>
        </p:spPr>
      </p:pic>
      <p:pic>
        <p:nvPicPr>
          <p:cNvPr id="18" name="Image 17"/>
          <p:cNvPicPr>
            <a:picLocks noChangeAspect="1"/>
          </p:cNvPicPr>
          <p:nvPr/>
        </p:nvPicPr>
        <p:blipFill rotWithShape="1">
          <a:blip r:embed="rId4"/>
          <a:srcRect l="20582" t="31515" r="72869" b="48485"/>
          <a:stretch/>
        </p:blipFill>
        <p:spPr>
          <a:xfrm>
            <a:off x="207695" y="1586692"/>
            <a:ext cx="1075581" cy="1847575"/>
          </a:xfrm>
          <a:prstGeom prst="rect">
            <a:avLst/>
          </a:prstGeom>
        </p:spPr>
      </p:pic>
      <p:sp>
        <p:nvSpPr>
          <p:cNvPr id="19" name="Ellipse 18"/>
          <p:cNvSpPr/>
          <p:nvPr/>
        </p:nvSpPr>
        <p:spPr>
          <a:xfrm>
            <a:off x="1252043" y="2909455"/>
            <a:ext cx="1834057" cy="1517072"/>
          </a:xfrm>
          <a:prstGeom prst="ellipse">
            <a:avLst/>
          </a:prstGeom>
          <a:solidFill>
            <a:schemeClr val="accent1">
              <a:alpha val="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08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1136" t="22424" r="28664" b="17879"/>
          <a:stretch/>
        </p:blipFill>
        <p:spPr>
          <a:xfrm>
            <a:off x="1558634" y="-46170"/>
            <a:ext cx="9684329" cy="6478143"/>
          </a:xfrm>
          <a:prstGeom prst="rect">
            <a:avLst/>
          </a:prstGeom>
        </p:spPr>
      </p:pic>
      <p:sp>
        <p:nvSpPr>
          <p:cNvPr id="4" name="Rectangle 3"/>
          <p:cNvSpPr/>
          <p:nvPr/>
        </p:nvSpPr>
        <p:spPr>
          <a:xfrm>
            <a:off x="1891146" y="691726"/>
            <a:ext cx="8821881" cy="1015663"/>
          </a:xfrm>
          <a:prstGeom prst="rect">
            <a:avLst/>
          </a:prstGeom>
          <a:solidFill>
            <a:srgbClr val="FFFF00"/>
          </a:solidFill>
        </p:spPr>
        <p:txBody>
          <a:bodyPr wrap="square">
            <a:spAutoFit/>
          </a:bodyPr>
          <a:lstStyle/>
          <a:p>
            <a:r>
              <a:rPr lang="fr-FR" sz="2000" b="1" dirty="0" smtClean="0"/>
              <a:t>Conclusion de l’analyse critique du tableau : Un gouvernement provisoire dominé par les Républicains modérés, mais qui doit répondre aux attentes des révolutionnaires.</a:t>
            </a:r>
            <a:endParaRPr lang="fr-FR" sz="2000" b="1" dirty="0"/>
          </a:p>
        </p:txBody>
      </p:sp>
    </p:spTree>
    <p:extLst>
      <p:ext uri="{BB962C8B-B14F-4D97-AF65-F5344CB8AC3E}">
        <p14:creationId xmlns:p14="http://schemas.microsoft.com/office/powerpoint/2010/main" val="2625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9344" y="83565"/>
            <a:ext cx="5314275" cy="369332"/>
          </a:xfrm>
          <a:prstGeom prst="rect">
            <a:avLst/>
          </a:prstGeom>
        </p:spPr>
        <p:txBody>
          <a:bodyPr wrap="none">
            <a:spAutoFit/>
          </a:bodyPr>
          <a:lstStyle/>
          <a:p>
            <a:r>
              <a:rPr lang="fr-FR" b="1" i="0" dirty="0" smtClean="0">
                <a:solidFill>
                  <a:srgbClr val="0070C0"/>
                </a:solidFill>
                <a:effectLst/>
                <a:latin typeface="Arial" panose="020B0604020202020204" pitchFamily="34" charset="0"/>
              </a:rPr>
              <a:t> </a:t>
            </a:r>
            <a:r>
              <a:rPr lang="fr-FR" b="1" i="0" u="sng" dirty="0" smtClean="0">
                <a:solidFill>
                  <a:srgbClr val="0070C0"/>
                </a:solidFill>
                <a:effectLst/>
                <a:latin typeface="Arial" panose="020B0604020202020204" pitchFamily="34" charset="0"/>
              </a:rPr>
              <a:t>a) 1848: un temps de reconfiguration politique</a:t>
            </a:r>
            <a:endParaRPr lang="fr-FR" dirty="0">
              <a:solidFill>
                <a:srgbClr val="0070C0"/>
              </a:solidFill>
            </a:endParaRPr>
          </a:p>
        </p:txBody>
      </p:sp>
      <p:sp>
        <p:nvSpPr>
          <p:cNvPr id="3" name="Rectangle 2"/>
          <p:cNvSpPr/>
          <p:nvPr/>
        </p:nvSpPr>
        <p:spPr>
          <a:xfrm>
            <a:off x="6691974" y="660633"/>
            <a:ext cx="5088662" cy="3785652"/>
          </a:xfrm>
          <a:prstGeom prst="rect">
            <a:avLst/>
          </a:prstGeom>
          <a:solidFill>
            <a:srgbClr val="FFC000"/>
          </a:solidFill>
        </p:spPr>
        <p:txBody>
          <a:bodyPr wrap="square">
            <a:spAutoFit/>
          </a:bodyPr>
          <a:lstStyle/>
          <a:p>
            <a:r>
              <a:rPr lang="fr-FR" sz="1600" b="1" dirty="0">
                <a:solidFill>
                  <a:srgbClr val="000000"/>
                </a:solidFill>
              </a:rPr>
              <a:t>Alphonse de Lamartine (1790-1869) est un poète, romancier et dramaturge français. </a:t>
            </a:r>
            <a:r>
              <a:rPr lang="fr-FR" sz="1600" b="1" dirty="0" smtClean="0">
                <a:solidFill>
                  <a:srgbClr val="000000"/>
                </a:solidFill>
              </a:rPr>
              <a:t>Mais </a:t>
            </a:r>
            <a:r>
              <a:rPr lang="fr-FR" sz="1600" b="1" dirty="0">
                <a:solidFill>
                  <a:srgbClr val="000000"/>
                </a:solidFill>
              </a:rPr>
              <a:t>c’est aussi un homme politique qui a joué un rôle notable dans les événements de la deuxième République Alors qu’il est royaliste (légitimiste) au départ, ses pensées et </a:t>
            </a:r>
            <a:r>
              <a:rPr lang="fr-FR" sz="1600" b="1" dirty="0" smtClean="0">
                <a:solidFill>
                  <a:srgbClr val="000000"/>
                </a:solidFill>
              </a:rPr>
              <a:t>réflexions (pour l’abolition de l’esclavage, pour le suffrage universel…) </a:t>
            </a:r>
            <a:r>
              <a:rPr lang="fr-FR" sz="1600" b="1" dirty="0">
                <a:solidFill>
                  <a:srgbClr val="000000"/>
                </a:solidFill>
              </a:rPr>
              <a:t>l’emmènent vers la gauche</a:t>
            </a:r>
            <a:r>
              <a:rPr lang="fr-FR" sz="1600" b="1" dirty="0" smtClean="0">
                <a:solidFill>
                  <a:srgbClr val="000000"/>
                </a:solidFill>
              </a:rPr>
              <a:t>.</a:t>
            </a:r>
          </a:p>
          <a:p>
            <a:r>
              <a:rPr lang="fr-FR" sz="1600" b="1" dirty="0">
                <a:solidFill>
                  <a:srgbClr val="000000"/>
                </a:solidFill>
              </a:rPr>
              <a:t> </a:t>
            </a:r>
            <a:r>
              <a:rPr lang="fr-FR" sz="1600" b="1" dirty="0" smtClean="0">
                <a:solidFill>
                  <a:srgbClr val="000000"/>
                </a:solidFill>
              </a:rPr>
              <a:t>   </a:t>
            </a:r>
            <a:r>
              <a:rPr lang="fr-FR" sz="1600" b="1" dirty="0">
                <a:solidFill>
                  <a:srgbClr val="000000"/>
                </a:solidFill>
              </a:rPr>
              <a:t>Il se convertit à la République dont il proclame l’instauration lors de la Révolution de </a:t>
            </a:r>
            <a:r>
              <a:rPr lang="fr-FR" sz="1600" b="1" dirty="0" smtClean="0">
                <a:solidFill>
                  <a:srgbClr val="000000"/>
                </a:solidFill>
              </a:rPr>
              <a:t>février 1848</a:t>
            </a:r>
            <a:r>
              <a:rPr lang="fr-FR" sz="1600" b="1" dirty="0">
                <a:solidFill>
                  <a:srgbClr val="000000"/>
                </a:solidFill>
              </a:rPr>
              <a:t>. </a:t>
            </a:r>
            <a:r>
              <a:rPr lang="fr-FR" sz="1600" b="1" dirty="0" smtClean="0">
                <a:solidFill>
                  <a:srgbClr val="000000"/>
                </a:solidFill>
              </a:rPr>
              <a:t> Lamartine, membre </a:t>
            </a:r>
            <a:r>
              <a:rPr lang="fr-FR" sz="1600" b="1" dirty="0">
                <a:solidFill>
                  <a:srgbClr val="000000"/>
                </a:solidFill>
              </a:rPr>
              <a:t>du gouvernement provisoire ,</a:t>
            </a:r>
            <a:r>
              <a:rPr lang="fr-FR" sz="1600" b="1" dirty="0" smtClean="0">
                <a:solidFill>
                  <a:srgbClr val="000000"/>
                </a:solidFill>
              </a:rPr>
              <a:t> </a:t>
            </a:r>
            <a:r>
              <a:rPr lang="fr-FR" sz="1600" b="1" dirty="0">
                <a:solidFill>
                  <a:srgbClr val="000000"/>
                </a:solidFill>
              </a:rPr>
              <a:t>est ministre des Affaires étrangères jusqu’en mai 1848</a:t>
            </a:r>
            <a:r>
              <a:rPr lang="fr-FR" sz="1600" b="1" dirty="0" smtClean="0">
                <a:solidFill>
                  <a:srgbClr val="000000"/>
                </a:solidFill>
              </a:rPr>
              <a:t>.</a:t>
            </a:r>
            <a:r>
              <a:rPr lang="fr-FR" sz="1600" b="1" dirty="0">
                <a:solidFill>
                  <a:srgbClr val="000000"/>
                </a:solidFill>
              </a:rPr>
              <a:t> Lamartine se présente à l’élection présidentielle </a:t>
            </a:r>
            <a:r>
              <a:rPr lang="fr-FR" sz="1600" b="1" dirty="0" smtClean="0">
                <a:solidFill>
                  <a:srgbClr val="000000"/>
                </a:solidFill>
              </a:rPr>
              <a:t>de décembre </a:t>
            </a:r>
            <a:r>
              <a:rPr lang="fr-FR" sz="1600" b="1" dirty="0">
                <a:solidFill>
                  <a:srgbClr val="000000"/>
                </a:solidFill>
              </a:rPr>
              <a:t>1848, mais ne recueille quasiment aucune voix (0,028% !) face à </a:t>
            </a:r>
            <a:r>
              <a:rPr lang="fr-FR" sz="1600" b="1" dirty="0" smtClean="0">
                <a:solidFill>
                  <a:srgbClr val="000000"/>
                </a:solidFill>
              </a:rPr>
              <a:t>Louis Napoléon Bonaparte. </a:t>
            </a:r>
            <a:r>
              <a:rPr lang="fr-FR" sz="1600" b="1" dirty="0">
                <a:solidFill>
                  <a:srgbClr val="000000"/>
                </a:solidFill>
              </a:rPr>
              <a:t>Il se retire alors de la vie politique. </a:t>
            </a:r>
            <a:endParaRPr lang="fr-FR" sz="1600" b="1" dirty="0"/>
          </a:p>
        </p:txBody>
      </p:sp>
      <p:pic>
        <p:nvPicPr>
          <p:cNvPr id="4" name="Image 3"/>
          <p:cNvPicPr>
            <a:picLocks noChangeAspect="1"/>
          </p:cNvPicPr>
          <p:nvPr/>
        </p:nvPicPr>
        <p:blipFill>
          <a:blip r:embed="rId2"/>
          <a:stretch>
            <a:fillRect/>
          </a:stretch>
        </p:blipFill>
        <p:spPr>
          <a:xfrm>
            <a:off x="2921791" y="656420"/>
            <a:ext cx="3162960" cy="4128000"/>
          </a:xfrm>
          <a:prstGeom prst="rect">
            <a:avLst/>
          </a:prstGeom>
        </p:spPr>
      </p:pic>
      <p:pic>
        <p:nvPicPr>
          <p:cNvPr id="11" name="Image 10"/>
          <p:cNvPicPr>
            <a:picLocks noChangeAspect="1"/>
          </p:cNvPicPr>
          <p:nvPr/>
        </p:nvPicPr>
        <p:blipFill rotWithShape="1">
          <a:blip r:embed="rId3"/>
          <a:srcRect l="27209" t="17209" r="15145" b="7287"/>
          <a:stretch/>
        </p:blipFill>
        <p:spPr>
          <a:xfrm>
            <a:off x="694070" y="655552"/>
            <a:ext cx="5768692" cy="4250156"/>
          </a:xfrm>
          <a:prstGeom prst="rect">
            <a:avLst/>
          </a:prstGeom>
        </p:spPr>
      </p:pic>
      <p:pic>
        <p:nvPicPr>
          <p:cNvPr id="5" name="Image 4"/>
          <p:cNvPicPr>
            <a:picLocks noChangeAspect="1"/>
          </p:cNvPicPr>
          <p:nvPr/>
        </p:nvPicPr>
        <p:blipFill rotWithShape="1">
          <a:blip r:embed="rId4"/>
          <a:srcRect l="22064" t="20000" r="23169" b="30542"/>
          <a:stretch/>
        </p:blipFill>
        <p:spPr>
          <a:xfrm>
            <a:off x="225707" y="808073"/>
            <a:ext cx="6351661" cy="3226401"/>
          </a:xfrm>
          <a:prstGeom prst="rect">
            <a:avLst/>
          </a:prstGeom>
        </p:spPr>
      </p:pic>
      <p:pic>
        <p:nvPicPr>
          <p:cNvPr id="12" name="Image 11"/>
          <p:cNvPicPr>
            <a:picLocks noChangeAspect="1"/>
          </p:cNvPicPr>
          <p:nvPr/>
        </p:nvPicPr>
        <p:blipFill rotWithShape="1">
          <a:blip r:embed="rId5"/>
          <a:srcRect l="20319" t="18914" r="21599" b="13489"/>
          <a:stretch/>
        </p:blipFill>
        <p:spPr>
          <a:xfrm>
            <a:off x="1467292" y="655552"/>
            <a:ext cx="8931349" cy="5846949"/>
          </a:xfrm>
          <a:prstGeom prst="rect">
            <a:avLst/>
          </a:prstGeom>
        </p:spPr>
      </p:pic>
    </p:spTree>
    <p:extLst>
      <p:ext uri="{BB962C8B-B14F-4D97-AF65-F5344CB8AC3E}">
        <p14:creationId xmlns:p14="http://schemas.microsoft.com/office/powerpoint/2010/main" val="8965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97416" y="121655"/>
            <a:ext cx="7546676" cy="1477328"/>
          </a:xfrm>
          <a:prstGeom prst="rect">
            <a:avLst/>
          </a:prstGeom>
          <a:solidFill>
            <a:srgbClr val="FFC000"/>
          </a:solidFill>
        </p:spPr>
        <p:txBody>
          <a:bodyPr wrap="square">
            <a:spAutoFit/>
          </a:bodyPr>
          <a:lstStyle/>
          <a:p>
            <a:pPr lvl="0"/>
            <a:r>
              <a:rPr lang="fr-FR" b="1" dirty="0">
                <a:solidFill>
                  <a:srgbClr val="000000"/>
                </a:solidFill>
              </a:rPr>
              <a:t>La République se veut démocratique et sociale : </a:t>
            </a:r>
            <a:r>
              <a:rPr lang="fr-FR" b="1" dirty="0" smtClean="0">
                <a:solidFill>
                  <a:srgbClr val="000000"/>
                </a:solidFill>
              </a:rPr>
              <a:t>Les </a:t>
            </a:r>
            <a:r>
              <a:rPr lang="fr-FR" b="1" dirty="0">
                <a:solidFill>
                  <a:srgbClr val="000000"/>
                </a:solidFill>
              </a:rPr>
              <a:t>valeurs de cette IIe République sont : égalité, liberté, fraternité. Elle se veut une République ouverte et </a:t>
            </a:r>
            <a:r>
              <a:rPr lang="fr-FR" b="1" dirty="0" smtClean="0">
                <a:solidFill>
                  <a:srgbClr val="000000"/>
                </a:solidFill>
              </a:rPr>
              <a:t>généreuse.</a:t>
            </a:r>
            <a:r>
              <a:rPr lang="fr-FR" b="1" dirty="0" smtClean="0">
                <a:solidFill>
                  <a:prstClr val="black"/>
                </a:solidFill>
              </a:rPr>
              <a:t> </a:t>
            </a:r>
            <a:r>
              <a:rPr lang="fr-FR" b="1" dirty="0">
                <a:solidFill>
                  <a:prstClr val="black"/>
                </a:solidFill>
              </a:rPr>
              <a:t>« L’esprit de 1848 » anime des fêtes civiques telles les plantations des arbres de la liberté dans les villes et les villages</a:t>
            </a:r>
          </a:p>
          <a:p>
            <a:pPr algn="just"/>
            <a:r>
              <a:rPr lang="fr-FR" b="1" dirty="0" smtClean="0">
                <a:solidFill>
                  <a:srgbClr val="000000"/>
                </a:solidFill>
              </a:rPr>
              <a:t>     De </a:t>
            </a:r>
            <a:r>
              <a:rPr lang="fr-FR" b="1" dirty="0">
                <a:solidFill>
                  <a:srgbClr val="000000"/>
                </a:solidFill>
              </a:rPr>
              <a:t>grandes mesures sont prises :</a:t>
            </a:r>
            <a:endParaRPr lang="fr-FR" b="1" dirty="0"/>
          </a:p>
        </p:txBody>
      </p:sp>
      <p:pic>
        <p:nvPicPr>
          <p:cNvPr id="12" name="Image 11"/>
          <p:cNvPicPr>
            <a:picLocks noChangeAspect="1"/>
          </p:cNvPicPr>
          <p:nvPr/>
        </p:nvPicPr>
        <p:blipFill>
          <a:blip r:embed="rId2"/>
          <a:stretch>
            <a:fillRect/>
          </a:stretch>
        </p:blipFill>
        <p:spPr>
          <a:xfrm>
            <a:off x="544453" y="134920"/>
            <a:ext cx="3734580" cy="4843283"/>
          </a:xfrm>
          <a:prstGeom prst="rect">
            <a:avLst/>
          </a:prstGeom>
        </p:spPr>
      </p:pic>
      <p:pic>
        <p:nvPicPr>
          <p:cNvPr id="13" name="Image 12"/>
          <p:cNvPicPr>
            <a:picLocks noChangeAspect="1"/>
          </p:cNvPicPr>
          <p:nvPr/>
        </p:nvPicPr>
        <p:blipFill rotWithShape="1">
          <a:blip r:embed="rId3"/>
          <a:srcRect l="28636" t="22727" r="14347" b="16060"/>
          <a:stretch/>
        </p:blipFill>
        <p:spPr>
          <a:xfrm>
            <a:off x="4611803" y="1785906"/>
            <a:ext cx="6951519" cy="4197928"/>
          </a:xfrm>
          <a:prstGeom prst="rect">
            <a:avLst/>
          </a:prstGeom>
        </p:spPr>
      </p:pic>
      <p:pic>
        <p:nvPicPr>
          <p:cNvPr id="6" name="Image 5"/>
          <p:cNvPicPr>
            <a:picLocks noChangeAspect="1"/>
          </p:cNvPicPr>
          <p:nvPr/>
        </p:nvPicPr>
        <p:blipFill rotWithShape="1">
          <a:blip r:embed="rId4"/>
          <a:srcRect l="22325" t="24806" r="47849" b="31317"/>
          <a:stretch/>
        </p:blipFill>
        <p:spPr>
          <a:xfrm>
            <a:off x="856085" y="3776951"/>
            <a:ext cx="3682590" cy="3047296"/>
          </a:xfrm>
          <a:prstGeom prst="rect">
            <a:avLst/>
          </a:prstGeom>
        </p:spPr>
      </p:pic>
      <p:pic>
        <p:nvPicPr>
          <p:cNvPr id="14" name="Image 13"/>
          <p:cNvPicPr>
            <a:picLocks noChangeAspect="1"/>
          </p:cNvPicPr>
          <p:nvPr/>
        </p:nvPicPr>
        <p:blipFill rotWithShape="1">
          <a:blip r:embed="rId5"/>
          <a:srcRect l="36989" t="26061" r="23466" b="12879"/>
          <a:stretch/>
        </p:blipFill>
        <p:spPr>
          <a:xfrm>
            <a:off x="134472" y="6809"/>
            <a:ext cx="4262944" cy="3702515"/>
          </a:xfrm>
          <a:prstGeom prst="rect">
            <a:avLst/>
          </a:prstGeom>
        </p:spPr>
      </p:pic>
      <p:pic>
        <p:nvPicPr>
          <p:cNvPr id="17" name="Image 16"/>
          <p:cNvPicPr>
            <a:picLocks noChangeAspect="1"/>
          </p:cNvPicPr>
          <p:nvPr/>
        </p:nvPicPr>
        <p:blipFill rotWithShape="1">
          <a:blip r:embed="rId6"/>
          <a:srcRect l="36733" t="27486" r="966" b="13120"/>
          <a:stretch/>
        </p:blipFill>
        <p:spPr>
          <a:xfrm>
            <a:off x="4563051" y="1785906"/>
            <a:ext cx="7595755" cy="4073237"/>
          </a:xfrm>
          <a:prstGeom prst="rect">
            <a:avLst/>
          </a:prstGeom>
        </p:spPr>
      </p:pic>
      <p:sp>
        <p:nvSpPr>
          <p:cNvPr id="9" name="Rectangle 8"/>
          <p:cNvSpPr/>
          <p:nvPr/>
        </p:nvSpPr>
        <p:spPr>
          <a:xfrm>
            <a:off x="856085" y="4014741"/>
            <a:ext cx="9888682" cy="2308324"/>
          </a:xfrm>
          <a:prstGeom prst="rect">
            <a:avLst/>
          </a:prstGeom>
          <a:solidFill>
            <a:srgbClr val="FFC000"/>
          </a:solidFill>
        </p:spPr>
        <p:txBody>
          <a:bodyPr wrap="square">
            <a:spAutoFit/>
          </a:bodyPr>
          <a:lstStyle/>
          <a:p>
            <a:r>
              <a:rPr lang="fr-FR" b="1" dirty="0" smtClean="0">
                <a:solidFill>
                  <a:prstClr val="black"/>
                </a:solidFill>
              </a:rPr>
              <a:t>Une dynamique puissante de démocratisation : Cet « esprit de 1848 » repose aussi sur une dynamique de créations de clubs et de journaux qui témoignent de la volonté de la population de participer directement au gouvernement de la cité : nombreux sont les clubs et les journaux qui se font les relais des idées révolutionnaires, socialistes mais aussi féministes. </a:t>
            </a:r>
            <a:endParaRPr lang="fr-FR" b="1" dirty="0" smtClean="0">
              <a:solidFill>
                <a:prstClr val="black"/>
              </a:solidFill>
            </a:endParaRPr>
          </a:p>
          <a:p>
            <a:r>
              <a:rPr lang="fr-FR" b="1" dirty="0" smtClean="0">
                <a:solidFill>
                  <a:prstClr val="black"/>
                </a:solidFill>
              </a:rPr>
              <a:t>Le </a:t>
            </a:r>
            <a:r>
              <a:rPr lang="fr-FR" b="1" dirty="0" smtClean="0">
                <a:solidFill>
                  <a:prstClr val="black"/>
                </a:solidFill>
              </a:rPr>
              <a:t>club des femmes d’Eugénie </a:t>
            </a:r>
            <a:r>
              <a:rPr lang="fr-FR" b="1" dirty="0" err="1" smtClean="0">
                <a:solidFill>
                  <a:prstClr val="black"/>
                </a:solidFill>
              </a:rPr>
              <a:t>Niboyet</a:t>
            </a:r>
            <a:r>
              <a:rPr lang="fr-FR" b="1" dirty="0" smtClean="0">
                <a:solidFill>
                  <a:prstClr val="black"/>
                </a:solidFill>
              </a:rPr>
              <a:t> et le club de l’Émancipation des femmes de Jeanne </a:t>
            </a:r>
            <a:r>
              <a:rPr lang="fr-FR" b="1" dirty="0" err="1" smtClean="0">
                <a:solidFill>
                  <a:prstClr val="black"/>
                </a:solidFill>
              </a:rPr>
              <a:t>Deroin</a:t>
            </a:r>
            <a:r>
              <a:rPr lang="fr-FR" b="1" dirty="0" smtClean="0">
                <a:solidFill>
                  <a:prstClr val="black"/>
                </a:solidFill>
              </a:rPr>
              <a:t> réclament le droit de divorce aboli en 1816, l’égalité des droits civils dans le mariage entre les hommes et les femmes, le droit de vote… </a:t>
            </a:r>
            <a:r>
              <a:rPr lang="fr-FR" b="1" dirty="0" smtClean="0">
                <a:solidFill>
                  <a:prstClr val="black"/>
                </a:solidFill>
              </a:rPr>
              <a:t>(Voir l’engagement de G. Sand dans la politique…même si elle refuse d’être candidate aux élections législatives)</a:t>
            </a:r>
            <a:endParaRPr lang="fr-FR" b="1" dirty="0">
              <a:solidFill>
                <a:prstClr val="black"/>
              </a:solidFill>
            </a:endParaRPr>
          </a:p>
        </p:txBody>
      </p:sp>
    </p:spTree>
    <p:extLst>
      <p:ext uri="{BB962C8B-B14F-4D97-AF65-F5344CB8AC3E}">
        <p14:creationId xmlns:p14="http://schemas.microsoft.com/office/powerpoint/2010/main" val="36183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0284" t="29243" r="22017" b="11364"/>
          <a:stretch/>
        </p:blipFill>
        <p:spPr>
          <a:xfrm>
            <a:off x="954232" y="915626"/>
            <a:ext cx="9694718" cy="5613487"/>
          </a:xfrm>
          <a:prstGeom prst="rect">
            <a:avLst/>
          </a:prstGeom>
        </p:spPr>
      </p:pic>
      <p:sp>
        <p:nvSpPr>
          <p:cNvPr id="5" name="Rectangle 4"/>
          <p:cNvSpPr/>
          <p:nvPr/>
        </p:nvSpPr>
        <p:spPr>
          <a:xfrm>
            <a:off x="8520546" y="5451403"/>
            <a:ext cx="2026227" cy="301336"/>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954232" y="5752739"/>
            <a:ext cx="1045325" cy="269312"/>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366807" y="3782450"/>
            <a:ext cx="3024101" cy="301336"/>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954232" y="4002044"/>
            <a:ext cx="8658398" cy="301336"/>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449935" y="2571373"/>
            <a:ext cx="3024101" cy="301336"/>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54232" y="2860933"/>
            <a:ext cx="5743748" cy="301336"/>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85107" y="159498"/>
            <a:ext cx="10755284" cy="646331"/>
          </a:xfrm>
          <a:prstGeom prst="rect">
            <a:avLst/>
          </a:prstGeom>
          <a:solidFill>
            <a:srgbClr val="FFC000"/>
          </a:solidFill>
        </p:spPr>
        <p:txBody>
          <a:bodyPr wrap="square">
            <a:spAutoFit/>
          </a:bodyPr>
          <a:lstStyle/>
          <a:p>
            <a:r>
              <a:rPr lang="fr-FR" b="1" dirty="0" smtClean="0"/>
              <a:t>L’engagement </a:t>
            </a:r>
            <a:r>
              <a:rPr lang="fr-FR" b="1" dirty="0"/>
              <a:t>de G. Sand est caractéristique de la vitalité de l’opinion publique lors de la 2de République mais témoigne aussi des tensions qui font échouer le régime. </a:t>
            </a:r>
          </a:p>
        </p:txBody>
      </p:sp>
      <p:pic>
        <p:nvPicPr>
          <p:cNvPr id="12" name="Image 11"/>
          <p:cNvPicPr>
            <a:picLocks noChangeAspect="1"/>
          </p:cNvPicPr>
          <p:nvPr/>
        </p:nvPicPr>
        <p:blipFill rotWithShape="1">
          <a:blip r:embed="rId3"/>
          <a:srcRect l="21307" t="42576" r="23381" b="22575"/>
          <a:stretch/>
        </p:blipFill>
        <p:spPr>
          <a:xfrm>
            <a:off x="688094" y="1736823"/>
            <a:ext cx="10326658" cy="3659681"/>
          </a:xfrm>
          <a:prstGeom prst="rect">
            <a:avLst/>
          </a:prstGeom>
        </p:spPr>
      </p:pic>
      <p:sp>
        <p:nvSpPr>
          <p:cNvPr id="13" name="Rectangle 12"/>
          <p:cNvSpPr/>
          <p:nvPr/>
        </p:nvSpPr>
        <p:spPr>
          <a:xfrm>
            <a:off x="5413664" y="1462756"/>
            <a:ext cx="4977244"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54232" y="1697630"/>
            <a:ext cx="2256559"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553902" y="2151254"/>
            <a:ext cx="2595043"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854666" y="3322256"/>
            <a:ext cx="2299725"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54232" y="3788834"/>
            <a:ext cx="2299725"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954232" y="5024062"/>
            <a:ext cx="5743748" cy="250154"/>
          </a:xfrm>
          <a:prstGeom prst="rect">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rotWithShape="1">
          <a:blip r:embed="rId4"/>
          <a:srcRect l="21819" t="44242" r="23466" b="16971"/>
          <a:stretch/>
        </p:blipFill>
        <p:spPr>
          <a:xfrm>
            <a:off x="592281" y="1659055"/>
            <a:ext cx="10682171" cy="4259558"/>
          </a:xfrm>
          <a:prstGeom prst="rect">
            <a:avLst/>
          </a:prstGeom>
        </p:spPr>
      </p:pic>
      <p:sp>
        <p:nvSpPr>
          <p:cNvPr id="21" name="Rectangle 20"/>
          <p:cNvSpPr/>
          <p:nvPr/>
        </p:nvSpPr>
        <p:spPr>
          <a:xfrm>
            <a:off x="7969827" y="5274216"/>
            <a:ext cx="1596044" cy="644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p:cNvPicPr>
            <a:picLocks noChangeAspect="1"/>
          </p:cNvPicPr>
          <p:nvPr/>
        </p:nvPicPr>
        <p:blipFill rotWithShape="1">
          <a:blip r:embed="rId5"/>
          <a:srcRect l="13977" t="4242" r="20483" b="13939"/>
          <a:stretch/>
        </p:blipFill>
        <p:spPr>
          <a:xfrm>
            <a:off x="406254" y="116523"/>
            <a:ext cx="7990609" cy="5611092"/>
          </a:xfrm>
          <a:prstGeom prst="rect">
            <a:avLst/>
          </a:prstGeom>
        </p:spPr>
      </p:pic>
      <p:pic>
        <p:nvPicPr>
          <p:cNvPr id="23" name="Image 22"/>
          <p:cNvPicPr>
            <a:picLocks noChangeAspect="1"/>
          </p:cNvPicPr>
          <p:nvPr/>
        </p:nvPicPr>
        <p:blipFill>
          <a:blip r:embed="rId6"/>
          <a:stretch>
            <a:fillRect/>
          </a:stretch>
        </p:blipFill>
        <p:spPr>
          <a:xfrm>
            <a:off x="8394571" y="159498"/>
            <a:ext cx="3223664" cy="4320374"/>
          </a:xfrm>
          <a:prstGeom prst="rect">
            <a:avLst/>
          </a:prstGeom>
        </p:spPr>
      </p:pic>
    </p:spTree>
    <p:extLst>
      <p:ext uri="{BB962C8B-B14F-4D97-AF65-F5344CB8AC3E}">
        <p14:creationId xmlns:p14="http://schemas.microsoft.com/office/powerpoint/2010/main" val="22856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64858" t="16970" r="5056" b="25000"/>
          <a:stretch/>
        </p:blipFill>
        <p:spPr>
          <a:xfrm>
            <a:off x="6794677" y="259772"/>
            <a:ext cx="5123696" cy="5559137"/>
          </a:xfrm>
          <a:prstGeom prst="rect">
            <a:avLst/>
          </a:prstGeom>
        </p:spPr>
      </p:pic>
      <p:sp>
        <p:nvSpPr>
          <p:cNvPr id="3" name="Rectangle 2"/>
          <p:cNvSpPr/>
          <p:nvPr/>
        </p:nvSpPr>
        <p:spPr>
          <a:xfrm>
            <a:off x="93518" y="259772"/>
            <a:ext cx="6701159" cy="2031325"/>
          </a:xfrm>
          <a:prstGeom prst="rect">
            <a:avLst/>
          </a:prstGeom>
          <a:solidFill>
            <a:srgbClr val="FFC000"/>
          </a:solidFill>
        </p:spPr>
        <p:txBody>
          <a:bodyPr wrap="square">
            <a:spAutoFit/>
          </a:bodyPr>
          <a:lstStyle/>
          <a:p>
            <a:r>
              <a:rPr lang="fr-FR" b="1" dirty="0"/>
              <a:t>« L’esprit de 1848 » ne résiste </a:t>
            </a:r>
            <a:r>
              <a:rPr lang="fr-FR" b="1" dirty="0" smtClean="0"/>
              <a:t>pas aux </a:t>
            </a:r>
            <a:r>
              <a:rPr lang="fr-FR" b="1" dirty="0"/>
              <a:t>divergences entre ceux qui défendent une République libérale et veulent s’en tenir à une démocratie politique réalisée par le suffrage universel masculin et ceux qui, faisant de l’amélioration de la condition ouvrière un principe, promeuvent une République démocratique </a:t>
            </a:r>
            <a:r>
              <a:rPr lang="fr-FR" b="1" dirty="0" smtClean="0"/>
              <a:t>et sociale…une république avec des </a:t>
            </a:r>
            <a:r>
              <a:rPr lang="fr-FR" b="1" dirty="0"/>
              <a:t>droits sociaux venant compléter les droits politiques et la démocratie directe. </a:t>
            </a:r>
          </a:p>
        </p:txBody>
      </p:sp>
      <p:sp>
        <p:nvSpPr>
          <p:cNvPr id="4" name="Rectangle 3"/>
          <p:cNvSpPr/>
          <p:nvPr/>
        </p:nvSpPr>
        <p:spPr>
          <a:xfrm>
            <a:off x="93518" y="2485342"/>
            <a:ext cx="6789179" cy="3970318"/>
          </a:xfrm>
          <a:prstGeom prst="rect">
            <a:avLst/>
          </a:prstGeom>
          <a:solidFill>
            <a:srgbClr val="FFC000">
              <a:alpha val="99000"/>
            </a:srgbClr>
          </a:solidFill>
        </p:spPr>
        <p:txBody>
          <a:bodyPr wrap="square">
            <a:spAutoFit/>
          </a:bodyPr>
          <a:lstStyle/>
          <a:p>
            <a:pPr lvl="0"/>
            <a:r>
              <a:rPr lang="fr-FR" b="1" dirty="0"/>
              <a:t>Parce que leurs revendications remettent en cause la propriété privée</a:t>
            </a:r>
            <a:r>
              <a:rPr lang="fr-FR" b="1" dirty="0" smtClean="0"/>
              <a:t>,, </a:t>
            </a:r>
            <a:r>
              <a:rPr lang="fr-FR" b="1" dirty="0"/>
              <a:t>les classes ouvrières sont représentées par la presse conservatrice et modérée comme des classes </a:t>
            </a:r>
            <a:r>
              <a:rPr lang="fr-FR" b="1" dirty="0" smtClean="0"/>
              <a:t>dangereuses, </a:t>
            </a:r>
            <a:r>
              <a:rPr lang="fr-FR" b="1" dirty="0"/>
              <a:t>sources d’agitation révolutionnaire. Dans les campagnes (près de 80% de la pop. française) où de nombreux paysans sont propriétaires, une image identique colle aux ouvriers. Leur revendication d’un droit au travail (financement des ateliers nationaux) est rendue responsable de la hausse des impôts dite des 45 centimes qui pèse principalement sur les campagnes. Aussi les premières élections au suffrage universel masculin depuis 1792 se </a:t>
            </a:r>
            <a:r>
              <a:rPr lang="fr-FR" b="1" dirty="0" smtClean="0"/>
              <a:t>traduisent elles </a:t>
            </a:r>
            <a:r>
              <a:rPr lang="fr-FR" b="1" dirty="0"/>
              <a:t>en avril 1848 par une victoire écrasante des « Républicains du lendemain » (les anciens </a:t>
            </a:r>
            <a:r>
              <a:rPr lang="fr-FR" b="1" dirty="0">
                <a:solidFill>
                  <a:prstClr val="black"/>
                </a:solidFill>
              </a:rPr>
              <a:t>monarchistes : 300 sièges) et des Républicains modérés (500 sièges) sur les Républicains radicaux et socialistes (60 sièges environ). </a:t>
            </a:r>
          </a:p>
          <a:p>
            <a:endParaRPr lang="fr-FR" dirty="0"/>
          </a:p>
        </p:txBody>
      </p:sp>
    </p:spTree>
    <p:extLst>
      <p:ext uri="{BB962C8B-B14F-4D97-AF65-F5344CB8AC3E}">
        <p14:creationId xmlns:p14="http://schemas.microsoft.com/office/powerpoint/2010/main" val="1196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206417"/>
            <a:ext cx="6625538" cy="4836254"/>
          </a:xfrm>
          <a:prstGeom prst="rect">
            <a:avLst/>
          </a:prstGeom>
        </p:spPr>
      </p:pic>
      <p:sp>
        <p:nvSpPr>
          <p:cNvPr id="4" name="Rectangle 3"/>
          <p:cNvSpPr/>
          <p:nvPr/>
        </p:nvSpPr>
        <p:spPr>
          <a:xfrm>
            <a:off x="1248843" y="52529"/>
            <a:ext cx="3423886" cy="307777"/>
          </a:xfrm>
          <a:prstGeom prst="rect">
            <a:avLst/>
          </a:prstGeom>
        </p:spPr>
        <p:txBody>
          <a:bodyPr wrap="none">
            <a:spAutoFit/>
          </a:bodyPr>
          <a:lstStyle/>
          <a:p>
            <a:r>
              <a:rPr lang="fr-FR" sz="1400" b="1" dirty="0">
                <a:solidFill>
                  <a:srgbClr val="FF0000"/>
                </a:solidFill>
              </a:rPr>
              <a:t>Assemblée nationale envahie (15 mai 1848)</a:t>
            </a:r>
            <a:endParaRPr lang="fr-FR" sz="1400" b="1" i="0" dirty="0">
              <a:solidFill>
                <a:srgbClr val="FF0000"/>
              </a:solidFill>
              <a:effectLst/>
            </a:endParaRPr>
          </a:p>
        </p:txBody>
      </p:sp>
      <p:sp>
        <p:nvSpPr>
          <p:cNvPr id="9" name="Rectangle 8"/>
          <p:cNvSpPr/>
          <p:nvPr/>
        </p:nvSpPr>
        <p:spPr>
          <a:xfrm>
            <a:off x="6483530" y="0"/>
            <a:ext cx="5635734" cy="6740307"/>
          </a:xfrm>
          <a:prstGeom prst="rect">
            <a:avLst/>
          </a:prstGeom>
          <a:solidFill>
            <a:srgbClr val="FFC000">
              <a:alpha val="77000"/>
            </a:srgbClr>
          </a:solidFill>
        </p:spPr>
        <p:txBody>
          <a:bodyPr wrap="square">
            <a:spAutoFit/>
          </a:bodyPr>
          <a:lstStyle/>
          <a:p>
            <a:r>
              <a:rPr lang="fr-FR" b="1" dirty="0" smtClean="0"/>
              <a:t>Lors </a:t>
            </a:r>
            <a:r>
              <a:rPr lang="fr-FR" b="1" dirty="0"/>
              <a:t>de la « journée du 15 mai », l'Assemblée nationale est envahie par des manifestants socialistes </a:t>
            </a:r>
            <a:r>
              <a:rPr lang="fr-FR" b="1" dirty="0" smtClean="0"/>
              <a:t>.la </a:t>
            </a:r>
            <a:r>
              <a:rPr lang="fr-FR" b="1" dirty="0"/>
              <a:t>Garde nationale disperse la foule et arrête les principaux chefs socialistes tels Barbès et Blanqui</a:t>
            </a:r>
            <a:r>
              <a:rPr lang="fr-FR" b="1" dirty="0" smtClean="0"/>
              <a:t>.</a:t>
            </a:r>
          </a:p>
          <a:p>
            <a:r>
              <a:rPr lang="fr-FR" b="1" dirty="0"/>
              <a:t> </a:t>
            </a:r>
            <a:r>
              <a:rPr lang="fr-FR" b="1" dirty="0" smtClean="0"/>
              <a:t> </a:t>
            </a:r>
            <a:r>
              <a:rPr lang="fr-FR" b="1" dirty="0"/>
              <a:t>Les Ateliers nationaux, considérés comme un foyer d'agitation, sont dissous le 22 juin : le droit au travail pour tous n'est plus garanti. Cette mesure provoque </a:t>
            </a:r>
            <a:r>
              <a:rPr lang="fr-FR" b="1" dirty="0" smtClean="0"/>
              <a:t>une nouvelle insurrection </a:t>
            </a:r>
            <a:r>
              <a:rPr lang="fr-FR" b="1" dirty="0"/>
              <a:t>(du 23 au 26 juin</a:t>
            </a:r>
            <a:r>
              <a:rPr lang="fr-FR" b="1" dirty="0" smtClean="0"/>
              <a:t>) </a:t>
            </a:r>
            <a:r>
              <a:rPr lang="fr-FR" b="1" dirty="0"/>
              <a:t>sanglante. S'affrontent l'est de Paris, révolutionnaire et ouvrier, et l'ouest bourgeois. Les troupes commandées par le ministre de la Guerre, le général Cavaignac, </a:t>
            </a:r>
            <a:r>
              <a:rPr lang="fr-FR" b="1" dirty="0" smtClean="0"/>
              <a:t>répriment </a:t>
            </a:r>
            <a:r>
              <a:rPr lang="fr-FR" b="1" dirty="0"/>
              <a:t>sans pitié les barricades : plus de 3 000 insurgés sont tués, 11 000 sont emprisonnés et 4 348 d'entre eux sont déportés en Algérie</a:t>
            </a:r>
            <a:r>
              <a:rPr lang="fr-FR" b="1" dirty="0" smtClean="0"/>
              <a:t>.</a:t>
            </a:r>
          </a:p>
          <a:p>
            <a:r>
              <a:rPr lang="fr-FR" b="1" dirty="0" smtClean="0"/>
              <a:t>          Révolution </a:t>
            </a:r>
            <a:r>
              <a:rPr lang="fr-FR" b="1" dirty="0"/>
              <a:t>spontanée</a:t>
            </a:r>
            <a:r>
              <a:rPr lang="fr-FR" b="1" dirty="0" smtClean="0"/>
              <a:t>, </a:t>
            </a:r>
            <a:r>
              <a:rPr lang="fr-FR" b="1" dirty="0"/>
              <a:t>les journées de Juin sont décisives pour l'avenir de la IIe République : identifiées aux horreurs de la Terreur jacobine par les bourgeois parisiens et par la province, elles conduisent la République à une évolution réactionnaire, qui rejette le mouvement ouvrier dans l'opposition et durcit les luttes de classes</a:t>
            </a:r>
            <a:r>
              <a:rPr lang="fr-FR" b="1" dirty="0" smtClean="0"/>
              <a:t>.</a:t>
            </a:r>
          </a:p>
          <a:p>
            <a:r>
              <a:rPr lang="fr-FR" b="1" dirty="0" smtClean="0"/>
              <a:t> </a:t>
            </a:r>
            <a:r>
              <a:rPr lang="fr-FR" b="1" dirty="0"/>
              <a:t>Le rêve d'une République démocratique et sociale disparaît : la rupture entre les ouvriers et la Deuxième République est définitivement consommée. </a:t>
            </a:r>
          </a:p>
        </p:txBody>
      </p:sp>
      <p:pic>
        <p:nvPicPr>
          <p:cNvPr id="10" name="Image 9"/>
          <p:cNvPicPr>
            <a:picLocks noChangeAspect="1"/>
          </p:cNvPicPr>
          <p:nvPr/>
        </p:nvPicPr>
        <p:blipFill>
          <a:blip r:embed="rId3"/>
          <a:stretch>
            <a:fillRect/>
          </a:stretch>
        </p:blipFill>
        <p:spPr>
          <a:xfrm>
            <a:off x="45716" y="0"/>
            <a:ext cx="6392098" cy="4921915"/>
          </a:xfrm>
          <a:prstGeom prst="rect">
            <a:avLst/>
          </a:prstGeom>
        </p:spPr>
      </p:pic>
      <p:pic>
        <p:nvPicPr>
          <p:cNvPr id="11" name="Image 10"/>
          <p:cNvPicPr>
            <a:picLocks noChangeAspect="1"/>
          </p:cNvPicPr>
          <p:nvPr/>
        </p:nvPicPr>
        <p:blipFill>
          <a:blip r:embed="rId4"/>
          <a:stretch>
            <a:fillRect/>
          </a:stretch>
        </p:blipFill>
        <p:spPr>
          <a:xfrm>
            <a:off x="68574" y="0"/>
            <a:ext cx="6392098" cy="5021348"/>
          </a:xfrm>
          <a:prstGeom prst="rect">
            <a:avLst/>
          </a:prstGeom>
        </p:spPr>
      </p:pic>
      <p:sp>
        <p:nvSpPr>
          <p:cNvPr id="12" name="Rectangle 11"/>
          <p:cNvSpPr/>
          <p:nvPr/>
        </p:nvSpPr>
        <p:spPr>
          <a:xfrm>
            <a:off x="342502" y="5128332"/>
            <a:ext cx="5497189" cy="584775"/>
          </a:xfrm>
          <a:prstGeom prst="rect">
            <a:avLst/>
          </a:prstGeom>
        </p:spPr>
        <p:txBody>
          <a:bodyPr wrap="square">
            <a:spAutoFit/>
          </a:bodyPr>
          <a:lstStyle/>
          <a:p>
            <a:r>
              <a:rPr lang="fr-FR" sz="1600" b="1" dirty="0">
                <a:solidFill>
                  <a:srgbClr val="7030A0"/>
                </a:solidFill>
                <a:latin typeface="Libre Franklin"/>
              </a:rPr>
              <a:t>Barricades de la rue Soufflot à Paris le 25 juin 1848, par Horace Vernet </a:t>
            </a:r>
            <a:endParaRPr lang="fr-FR" sz="1600" b="1" dirty="0">
              <a:solidFill>
                <a:srgbClr val="7030A0"/>
              </a:solidFill>
            </a:endParaRPr>
          </a:p>
        </p:txBody>
      </p:sp>
    </p:spTree>
    <p:extLst>
      <p:ext uri="{BB962C8B-B14F-4D97-AF65-F5344CB8AC3E}">
        <p14:creationId xmlns:p14="http://schemas.microsoft.com/office/powerpoint/2010/main" val="24215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additive="base">
                                        <p:cTn id="3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840</Words>
  <Application>Microsoft Office PowerPoint</Application>
  <PresentationFormat>Grand écran</PresentationFormat>
  <Paragraphs>19</Paragraphs>
  <Slides>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Calibri</vt:lpstr>
      <vt:lpstr>Calibri Light</vt:lpstr>
      <vt:lpstr>Inconsolata</vt:lpstr>
      <vt:lpstr>Libre Franklin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28</cp:revision>
  <dcterms:created xsi:type="dcterms:W3CDTF">2021-01-11T22:04:56Z</dcterms:created>
  <dcterms:modified xsi:type="dcterms:W3CDTF">2021-01-13T10:53:10Z</dcterms:modified>
</cp:coreProperties>
</file>