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080625" cy="5670550"/>
  <p:notesSz cx="7559675" cy="10691813"/>
  <p:embeddedFontLs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Libre Baskerville" panose="020B0604020202020204" charset="0"/>
      <p:regular r:id="rId28"/>
      <p:bold r:id="rId29"/>
      <p:italic r:id="rId30"/>
    </p:embeddedFont>
    <p:embeddedFont>
      <p:font typeface="Source Sans Pro Ligh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E73F75-6F89-4A64-B8EF-C30445740D77}">
  <a:tblStyle styleId="{CBE73F75-6F89-4A64-B8EF-C30445740D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77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97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5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175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5220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691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960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1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312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21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251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74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54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23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42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32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76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88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ubTitle" idx="1"/>
          </p:nvPr>
        </p:nvSpPr>
        <p:spPr>
          <a:xfrm>
            <a:off x="0" y="1620000"/>
            <a:ext cx="90000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subTitle" idx="1"/>
          </p:nvPr>
        </p:nvSpPr>
        <p:spPr>
          <a:xfrm>
            <a:off x="0" y="1620000"/>
            <a:ext cx="90000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>
            <a:spLocks noGrp="1"/>
          </p:cNvSpPr>
          <p:nvPr>
            <p:ph type="subTitle" idx="1"/>
          </p:nvPr>
        </p:nvSpPr>
        <p:spPr>
          <a:xfrm>
            <a:off x="0" y="1620000"/>
            <a:ext cx="90000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7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7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7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8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9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0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0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1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1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1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1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2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2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2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2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2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4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6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6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7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7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8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 txBox="1">
            <a:spLocks noGrp="1"/>
          </p:cNvSpPr>
          <p:nvPr>
            <p:ph type="subTitle" idx="1"/>
          </p:nvPr>
        </p:nvSpPr>
        <p:spPr>
          <a:xfrm>
            <a:off x="0" y="1620000"/>
            <a:ext cx="90000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0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0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1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1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1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2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2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3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3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4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4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4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4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0" y="1620000"/>
            <a:ext cx="9000000" cy="5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5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5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5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5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65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5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0080360" cy="4252320"/>
          </a:xfrm>
          <a:custGeom>
            <a:avLst/>
            <a:gdLst/>
            <a:ahLst/>
            <a:cxnLst/>
            <a:rect l="l" t="t" r="r" b="b"/>
            <a:pathLst>
              <a:path w="28001" h="11812" extrusionOk="0">
                <a:moveTo>
                  <a:pt x="0" y="11811"/>
                </a:moveTo>
                <a:lnTo>
                  <a:pt x="0" y="0"/>
                </a:lnTo>
                <a:lnTo>
                  <a:pt x="28000" y="0"/>
                </a:lnTo>
                <a:lnTo>
                  <a:pt x="28000" y="7811"/>
                </a:lnTo>
                <a:lnTo>
                  <a:pt x="0" y="11811"/>
                </a:lnTo>
              </a:path>
            </a:pathLst>
          </a:cu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 rot="-489000">
            <a:off x="488160" y="2604600"/>
            <a:ext cx="9001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 rot="-489000">
            <a:off x="462960" y="3605760"/>
            <a:ext cx="8802000" cy="331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019640" y="4913640"/>
            <a:ext cx="2880000" cy="3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579640" y="5129640"/>
            <a:ext cx="4320000" cy="3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7379640" y="4589640"/>
            <a:ext cx="2520000" cy="3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6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3780000"/>
            <a:ext cx="10080000" cy="1890000"/>
          </a:xfrm>
          <a:prstGeom prst="rect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450000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720000" y="3060000"/>
            <a:ext cx="86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3" name="Google Shape;173;p40"/>
          <p:cNvSpPr txBox="1"/>
          <p:nvPr/>
        </p:nvSpPr>
        <p:spPr>
          <a:xfrm>
            <a:off x="720000" y="4320000"/>
            <a:ext cx="86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dt" idx="10"/>
          </p:nvPr>
        </p:nvSpPr>
        <p:spPr>
          <a:xfrm>
            <a:off x="540000" y="5220000"/>
            <a:ext cx="2340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ftr" idx="11"/>
          </p:nvPr>
        </p:nvSpPr>
        <p:spPr>
          <a:xfrm>
            <a:off x="3420000" y="5220000"/>
            <a:ext cx="3240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sldNum" idx="12"/>
          </p:nvPr>
        </p:nvSpPr>
        <p:spPr>
          <a:xfrm>
            <a:off x="7200000" y="5220000"/>
            <a:ext cx="2340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/  </a:t>
            </a:r>
            <a:endParaRPr/>
          </a:p>
        </p:txBody>
      </p:sp>
      <p:sp>
        <p:nvSpPr>
          <p:cNvPr id="177" name="Google Shape;177;p40"/>
          <p:cNvSpPr/>
          <p:nvPr/>
        </p:nvSpPr>
        <p:spPr>
          <a:xfrm>
            <a:off x="0" y="3060000"/>
            <a:ext cx="540000" cy="1080000"/>
          </a:xfrm>
          <a:prstGeom prst="rect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3"/>
          <p:cNvSpPr/>
          <p:nvPr/>
        </p:nvSpPr>
        <p:spPr>
          <a:xfrm rot="10800000">
            <a:off x="0" y="4500000"/>
            <a:ext cx="10080000" cy="1170000"/>
          </a:xfrm>
          <a:prstGeom prst="flowChartDocument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3"/>
          <p:cNvSpPr txBox="1">
            <a:spLocks noGrp="1"/>
          </p:cNvSpPr>
          <p:nvPr>
            <p:ph type="title"/>
          </p:nvPr>
        </p:nvSpPr>
        <p:spPr>
          <a:xfrm>
            <a:off x="0" y="1620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0" name="Google Shape;230;p53"/>
          <p:cNvSpPr txBox="1"/>
          <p:nvPr/>
        </p:nvSpPr>
        <p:spPr>
          <a:xfrm>
            <a:off x="360000" y="2880000"/>
            <a:ext cx="9360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3"/>
          <p:cNvSpPr txBox="1"/>
          <p:nvPr/>
        </p:nvSpPr>
        <p:spPr>
          <a:xfrm>
            <a:off x="36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&lt;date/time&gt;</a:t>
            </a:r>
            <a:endParaRPr sz="14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3"/>
          <p:cNvSpPr txBox="1"/>
          <p:nvPr/>
        </p:nvSpPr>
        <p:spPr>
          <a:xfrm>
            <a:off x="3420000" y="522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&lt;footer&gt;</a:t>
            </a:r>
            <a:endParaRPr sz="14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3"/>
          <p:cNvSpPr txBox="1"/>
          <p:nvPr/>
        </p:nvSpPr>
        <p:spPr>
          <a:xfrm>
            <a:off x="7380000" y="5220000"/>
            <a:ext cx="23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f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cartooningforpeace.org/dessinateurs/stephff/" TargetMode="External"/><Relationship Id="rId5" Type="http://schemas.openxmlformats.org/officeDocument/2006/relationships/hyperlink" Target="https://europa.eu/european-union/about-eu/countries_fr" TargetMode="External"/><Relationship Id="rId4" Type="http://schemas.openxmlformats.org/officeDocument/2006/relationships/hyperlink" Target="https://www.diplomatie.gouv.fr/fr/politique-etrangere-de-la-france/la-france-et-les-nations-un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6"/>
          <p:cNvSpPr txBox="1"/>
          <p:nvPr/>
        </p:nvSpPr>
        <p:spPr>
          <a:xfrm>
            <a:off x="2484000" y="2880000"/>
            <a:ext cx="6948000" cy="3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i="0" u="none" strike="noStrike" cap="none">
                <a:latin typeface="Libre Baskerville"/>
                <a:ea typeface="Libre Baskerville"/>
                <a:cs typeface="Libre Baskerville"/>
                <a:sym typeface="Libre Baskerville"/>
              </a:rPr>
              <a:t>Faire la paix par la sécurité collective :  l’ONU</a:t>
            </a:r>
            <a:endParaRPr sz="4400" b="1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66"/>
          <p:cNvPicPr preferRelativeResize="0"/>
          <p:nvPr/>
        </p:nvPicPr>
        <p:blipFill rotWithShape="1">
          <a:blip r:embed="rId3">
            <a:alphaModFix/>
          </a:blip>
          <a:srcRect l="23518" t="16412" r="24000" b="18439"/>
          <a:stretch/>
        </p:blipFill>
        <p:spPr>
          <a:xfrm>
            <a:off x="1080000" y="360000"/>
            <a:ext cx="3479760" cy="28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5"/>
          <p:cNvSpPr txBox="1"/>
          <p:nvPr/>
        </p:nvSpPr>
        <p:spPr>
          <a:xfrm>
            <a:off x="72000" y="0"/>
            <a:ext cx="9576000" cy="52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-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Charte fondatrice</a:t>
            </a: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  →  1945, San Francisco,  chapitre I  « Buts et principes »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Faire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régner un certain équilibre</a:t>
            </a: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dans le monde entre les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nations  </a:t>
            </a: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Préserver la paix et la sécurité internationale</a:t>
            </a: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Développer des relations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amicales entre les états  </a:t>
            </a: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(</a:t>
            </a:r>
            <a:r>
              <a:rPr lang="fr-FR" sz="2180" b="0" strike="noStrike">
                <a:solidFill>
                  <a:srgbClr val="729FC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coopération économique, sociale et culturelle) </a:t>
            </a: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Pas de discrimination entre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les vainqueurs et les vaincus</a:t>
            </a: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de la guerre.</a:t>
            </a: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Soutien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moral</a:t>
            </a: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aux peuples après la guerre (décolonisation). </a:t>
            </a:r>
            <a:r>
              <a:rPr lang="fr-FR" sz="1800"/>
              <a:t/>
            </a:r>
            <a:br>
              <a:rPr lang="fr-FR" sz="1800"/>
            </a:br>
            <a:r>
              <a:rPr lang="fr-FR" sz="218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Prône la </a:t>
            </a:r>
            <a:r>
              <a:rPr lang="fr-FR" sz="218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démocratie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endParaRPr sz="2180" b="0" strike="noStrike">
              <a:solidFill>
                <a:srgbClr val="DD4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5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000" y="3475800"/>
            <a:ext cx="3164760" cy="17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3800" y="3456000"/>
            <a:ext cx="3850200" cy="177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75"/>
          <p:cNvSpPr txBox="1"/>
          <p:nvPr/>
        </p:nvSpPr>
        <p:spPr>
          <a:xfrm>
            <a:off x="216000" y="5256000"/>
            <a:ext cx="5256000" cy="51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Allée des drapeaux, siège des Nations Unies à Genève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75"/>
          <p:cNvSpPr txBox="1"/>
          <p:nvPr/>
        </p:nvSpPr>
        <p:spPr>
          <a:xfrm>
            <a:off x="5221800" y="5256000"/>
            <a:ext cx="3850200" cy="30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Siège de l’ONU à New York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6"/>
          <p:cNvSpPr txBox="1"/>
          <p:nvPr/>
        </p:nvSpPr>
        <p:spPr>
          <a:xfrm>
            <a:off x="144000" y="183960"/>
            <a:ext cx="9000000" cy="420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-170 règlements de conflits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pacifiques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( Inde, Pakistan, Moyen-Orient, Congo)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Maintien de la justice n’importe où dans le monde , progrès social   </a:t>
            </a: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Respect des droits de l’homme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, accès à la culture (causes mondiales : développement durable). 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-FR" sz="2200" b="1" u="sng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Limites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 :  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impuissance et affaiblissement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1994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 :  génocide des Tutsi au Rwanda </a:t>
            </a: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2003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 : intervention des États-Unis en Irak</a:t>
            </a: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Depuis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2011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 : conflit syrien,  veto russe et chinois</a:t>
            </a:r>
            <a:r>
              <a:rPr lang="fr-FR" sz="1800"/>
              <a:t/>
            </a:r>
            <a:br>
              <a:rPr lang="fr-FR" sz="1800"/>
            </a:br>
            <a:endParaRPr sz="2200" b="0" strike="noStrike">
              <a:solidFill>
                <a:srgbClr val="DD4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6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000" y="1800000"/>
            <a:ext cx="3215520" cy="220392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6"/>
          <p:cNvSpPr txBox="1"/>
          <p:nvPr/>
        </p:nvSpPr>
        <p:spPr>
          <a:xfrm>
            <a:off x="5306760" y="4038840"/>
            <a:ext cx="504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Justicia, mairie de Hambourg, Allemagne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000" y="432000"/>
            <a:ext cx="6804000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77"/>
          <p:cNvSpPr txBox="1"/>
          <p:nvPr/>
        </p:nvSpPr>
        <p:spPr>
          <a:xfrm>
            <a:off x="288000" y="3384000"/>
            <a:ext cx="216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Caricature de Stephff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8"/>
          <p:cNvSpPr txBox="1"/>
          <p:nvPr/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Le fonctionnement de l’ONU</a:t>
            </a:r>
            <a:endParaRPr sz="6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95" name="Google Shape;395;p78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729FCF"/>
          </a:solidFill>
          <a:ln w="18000" cap="flat" cmpd="sng">
            <a:solidFill>
              <a:srgbClr val="729F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8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9"/>
          <p:cNvSpPr/>
          <p:nvPr/>
        </p:nvSpPr>
        <p:spPr>
          <a:xfrm>
            <a:off x="3240000" y="2340000"/>
            <a:ext cx="3780000" cy="1440000"/>
          </a:xfrm>
          <a:prstGeom prst="ellipse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Assemblée Générale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193 membres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pays = 1 voix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355269"/>
                </a:solidFill>
                <a:latin typeface="Arial"/>
                <a:ea typeface="Arial"/>
                <a:cs typeface="Arial"/>
                <a:sym typeface="Arial"/>
              </a:rPr>
              <a:t>Recommande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9"/>
          <p:cNvSpPr/>
          <p:nvPr/>
        </p:nvSpPr>
        <p:spPr>
          <a:xfrm>
            <a:off x="7380000" y="3420000"/>
            <a:ext cx="2340000" cy="1800000"/>
          </a:xfrm>
          <a:prstGeom prst="ellipse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355269"/>
                </a:solidFill>
                <a:latin typeface="Arial"/>
                <a:ea typeface="Arial"/>
                <a:cs typeface="Arial"/>
                <a:sym typeface="Arial"/>
              </a:rPr>
              <a:t>Cour internationale</a:t>
            </a:r>
            <a:endParaRPr sz="1800" b="1" strike="noStrike">
              <a:solidFill>
                <a:srgbClr val="3552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355269"/>
                </a:solidFill>
                <a:latin typeface="Arial"/>
                <a:ea typeface="Arial"/>
                <a:cs typeface="Arial"/>
                <a:sym typeface="Arial"/>
              </a:rPr>
              <a:t> de Justice</a:t>
            </a:r>
            <a:endParaRPr sz="1800" b="1" strike="noStrike">
              <a:solidFill>
                <a:srgbClr val="35526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Régler les litiges</a:t>
            </a:r>
            <a:endParaRPr sz="1600" b="1" strike="noStrike">
              <a:solidFill>
                <a:srgbClr val="3552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79"/>
          <p:cNvSpPr/>
          <p:nvPr/>
        </p:nvSpPr>
        <p:spPr>
          <a:xfrm>
            <a:off x="5040000" y="180000"/>
            <a:ext cx="2700000" cy="1800000"/>
          </a:xfrm>
          <a:prstGeom prst="ellipse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 économique </a:t>
            </a:r>
            <a:endParaRPr sz="18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sociale</a:t>
            </a:r>
            <a:endParaRPr sz="18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Favoriser la coopération </a:t>
            </a:r>
            <a:endParaRPr sz="16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et le développement</a:t>
            </a:r>
            <a:endParaRPr sz="16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79"/>
          <p:cNvSpPr/>
          <p:nvPr/>
        </p:nvSpPr>
        <p:spPr>
          <a:xfrm>
            <a:off x="7560000" y="1260000"/>
            <a:ext cx="2340000" cy="1800000"/>
          </a:xfrm>
          <a:prstGeom prst="ellipse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355269"/>
                </a:solidFill>
                <a:latin typeface="Arial"/>
                <a:ea typeface="Arial"/>
                <a:cs typeface="Arial"/>
                <a:sym typeface="Arial"/>
              </a:rPr>
              <a:t>Cour pénale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355269"/>
                </a:solidFill>
                <a:latin typeface="Arial"/>
                <a:ea typeface="Arial"/>
                <a:cs typeface="Arial"/>
                <a:sym typeface="Arial"/>
              </a:rPr>
              <a:t> International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Rendre la justice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79"/>
          <p:cNvSpPr/>
          <p:nvPr/>
        </p:nvSpPr>
        <p:spPr>
          <a:xfrm>
            <a:off x="540000" y="360000"/>
            <a:ext cx="3240000" cy="1980000"/>
          </a:xfrm>
          <a:prstGeom prst="ellipse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Conseil de sécurité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 membres, élus pour 2 ans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permanents (droit de véto)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355269"/>
                </a:solidFill>
                <a:latin typeface="Arial"/>
                <a:ea typeface="Arial"/>
                <a:cs typeface="Arial"/>
                <a:sym typeface="Arial"/>
              </a:rPr>
              <a:t>Vote des résolutions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79"/>
          <p:cNvSpPr/>
          <p:nvPr/>
        </p:nvSpPr>
        <p:spPr>
          <a:xfrm>
            <a:off x="0" y="2700000"/>
            <a:ext cx="900000" cy="1620000"/>
          </a:xfrm>
          <a:prstGeom prst="rect">
            <a:avLst/>
          </a:prstGeom>
          <a:solidFill>
            <a:srgbClr val="FFFFFF"/>
          </a:solidFill>
          <a:ln w="18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p79"/>
          <p:cNvPicPr preferRelativeResize="0"/>
          <p:nvPr/>
        </p:nvPicPr>
        <p:blipFill rotWithShape="1">
          <a:blip r:embed="rId3">
            <a:alphaModFix/>
          </a:blip>
          <a:srcRect t="18411" r="33" b="20393"/>
          <a:stretch/>
        </p:blipFill>
        <p:spPr>
          <a:xfrm>
            <a:off x="540000" y="2619720"/>
            <a:ext cx="720000" cy="44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120" y="2700000"/>
            <a:ext cx="551880" cy="3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79"/>
          <p:cNvPicPr preferRelativeResize="0"/>
          <p:nvPr/>
        </p:nvPicPr>
        <p:blipFill rotWithShape="1">
          <a:blip r:embed="rId5">
            <a:alphaModFix/>
          </a:blip>
          <a:srcRect t="16781" r="7592" b="16009"/>
          <a:stretch/>
        </p:blipFill>
        <p:spPr>
          <a:xfrm>
            <a:off x="1800000" y="3195360"/>
            <a:ext cx="540000" cy="40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9"/>
          <p:cNvPicPr preferRelativeResize="0"/>
          <p:nvPr/>
        </p:nvPicPr>
        <p:blipFill rotWithShape="1">
          <a:blip r:embed="rId6">
            <a:alphaModFix/>
          </a:blip>
          <a:srcRect t="19738" r="33" b="20998"/>
          <a:stretch/>
        </p:blipFill>
        <p:spPr>
          <a:xfrm>
            <a:off x="1080000" y="3201120"/>
            <a:ext cx="540000" cy="3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79"/>
          <p:cNvPicPr preferRelativeResize="0"/>
          <p:nvPr/>
        </p:nvPicPr>
        <p:blipFill rotWithShape="1">
          <a:blip r:embed="rId7">
            <a:alphaModFix/>
          </a:blip>
          <a:srcRect t="16781" b="16009"/>
          <a:stretch/>
        </p:blipFill>
        <p:spPr>
          <a:xfrm>
            <a:off x="2160000" y="2700000"/>
            <a:ext cx="536040" cy="36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79"/>
          <p:cNvSpPr/>
          <p:nvPr/>
        </p:nvSpPr>
        <p:spPr>
          <a:xfrm>
            <a:off x="1620000" y="3780000"/>
            <a:ext cx="1620000" cy="1440000"/>
          </a:xfrm>
          <a:prstGeom prst="ellipse">
            <a:avLst/>
          </a:pr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Secrétaire </a:t>
            </a:r>
            <a:endParaRPr sz="18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Géneral</a:t>
            </a:r>
            <a:endParaRPr sz="18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Élu pour 5 ans</a:t>
            </a:r>
            <a:endParaRPr sz="1600" b="1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79"/>
          <p:cNvCxnSpPr/>
          <p:nvPr/>
        </p:nvCxnSpPr>
        <p:spPr>
          <a:xfrm>
            <a:off x="3420000" y="1980000"/>
            <a:ext cx="360000" cy="54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79"/>
          <p:cNvCxnSpPr/>
          <p:nvPr/>
        </p:nvCxnSpPr>
        <p:spPr>
          <a:xfrm flipH="1">
            <a:off x="5760000" y="1980000"/>
            <a:ext cx="180000" cy="36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79"/>
          <p:cNvCxnSpPr/>
          <p:nvPr/>
        </p:nvCxnSpPr>
        <p:spPr>
          <a:xfrm flipH="1">
            <a:off x="7020000" y="2700000"/>
            <a:ext cx="720000" cy="18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79"/>
          <p:cNvCxnSpPr/>
          <p:nvPr/>
        </p:nvCxnSpPr>
        <p:spPr>
          <a:xfrm>
            <a:off x="6840000" y="3420000"/>
            <a:ext cx="540000" cy="54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79"/>
          <p:cNvCxnSpPr/>
          <p:nvPr/>
        </p:nvCxnSpPr>
        <p:spPr>
          <a:xfrm rot="10800000" flipH="1">
            <a:off x="3060000" y="3600000"/>
            <a:ext cx="720000" cy="36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000" y="540000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2960" y="597240"/>
            <a:ext cx="2057040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7280" y="360000"/>
            <a:ext cx="2142720" cy="214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0000" y="720000"/>
            <a:ext cx="1520640" cy="154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0000" y="720000"/>
            <a:ext cx="1980000" cy="14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80"/>
          <p:cNvSpPr txBox="1"/>
          <p:nvPr/>
        </p:nvSpPr>
        <p:spPr>
          <a:xfrm>
            <a:off x="-541325" y="4669365"/>
            <a:ext cx="7560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ORGANES DE L’ONU</a:t>
            </a:r>
            <a:endParaRPr sz="2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80"/>
          <p:cNvSpPr txBox="1"/>
          <p:nvPr/>
        </p:nvSpPr>
        <p:spPr>
          <a:xfrm>
            <a:off x="4320000" y="2340000"/>
            <a:ext cx="1620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OMS (Organisation mondiale de la santé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80"/>
          <p:cNvSpPr txBox="1"/>
          <p:nvPr/>
        </p:nvSpPr>
        <p:spPr>
          <a:xfrm>
            <a:off x="180000" y="2520000"/>
            <a:ext cx="2160000" cy="137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Haut Commissariat des Nations Unis aux Réfugiés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80"/>
          <p:cNvSpPr txBox="1"/>
          <p:nvPr/>
        </p:nvSpPr>
        <p:spPr>
          <a:xfrm>
            <a:off x="2340000" y="2520000"/>
            <a:ext cx="198000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Fond des Nations Unis pour l’Enfance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80"/>
          <p:cNvSpPr txBox="1"/>
          <p:nvPr/>
        </p:nvSpPr>
        <p:spPr>
          <a:xfrm>
            <a:off x="6120000" y="2340000"/>
            <a:ext cx="1980000" cy="137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des Nations Unies pour l’Education, la Science et la Culture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0"/>
          <p:cNvSpPr txBox="1"/>
          <p:nvPr/>
        </p:nvSpPr>
        <p:spPr>
          <a:xfrm>
            <a:off x="8100000" y="2340000"/>
            <a:ext cx="1800000" cy="188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des Nations Unies pour l’Alimentation et l’Agriculture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7" name="Google Shape;437;p81"/>
          <p:cNvGraphicFramePr/>
          <p:nvPr/>
        </p:nvGraphicFramePr>
        <p:xfrm>
          <a:off x="315000" y="348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{CBE73F75-6F89-4A64-B8EF-C30445740D77}</a:tableStyleId>
              </a:tblPr>
              <a:tblGrid>
                <a:gridCol w="2148125"/>
                <a:gridCol w="1763275"/>
                <a:gridCol w="3085925"/>
                <a:gridCol w="2476800"/>
              </a:tblGrid>
              <a:tr h="107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C9211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 </a:t>
                      </a: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Fond monétaire international</a:t>
                      </a:r>
                      <a:r>
                        <a:rPr lang="fr-FR" sz="1800" b="0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b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(FMI)</a:t>
                      </a:r>
                      <a:endParaRPr sz="1800" b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8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Banque           mondiale </a:t>
                      </a: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(BIRD )</a:t>
                      </a:r>
                      <a:r>
                        <a:rPr lang="fr-FR" sz="18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8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fr-FR" sz="800" b="0" u="none" strike="noStrike" cap="none">
                          <a:solidFill>
                            <a:srgbClr val="C9211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</a:t>
                      </a:r>
                      <a:r>
                        <a:rPr lang="fr-FR" sz="800" b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8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internationale des télécommunications</a:t>
                      </a:r>
                      <a:r>
                        <a:rPr lang="fr-FR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(UIT)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8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l’Union postale universelle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(UPU)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8A8A"/>
                    </a:solidFill>
                  </a:tcPr>
                </a:tc>
              </a:tr>
              <a:tr h="1597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mondiale de la propriété intellectuelle </a:t>
                      </a:r>
                      <a:r>
                        <a:rPr lang="fr-FR" sz="1800" b="1" u="none" strike="noStrike" cap="none">
                          <a:solidFill>
                            <a:srgbClr val="7E002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(OMPI)</a:t>
                      </a:r>
                      <a:r>
                        <a:rPr lang="fr-FR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mondiale du tourisme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(OMT) 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Agence internationale de l’énergie atomique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(AEIA)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Organisation de l’aviation civile internationale</a:t>
                      </a:r>
                      <a:r>
                        <a:rPr lang="fr-FR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(OACI)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A3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Organisation internationale du travail</a:t>
                      </a:r>
                      <a:r>
                        <a:rPr lang="fr-FR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(OIT)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A3A3"/>
                    </a:solidFill>
                  </a:tcPr>
                </a:tc>
              </a:tr>
              <a:tr h="1165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mondiale du commerce</a:t>
                      </a:r>
                      <a:r>
                        <a:rPr lang="fr-FR" sz="1800" b="0" u="none" strike="noStrike" cap="none">
                          <a:solidFill>
                            <a:srgbClr val="9407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1" u="none" strike="noStrike" cap="none">
                          <a:solidFill>
                            <a:srgbClr val="9407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(OMC)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météorologique mondiale</a:t>
                      </a:r>
                      <a:r>
                        <a:rPr lang="fr-FR" sz="1800" b="1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(OMM)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Organisation des Nations Unies pour le développement industriel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(ONUDI)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Union internationale 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 télécommunications </a:t>
                      </a:r>
                      <a:r>
                        <a:rPr lang="fr-FR" sz="1800" b="1" u="none" strike="noStrike" cap="non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(UIT)</a:t>
                      </a:r>
                      <a:endParaRPr sz="1800" b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45725" marB="457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7B8B8"/>
                    </a:solidFill>
                  </a:tcPr>
                </a:tc>
              </a:tr>
            </a:tbl>
          </a:graphicData>
        </a:graphic>
      </p:graphicFrame>
      <p:sp>
        <p:nvSpPr>
          <p:cNvPr id="438" name="Google Shape;438;p81"/>
          <p:cNvSpPr txBox="1"/>
          <p:nvPr/>
        </p:nvSpPr>
        <p:spPr>
          <a:xfrm>
            <a:off x="-792000" y="4940640"/>
            <a:ext cx="7560000" cy="45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AUTRES ORGANISMES DE L’ONU</a:t>
            </a:r>
            <a:endParaRPr sz="2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2"/>
          <p:cNvSpPr txBox="1"/>
          <p:nvPr/>
        </p:nvSpPr>
        <p:spPr>
          <a:xfrm>
            <a:off x="576000" y="-72000"/>
            <a:ext cx="900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0" strike="noStrike">
                <a:solidFill>
                  <a:srgbClr val="006D6F"/>
                </a:solidFill>
                <a:latin typeface="Arial"/>
                <a:ea typeface="Arial"/>
                <a:cs typeface="Arial"/>
                <a:sym typeface="Arial"/>
              </a:rPr>
              <a:t>Les sources</a:t>
            </a:r>
            <a:r>
              <a:rPr lang="fr-FR" sz="3300" b="0" strike="noStrike">
                <a:solidFill>
                  <a:srgbClr val="DD41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300" b="0" strike="noStrike">
              <a:solidFill>
                <a:srgbClr val="DD41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2"/>
          <p:cNvSpPr txBox="1"/>
          <p:nvPr/>
        </p:nvSpPr>
        <p:spPr>
          <a:xfrm>
            <a:off x="504360" y="10080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1" strike="noStrike">
                <a:solidFill>
                  <a:srgbClr val="50938A"/>
                </a:solidFill>
                <a:latin typeface="Arial"/>
                <a:ea typeface="Arial"/>
                <a:cs typeface="Arial"/>
                <a:sym typeface="Arial"/>
              </a:rPr>
              <a:t>Site des Nations Unies</a:t>
            </a:r>
            <a:r>
              <a:rPr lang="fr-FR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:</a:t>
            </a:r>
            <a:r>
              <a:rPr lang="fr-FR" sz="24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0" i="1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https://www.un.org/fr/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1" strike="noStrike">
                <a:solidFill>
                  <a:srgbClr val="50938A"/>
                </a:solidFill>
                <a:latin typeface="Arial"/>
                <a:ea typeface="Arial"/>
                <a:cs typeface="Arial"/>
                <a:sym typeface="Arial"/>
              </a:rPr>
              <a:t>Site du cairn</a:t>
            </a:r>
            <a:r>
              <a:rPr lang="fr-FR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:</a:t>
            </a:r>
            <a:r>
              <a:rPr lang="fr-FR" sz="24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https://www.cairn.info/revue-le-journal-de-l-ecole-de-paris-du-management-2007-6-page-16.htm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1" strike="noStrike">
                <a:solidFill>
                  <a:srgbClr val="50938A"/>
                </a:solidFill>
                <a:latin typeface="Arial"/>
                <a:ea typeface="Arial"/>
                <a:cs typeface="Arial"/>
                <a:sym typeface="Arial"/>
              </a:rPr>
              <a:t>Site du gouvernement</a:t>
            </a:r>
            <a:r>
              <a:rPr lang="fr-FR" sz="2400" b="0" strike="noStrike">
                <a:solidFill>
                  <a:srgbClr val="50938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FR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fr-FR" sz="2400" b="0" i="1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https://www.diplomatie.gouv.fr/fr/politique-etrangere-de-la-france/la-france-et-les-nations-unies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1" strike="noStrike">
                <a:solidFill>
                  <a:srgbClr val="50938A"/>
                </a:solidFill>
                <a:latin typeface="Arial"/>
                <a:ea typeface="Arial"/>
                <a:cs typeface="Arial"/>
                <a:sym typeface="Arial"/>
              </a:rPr>
              <a:t>Site de l’Union Européenne</a:t>
            </a:r>
            <a:r>
              <a:rPr lang="fr-FR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:</a:t>
            </a:r>
            <a:r>
              <a:rPr lang="fr-FR" sz="24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0" i="1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https://europa.eu/european-union/about-eu/countries_fr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1" strike="noStrike">
                <a:solidFill>
                  <a:srgbClr val="50938A"/>
                </a:solidFill>
                <a:latin typeface="Arial"/>
                <a:ea typeface="Arial"/>
                <a:cs typeface="Arial"/>
                <a:sym typeface="Arial"/>
              </a:rPr>
              <a:t>Sites pour la caricature</a:t>
            </a:r>
            <a:r>
              <a:rPr lang="fr-FR"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: 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0" i="1" u="sng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https://www.cartooningforpeace.org/dessinateurs/stephff/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77CAEE"/>
              </a:buClr>
              <a:buSzPts val="1080"/>
              <a:buFont typeface="Noto Sans Symbols"/>
              <a:buChar char="●"/>
            </a:pPr>
            <a:r>
              <a:rPr lang="fr-FR" sz="2400" b="0" i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https://www.courrierinternational.com/article/syrie-levacuation-dalep-placee-sous-la-houlette-de-lonu</a:t>
            </a:r>
            <a:endParaRPr sz="2400" b="0" strike="noStrike">
              <a:solidFill>
                <a:srgbClr val="009BD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82"/>
          <p:cNvSpPr txBox="1"/>
          <p:nvPr/>
        </p:nvSpPr>
        <p:spPr>
          <a:xfrm>
            <a:off x="9330480" y="2997360"/>
            <a:ext cx="612720" cy="42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82"/>
          <p:cNvSpPr txBox="1"/>
          <p:nvPr/>
        </p:nvSpPr>
        <p:spPr>
          <a:xfrm>
            <a:off x="9424080" y="2773080"/>
            <a:ext cx="612720" cy="42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7"/>
          <p:cNvSpPr/>
          <p:nvPr/>
        </p:nvSpPr>
        <p:spPr>
          <a:xfrm>
            <a:off x="288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7"/>
          <p:cNvSpPr txBox="1"/>
          <p:nvPr/>
        </p:nvSpPr>
        <p:spPr>
          <a:xfrm>
            <a:off x="936360" y="360000"/>
            <a:ext cx="827964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i="0" u="none" strike="noStrike" cap="none">
                <a:solidFill>
                  <a:srgbClr val="64A9E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« L’ONU est un miroir grossissant de l’opinion internationale. S’y reflètent  jusqu’à l’excès, les espoirs et les angoisses des États et des peuples »</a:t>
            </a: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6000" b="0" i="0" u="none" strike="noStrike" cap="none">
                <a:solidFill>
                  <a:srgbClr val="64A9E6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</a:t>
            </a:r>
            <a:r>
              <a:rPr lang="fr-FR" sz="6000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Boutros Boutros-Ghali</a:t>
            </a: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6000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                                              </a:t>
            </a:r>
            <a:r>
              <a:rPr lang="fr-FR" sz="3200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 </a:t>
            </a:r>
            <a:r>
              <a:rPr lang="fr-FR" sz="1800" b="0" i="0" u="none" strike="noStrike" cap="none"/>
              <a:t/>
            </a:r>
            <a:br>
              <a:rPr lang="fr-FR" sz="1800" b="0" i="0" u="none" strike="noStrike" cap="none"/>
            </a:br>
            <a:r>
              <a:rPr lang="fr-FR" sz="3200" b="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				        (Diplomate égyptien et  6ème Secrétaire Général de l’ONU)</a:t>
            </a:r>
            <a:endParaRPr sz="3200" b="0" i="0" u="none" strike="noStrike" cap="non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8"/>
          <p:cNvSpPr txBox="1"/>
          <p:nvPr/>
        </p:nvSpPr>
        <p:spPr>
          <a:xfrm>
            <a:off x="360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0" i="0" u="none" strike="noStrike" cap="none">
                <a:latin typeface="Arial"/>
                <a:ea typeface="Arial"/>
                <a:cs typeface="Arial"/>
                <a:sym typeface="Arial"/>
              </a:rPr>
              <a:t> PLAN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8"/>
          <p:cNvSpPr txBox="1"/>
          <p:nvPr/>
        </p:nvSpPr>
        <p:spPr>
          <a:xfrm>
            <a:off x="432000" y="1008000"/>
            <a:ext cx="907164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2554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55420" algn="l" rtl="0"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fr-FR" sz="2400" b="0" i="0" u="none" strike="noStrike" cap="none">
                <a:latin typeface="Arial"/>
                <a:ea typeface="Arial"/>
                <a:cs typeface="Arial"/>
                <a:sym typeface="Arial"/>
              </a:rPr>
              <a:t>I. Son histoire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55420" algn="l" rtl="0"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fr-FR" sz="2400" b="0" i="0" u="none" strike="noStrike" cap="none">
                <a:latin typeface="Arial"/>
                <a:ea typeface="Arial"/>
                <a:cs typeface="Arial"/>
                <a:sym typeface="Arial"/>
              </a:rPr>
              <a:t>II. Ses principes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55420" algn="l" rtl="0"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fr-FR" sz="2400" b="0" i="0" u="none" strike="noStrike" cap="none">
                <a:latin typeface="Arial"/>
                <a:ea typeface="Arial"/>
                <a:cs typeface="Arial"/>
                <a:sym typeface="Arial"/>
              </a:rPr>
              <a:t>III. Son fonctionnement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9"/>
          <p:cNvPicPr preferRelativeResize="0"/>
          <p:nvPr/>
        </p:nvPicPr>
        <p:blipFill rotWithShape="1">
          <a:blip r:embed="rId3">
            <a:alphaModFix/>
          </a:blip>
          <a:srcRect l="23518" t="16412" r="24000" b="18439"/>
          <a:stretch/>
        </p:blipFill>
        <p:spPr>
          <a:xfrm>
            <a:off x="3456000" y="648000"/>
            <a:ext cx="5307120" cy="4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9"/>
          <p:cNvSpPr txBox="1"/>
          <p:nvPr/>
        </p:nvSpPr>
        <p:spPr>
          <a:xfrm>
            <a:off x="432000" y="3181680"/>
            <a:ext cx="2376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de l’ONU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0"/>
          <p:cNvSpPr txBox="1"/>
          <p:nvPr/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i="0" u="none" strike="noStrike" cap="non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L’histoire de l’ONU</a:t>
            </a:r>
            <a:endParaRPr sz="6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12" name="Google Shape;312;p70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0" y="1499760"/>
            <a:ext cx="2700000" cy="174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71"/>
          <p:cNvSpPr txBox="1"/>
          <p:nvPr/>
        </p:nvSpPr>
        <p:spPr>
          <a:xfrm>
            <a:off x="180000" y="-179640"/>
            <a:ext cx="9900000" cy="36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Lendemain de la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1GM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  →  nécessité de créer une organisation internationale →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paix durable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.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Initiative de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Woodrow Wilson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 →  Traité de Versailles le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28 juin 1919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Première organisation de « sécurité collective »  →  la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SDN</a:t>
            </a:r>
            <a:r>
              <a:rPr lang="fr-FR" sz="1800"/>
              <a:t/>
            </a:r>
            <a:br>
              <a:rPr lang="fr-FR" sz="1800"/>
            </a:br>
            <a:r>
              <a:rPr lang="fr-FR" sz="1800"/>
              <a:t/>
            </a:r>
            <a:br>
              <a:rPr lang="fr-FR" sz="1800"/>
            </a:b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- Échec en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1939 </a:t>
            </a:r>
            <a:r>
              <a:rPr lang="fr-FR" sz="22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→  </a:t>
            </a:r>
            <a:r>
              <a:rPr lang="fr-FR" sz="2200" b="1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2GM</a:t>
            </a:r>
            <a:r>
              <a:rPr lang="fr-FR" sz="26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fr-FR" sz="1800"/>
              <a:t/>
            </a:r>
            <a:br>
              <a:rPr lang="fr-FR" sz="1800"/>
            </a:br>
            <a:endParaRPr sz="26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320" name="Google Shape;32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0" y="3485160"/>
            <a:ext cx="3420000" cy="1914840"/>
          </a:xfrm>
          <a:prstGeom prst="rect">
            <a:avLst/>
          </a:prstGeom>
          <a:noFill/>
          <a:ln>
            <a:noFill/>
          </a:ln>
          <a:effectLst>
            <a:outerShdw dist="12727" dir="2700000">
              <a:srgbClr val="9ECDDD"/>
            </a:outerShdw>
          </a:effectLst>
        </p:spPr>
      </p:pic>
      <p:pic>
        <p:nvPicPr>
          <p:cNvPr id="321" name="Google Shape;321;p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00" y="3481560"/>
            <a:ext cx="3420000" cy="1918440"/>
          </a:xfrm>
          <a:prstGeom prst="rect">
            <a:avLst/>
          </a:prstGeom>
          <a:noFill/>
          <a:ln>
            <a:noFill/>
          </a:ln>
          <a:effectLst>
            <a:outerShdw dist="12727" dir="2700000">
              <a:srgbClr val="9ECDDD"/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/>
          <p:nvPr/>
        </p:nvSpPr>
        <p:spPr>
          <a:xfrm>
            <a:off x="0" y="3600000"/>
            <a:ext cx="1260000" cy="720000"/>
          </a:xfrm>
          <a:prstGeom prst="rect">
            <a:avLst/>
          </a:prstGeom>
          <a:solidFill>
            <a:srgbClr val="FFFFFF"/>
          </a:solidFill>
          <a:ln w="18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2"/>
          <p:cNvSpPr/>
          <p:nvPr/>
        </p:nvSpPr>
        <p:spPr>
          <a:xfrm>
            <a:off x="0" y="900000"/>
            <a:ext cx="10080000" cy="3780000"/>
          </a:xfrm>
          <a:custGeom>
            <a:avLst/>
            <a:gdLst/>
            <a:ahLst/>
            <a:cxnLst/>
            <a:rect l="l" t="t" r="r" b="b"/>
            <a:pathLst>
              <a:path w="28002" h="10502" extrusionOk="0">
                <a:moveTo>
                  <a:pt x="0" y="2625"/>
                </a:moveTo>
                <a:lnTo>
                  <a:pt x="21000" y="2625"/>
                </a:lnTo>
                <a:lnTo>
                  <a:pt x="21000" y="0"/>
                </a:lnTo>
                <a:lnTo>
                  <a:pt x="28001" y="5250"/>
                </a:lnTo>
                <a:lnTo>
                  <a:pt x="21000" y="10501"/>
                </a:lnTo>
                <a:lnTo>
                  <a:pt x="21000" y="7875"/>
                </a:lnTo>
                <a:lnTo>
                  <a:pt x="0" y="7875"/>
                </a:lnTo>
                <a:lnTo>
                  <a:pt x="0" y="2625"/>
                </a:lnTo>
              </a:path>
            </a:pathLst>
          </a:custGeom>
          <a:solidFill>
            <a:srgbClr val="59A5BF"/>
          </a:solidFill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sp>
      <p:cxnSp>
        <p:nvCxnSpPr>
          <p:cNvPr id="328" name="Google Shape;328;p72"/>
          <p:cNvCxnSpPr/>
          <p:nvPr/>
        </p:nvCxnSpPr>
        <p:spPr>
          <a:xfrm rot="10800000">
            <a:off x="720000" y="1440000"/>
            <a:ext cx="0" cy="72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72"/>
          <p:cNvCxnSpPr/>
          <p:nvPr/>
        </p:nvCxnSpPr>
        <p:spPr>
          <a:xfrm rot="10800000">
            <a:off x="2340000" y="3529080"/>
            <a:ext cx="0" cy="90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72"/>
          <p:cNvCxnSpPr/>
          <p:nvPr/>
        </p:nvCxnSpPr>
        <p:spPr>
          <a:xfrm rot="10800000">
            <a:off x="2340000" y="1440000"/>
            <a:ext cx="0" cy="72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72"/>
          <p:cNvCxnSpPr/>
          <p:nvPr/>
        </p:nvCxnSpPr>
        <p:spPr>
          <a:xfrm rot="10800000">
            <a:off x="6120000" y="3482280"/>
            <a:ext cx="0" cy="83772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72"/>
          <p:cNvCxnSpPr/>
          <p:nvPr/>
        </p:nvCxnSpPr>
        <p:spPr>
          <a:xfrm rot="10800000">
            <a:off x="4860000" y="1440000"/>
            <a:ext cx="0" cy="65772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72"/>
          <p:cNvCxnSpPr/>
          <p:nvPr/>
        </p:nvCxnSpPr>
        <p:spPr>
          <a:xfrm rot="10800000">
            <a:off x="6480000" y="1440000"/>
            <a:ext cx="0" cy="90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4" name="Google Shape;334;p72"/>
          <p:cNvSpPr txBox="1"/>
          <p:nvPr/>
        </p:nvSpPr>
        <p:spPr>
          <a:xfrm>
            <a:off x="-360000" y="2173680"/>
            <a:ext cx="23400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 juin 1941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72"/>
          <p:cNvSpPr txBox="1"/>
          <p:nvPr/>
        </p:nvSpPr>
        <p:spPr>
          <a:xfrm>
            <a:off x="1620000" y="2173680"/>
            <a:ext cx="1620000" cy="64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 août 1941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2"/>
          <p:cNvSpPr txBox="1"/>
          <p:nvPr/>
        </p:nvSpPr>
        <p:spPr>
          <a:xfrm>
            <a:off x="1620000" y="2989080"/>
            <a:ext cx="1440000" cy="61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FR" sz="1600" b="0" strike="noStrik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janvier 1942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72"/>
          <p:cNvCxnSpPr/>
          <p:nvPr/>
        </p:nvCxnSpPr>
        <p:spPr>
          <a:xfrm rot="10800000">
            <a:off x="4320000" y="3420000"/>
            <a:ext cx="0" cy="90000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72"/>
          <p:cNvSpPr txBox="1"/>
          <p:nvPr/>
        </p:nvSpPr>
        <p:spPr>
          <a:xfrm>
            <a:off x="3600000" y="3060000"/>
            <a:ext cx="162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Août- octobre 1944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2"/>
          <p:cNvSpPr txBox="1"/>
          <p:nvPr/>
        </p:nvSpPr>
        <p:spPr>
          <a:xfrm>
            <a:off x="3420000" y="2097720"/>
            <a:ext cx="252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au 11 février 1945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2"/>
          <p:cNvSpPr txBox="1"/>
          <p:nvPr/>
        </p:nvSpPr>
        <p:spPr>
          <a:xfrm>
            <a:off x="5400000" y="2997720"/>
            <a:ext cx="144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25-26 avril 1945</a:t>
            </a:r>
            <a:endParaRPr sz="16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2"/>
          <p:cNvSpPr txBox="1"/>
          <p:nvPr/>
        </p:nvSpPr>
        <p:spPr>
          <a:xfrm>
            <a:off x="5760000" y="2097720"/>
            <a:ext cx="144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 octobre 1945</a:t>
            </a:r>
            <a:r>
              <a:rPr lang="fr-FR"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2"/>
          <p:cNvSpPr txBox="1"/>
          <p:nvPr/>
        </p:nvSpPr>
        <p:spPr>
          <a:xfrm>
            <a:off x="-180000" y="865800"/>
            <a:ext cx="1980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Déclaration des Alliés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72"/>
          <p:cNvSpPr txBox="1"/>
          <p:nvPr/>
        </p:nvSpPr>
        <p:spPr>
          <a:xfrm>
            <a:off x="1800000" y="900000"/>
            <a:ext cx="162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Charte de l’Atlantique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2"/>
          <p:cNvSpPr txBox="1"/>
          <p:nvPr/>
        </p:nvSpPr>
        <p:spPr>
          <a:xfrm>
            <a:off x="1260000" y="4500000"/>
            <a:ext cx="198000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Déclaration des Nations Unies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2"/>
          <p:cNvSpPr txBox="1"/>
          <p:nvPr/>
        </p:nvSpPr>
        <p:spPr>
          <a:xfrm>
            <a:off x="3960000" y="837720"/>
            <a:ext cx="198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Conférence de Yalta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2"/>
          <p:cNvSpPr txBox="1"/>
          <p:nvPr/>
        </p:nvSpPr>
        <p:spPr>
          <a:xfrm>
            <a:off x="5040000" y="4320000"/>
            <a:ext cx="1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Charte des Nations Unies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72"/>
          <p:cNvCxnSpPr/>
          <p:nvPr/>
        </p:nvCxnSpPr>
        <p:spPr>
          <a:xfrm>
            <a:off x="2340000" y="4140000"/>
            <a:ext cx="1980000" cy="0"/>
          </a:xfrm>
          <a:prstGeom prst="straightConnector1">
            <a:avLst/>
          </a:prstGeom>
          <a:noFill/>
          <a:ln w="18000" cap="flat" cmpd="sng">
            <a:solidFill>
              <a:srgbClr val="2382A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48" name="Google Shape;348;p72"/>
          <p:cNvSpPr txBox="1"/>
          <p:nvPr/>
        </p:nvSpPr>
        <p:spPr>
          <a:xfrm>
            <a:off x="5580000" y="761760"/>
            <a:ext cx="180000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Naissance officielle de l’ONU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2"/>
          <p:cNvSpPr txBox="1"/>
          <p:nvPr/>
        </p:nvSpPr>
        <p:spPr>
          <a:xfrm>
            <a:off x="-180000" y="0"/>
            <a:ext cx="100800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u="sng" strike="noStrike">
                <a:solidFill>
                  <a:srgbClr val="54A5B9"/>
                </a:solidFill>
                <a:latin typeface="Arial"/>
                <a:ea typeface="Arial"/>
                <a:cs typeface="Arial"/>
                <a:sym typeface="Arial"/>
              </a:rPr>
              <a:t>LES 6 PRINCIPALES ÉTAPES DE l’ONU</a:t>
            </a:r>
            <a:endParaRPr sz="24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2"/>
          <p:cNvSpPr txBox="1"/>
          <p:nvPr/>
        </p:nvSpPr>
        <p:spPr>
          <a:xfrm>
            <a:off x="3600000" y="4320000"/>
            <a:ext cx="14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projet prend forme et mûri</a:t>
            </a:r>
            <a:endParaRPr sz="17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000" y="216000"/>
            <a:ext cx="4054680" cy="26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73"/>
          <p:cNvSpPr txBox="1"/>
          <p:nvPr/>
        </p:nvSpPr>
        <p:spPr>
          <a:xfrm>
            <a:off x="720000" y="3096000"/>
            <a:ext cx="410400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Intervention des casques bleus en 2006 dans le cadre de la guerre au Mali (Minusma)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000" y="2660040"/>
            <a:ext cx="4866480" cy="273996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73"/>
          <p:cNvSpPr txBox="1"/>
          <p:nvPr/>
        </p:nvSpPr>
        <p:spPr>
          <a:xfrm>
            <a:off x="4968000" y="1584000"/>
            <a:ext cx="482400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Réunion d’urgence du Conseil de sécurité pour traiter la question de la guerre de Corée, dans un contexte de Guerre Froide</a:t>
            </a: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4"/>
          <p:cNvSpPr txBox="1"/>
          <p:nvPr/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strike="noStrike">
                <a:solidFill>
                  <a:srgbClr val="04617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Les principes de l’ONU</a:t>
            </a:r>
            <a:endParaRPr sz="6000" b="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64" name="Google Shape;364;p74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729FCF"/>
          </a:solidFill>
          <a:ln w="18000" cap="flat" cmpd="sng">
            <a:solidFill>
              <a:srgbClr val="729F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4"/>
          <p:cNvSpPr/>
          <p:nvPr/>
        </p:nvSpPr>
        <p:spPr>
          <a:xfrm>
            <a:off x="360000" y="4860000"/>
            <a:ext cx="6480000" cy="810000"/>
          </a:xfrm>
          <a:prstGeom prst="rect">
            <a:avLst/>
          </a:prstGeom>
          <a:solidFill>
            <a:srgbClr val="54A5B9"/>
          </a:solidFill>
          <a:ln w="9525" cap="flat" cmpd="sng">
            <a:solidFill>
              <a:srgbClr val="729FC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Personnalisé</PresentationFormat>
  <Paragraphs>91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Noto Sans Symbols</vt:lpstr>
      <vt:lpstr>Source Sans Pro</vt:lpstr>
      <vt:lpstr>Libre Baskerville</vt:lpstr>
      <vt:lpstr>Source Sans Pro Light</vt:lpstr>
      <vt:lpstr>Arial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pp</dc:creator>
  <cp:lastModifiedBy>pp</cp:lastModifiedBy>
  <cp:revision>1</cp:revision>
  <dcterms:modified xsi:type="dcterms:W3CDTF">2020-12-16T11:10:44Z</dcterms:modified>
</cp:coreProperties>
</file>