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13"/>
  </p:notesMasterIdLst>
  <p:sldIdLst>
    <p:sldId id="257" r:id="rId4"/>
    <p:sldId id="258" r:id="rId5"/>
    <p:sldId id="259" r:id="rId6"/>
    <p:sldId id="260" r:id="rId7"/>
    <p:sldId id="261" r:id="rId8"/>
    <p:sldId id="264" r:id="rId9"/>
    <p:sldId id="266" r:id="rId10"/>
    <p:sldId id="263" r:id="rId11"/>
    <p:sldId id="265" r:id="rId1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2" d="100"/>
          <a:sy n="92" d="100"/>
        </p:scale>
        <p:origin x="49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notesMaster" Target="notesMasters/notesMaster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viewProps" Target="view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83EEDC-AE12-4A1E-BEED-C156476AD178}" type="datetimeFigureOut">
              <a:rPr lang="fr-FR" smtClean="0"/>
              <a:t>13/01/2021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E44C32-AEF6-4046-A04D-BEADD1D4B11F}" type="slidenum">
              <a:rPr lang="fr-FR" smtClean="0"/>
              <a:t>‹N°›</a:t>
            </a:fld>
            <a:endParaRPr lang="fr-FR"/>
          </a:p>
        </p:txBody>
      </p:sp>
    </p:spTree>
    <p:extLst>
      <p:ext uri="{BB962C8B-B14F-4D97-AF65-F5344CB8AC3E}">
        <p14:creationId xmlns:p14="http://schemas.microsoft.com/office/powerpoint/2010/main" val="2106622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D264FD7D-6E1A-4C1A-8C2A-3188FECF4138}" type="slidenum">
              <a:rPr lang="fr-FR" smtClean="0">
                <a:solidFill>
                  <a:prstClr val="black"/>
                </a:solidFill>
              </a:rPr>
              <a:pPr/>
              <a:t>8</a:t>
            </a:fld>
            <a:endParaRPr lang="fr-FR">
              <a:solidFill>
                <a:prstClr val="black"/>
              </a:solidFill>
            </a:endParaRPr>
          </a:p>
        </p:txBody>
      </p:sp>
    </p:spTree>
    <p:extLst>
      <p:ext uri="{BB962C8B-B14F-4D97-AF65-F5344CB8AC3E}">
        <p14:creationId xmlns:p14="http://schemas.microsoft.com/office/powerpoint/2010/main" val="1517702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D264FD7D-6E1A-4C1A-8C2A-3188FECF4138}" type="slidenum">
              <a:rPr lang="fr-FR" smtClean="0">
                <a:solidFill>
                  <a:prstClr val="black"/>
                </a:solidFill>
              </a:rPr>
              <a:pPr/>
              <a:t>9</a:t>
            </a:fld>
            <a:endParaRPr lang="fr-FR">
              <a:solidFill>
                <a:prstClr val="black"/>
              </a:solidFill>
            </a:endParaRPr>
          </a:p>
        </p:txBody>
      </p:sp>
    </p:spTree>
    <p:extLst>
      <p:ext uri="{BB962C8B-B14F-4D97-AF65-F5344CB8AC3E}">
        <p14:creationId xmlns:p14="http://schemas.microsoft.com/office/powerpoint/2010/main" val="3345769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76B44C82-5CBF-4972-81EA-C8F521479D95}" type="datetimeFigureOut">
              <a:rPr lang="fr-FR" smtClean="0">
                <a:solidFill>
                  <a:prstClr val="black">
                    <a:tint val="75000"/>
                  </a:prstClr>
                </a:solidFill>
              </a:rPr>
              <a:pPr/>
              <a:t>13/01/2021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37A0067E-6CE0-4F2F-BEC2-02F02559594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9474325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6B44C82-5CBF-4972-81EA-C8F521479D95}" type="datetimeFigureOut">
              <a:rPr lang="fr-FR" smtClean="0">
                <a:solidFill>
                  <a:prstClr val="black">
                    <a:tint val="75000"/>
                  </a:prstClr>
                </a:solidFill>
              </a:rPr>
              <a:pPr/>
              <a:t>13/01/2021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37A0067E-6CE0-4F2F-BEC2-02F02559594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6917164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6B44C82-5CBF-4972-81EA-C8F521479D95}" type="datetimeFigureOut">
              <a:rPr lang="fr-FR" smtClean="0">
                <a:solidFill>
                  <a:prstClr val="black">
                    <a:tint val="75000"/>
                  </a:prstClr>
                </a:solidFill>
              </a:rPr>
              <a:pPr/>
              <a:t>13/01/2021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37A0067E-6CE0-4F2F-BEC2-02F02559594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7339003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76B44C82-5CBF-4972-81EA-C8F521479D95}" type="datetimeFigureOut">
              <a:rPr lang="fr-FR" smtClean="0">
                <a:solidFill>
                  <a:prstClr val="black">
                    <a:tint val="75000"/>
                  </a:prstClr>
                </a:solidFill>
              </a:rPr>
              <a:pPr/>
              <a:t>13/01/2021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37A0067E-6CE0-4F2F-BEC2-02F02559594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88736480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6B44C82-5CBF-4972-81EA-C8F521479D95}" type="datetimeFigureOut">
              <a:rPr lang="fr-FR" smtClean="0">
                <a:solidFill>
                  <a:prstClr val="black">
                    <a:tint val="75000"/>
                  </a:prstClr>
                </a:solidFill>
              </a:rPr>
              <a:pPr/>
              <a:t>13/01/2021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37A0067E-6CE0-4F2F-BEC2-02F02559594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66545226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76B44C82-5CBF-4972-81EA-C8F521479D95}" type="datetimeFigureOut">
              <a:rPr lang="fr-FR" smtClean="0">
                <a:solidFill>
                  <a:prstClr val="black">
                    <a:tint val="75000"/>
                  </a:prstClr>
                </a:solidFill>
              </a:rPr>
              <a:pPr/>
              <a:t>13/01/2021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37A0067E-6CE0-4F2F-BEC2-02F02559594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6407013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76B44C82-5CBF-4972-81EA-C8F521479D95}" type="datetimeFigureOut">
              <a:rPr lang="fr-FR" smtClean="0">
                <a:solidFill>
                  <a:prstClr val="black">
                    <a:tint val="75000"/>
                  </a:prstClr>
                </a:solidFill>
              </a:rPr>
              <a:pPr/>
              <a:t>13/01/2021</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37A0067E-6CE0-4F2F-BEC2-02F02559594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2544304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76B44C82-5CBF-4972-81EA-C8F521479D95}" type="datetimeFigureOut">
              <a:rPr lang="fr-FR" smtClean="0">
                <a:solidFill>
                  <a:prstClr val="black">
                    <a:tint val="75000"/>
                  </a:prstClr>
                </a:solidFill>
              </a:rPr>
              <a:pPr/>
              <a:t>13/01/2021</a:t>
            </a:fld>
            <a:endParaRPr lang="fr-FR">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FR">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37A0067E-6CE0-4F2F-BEC2-02F02559594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7443333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76B44C82-5CBF-4972-81EA-C8F521479D95}" type="datetimeFigureOut">
              <a:rPr lang="fr-FR" smtClean="0">
                <a:solidFill>
                  <a:prstClr val="black">
                    <a:tint val="75000"/>
                  </a:prstClr>
                </a:solidFill>
              </a:rPr>
              <a:pPr/>
              <a:t>13/01/2021</a:t>
            </a:fld>
            <a:endParaRPr lang="fr-FR">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FR">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37A0067E-6CE0-4F2F-BEC2-02F02559594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6325271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76B44C82-5CBF-4972-81EA-C8F521479D95}" type="datetimeFigureOut">
              <a:rPr lang="fr-FR" smtClean="0">
                <a:solidFill>
                  <a:prstClr val="black">
                    <a:tint val="75000"/>
                  </a:prstClr>
                </a:solidFill>
              </a:rPr>
              <a:pPr/>
              <a:t>13/01/2021</a:t>
            </a:fld>
            <a:endParaRPr lang="fr-FR">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FR">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37A0067E-6CE0-4F2F-BEC2-02F02559594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4670381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76B44C82-5CBF-4972-81EA-C8F521479D95}" type="datetimeFigureOut">
              <a:rPr lang="fr-FR" smtClean="0">
                <a:solidFill>
                  <a:prstClr val="black">
                    <a:tint val="75000"/>
                  </a:prstClr>
                </a:solidFill>
              </a:rPr>
              <a:pPr/>
              <a:t>13/01/2021</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37A0067E-6CE0-4F2F-BEC2-02F02559594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6519359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6B44C82-5CBF-4972-81EA-C8F521479D95}" type="datetimeFigureOut">
              <a:rPr lang="fr-FR" smtClean="0">
                <a:solidFill>
                  <a:prstClr val="black">
                    <a:tint val="75000"/>
                  </a:prstClr>
                </a:solidFill>
              </a:rPr>
              <a:pPr/>
              <a:t>13/01/2021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37A0067E-6CE0-4F2F-BEC2-02F02559594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8272741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fr-FR"/>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76B44C82-5CBF-4972-81EA-C8F521479D95}" type="datetimeFigureOut">
              <a:rPr lang="fr-FR" smtClean="0">
                <a:solidFill>
                  <a:prstClr val="black">
                    <a:tint val="75000"/>
                  </a:prstClr>
                </a:solidFill>
              </a:rPr>
              <a:pPr/>
              <a:t>13/01/2021</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37A0067E-6CE0-4F2F-BEC2-02F02559594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8487417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6B44C82-5CBF-4972-81EA-C8F521479D95}" type="datetimeFigureOut">
              <a:rPr lang="fr-FR" smtClean="0">
                <a:solidFill>
                  <a:prstClr val="black">
                    <a:tint val="75000"/>
                  </a:prstClr>
                </a:solidFill>
              </a:rPr>
              <a:pPr/>
              <a:t>13/01/2021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37A0067E-6CE0-4F2F-BEC2-02F02559594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6275730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6B44C82-5CBF-4972-81EA-C8F521479D95}" type="datetimeFigureOut">
              <a:rPr lang="fr-FR" smtClean="0">
                <a:solidFill>
                  <a:prstClr val="black">
                    <a:tint val="75000"/>
                  </a:prstClr>
                </a:solidFill>
              </a:rPr>
              <a:pPr/>
              <a:t>13/01/2021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37A0067E-6CE0-4F2F-BEC2-02F02559594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3310804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76B44C82-5CBF-4972-81EA-C8F521479D95}" type="datetimeFigureOut">
              <a:rPr lang="fr-FR" smtClean="0">
                <a:solidFill>
                  <a:prstClr val="black">
                    <a:tint val="75000"/>
                  </a:prstClr>
                </a:solidFill>
              </a:rPr>
              <a:pPr/>
              <a:t>13/01/2021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37A0067E-6CE0-4F2F-BEC2-02F02559594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0241318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6B44C82-5CBF-4972-81EA-C8F521479D95}" type="datetimeFigureOut">
              <a:rPr lang="fr-FR" smtClean="0">
                <a:solidFill>
                  <a:prstClr val="black">
                    <a:tint val="75000"/>
                  </a:prstClr>
                </a:solidFill>
              </a:rPr>
              <a:pPr/>
              <a:t>13/01/2021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37A0067E-6CE0-4F2F-BEC2-02F02559594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06725048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76B44C82-5CBF-4972-81EA-C8F521479D95}" type="datetimeFigureOut">
              <a:rPr lang="fr-FR" smtClean="0">
                <a:solidFill>
                  <a:prstClr val="black">
                    <a:tint val="75000"/>
                  </a:prstClr>
                </a:solidFill>
              </a:rPr>
              <a:pPr/>
              <a:t>13/01/2021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37A0067E-6CE0-4F2F-BEC2-02F02559594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7747419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76B44C82-5CBF-4972-81EA-C8F521479D95}" type="datetimeFigureOut">
              <a:rPr lang="fr-FR" smtClean="0">
                <a:solidFill>
                  <a:prstClr val="black">
                    <a:tint val="75000"/>
                  </a:prstClr>
                </a:solidFill>
              </a:rPr>
              <a:pPr/>
              <a:t>13/01/2021</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37A0067E-6CE0-4F2F-BEC2-02F02559594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93804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76B44C82-5CBF-4972-81EA-C8F521479D95}" type="datetimeFigureOut">
              <a:rPr lang="fr-FR" smtClean="0">
                <a:solidFill>
                  <a:prstClr val="black">
                    <a:tint val="75000"/>
                  </a:prstClr>
                </a:solidFill>
              </a:rPr>
              <a:pPr/>
              <a:t>13/01/2021</a:t>
            </a:fld>
            <a:endParaRPr lang="fr-FR">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FR">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37A0067E-6CE0-4F2F-BEC2-02F02559594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41662705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76B44C82-5CBF-4972-81EA-C8F521479D95}" type="datetimeFigureOut">
              <a:rPr lang="fr-FR" smtClean="0">
                <a:solidFill>
                  <a:prstClr val="black">
                    <a:tint val="75000"/>
                  </a:prstClr>
                </a:solidFill>
              </a:rPr>
              <a:pPr/>
              <a:t>13/01/2021</a:t>
            </a:fld>
            <a:endParaRPr lang="fr-FR">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FR">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37A0067E-6CE0-4F2F-BEC2-02F02559594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30426636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76B44C82-5CBF-4972-81EA-C8F521479D95}" type="datetimeFigureOut">
              <a:rPr lang="fr-FR" smtClean="0">
                <a:solidFill>
                  <a:prstClr val="black">
                    <a:tint val="75000"/>
                  </a:prstClr>
                </a:solidFill>
              </a:rPr>
              <a:pPr/>
              <a:t>13/01/2021</a:t>
            </a:fld>
            <a:endParaRPr lang="fr-FR">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FR">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37A0067E-6CE0-4F2F-BEC2-02F02559594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69160514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76B44C82-5CBF-4972-81EA-C8F521479D95}" type="datetimeFigureOut">
              <a:rPr lang="fr-FR" smtClean="0">
                <a:solidFill>
                  <a:prstClr val="black">
                    <a:tint val="75000"/>
                  </a:prstClr>
                </a:solidFill>
              </a:rPr>
              <a:pPr/>
              <a:t>13/01/2021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37A0067E-6CE0-4F2F-BEC2-02F02559594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5402210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76B44C82-5CBF-4972-81EA-C8F521479D95}" type="datetimeFigureOut">
              <a:rPr lang="fr-FR" smtClean="0">
                <a:solidFill>
                  <a:prstClr val="black">
                    <a:tint val="75000"/>
                  </a:prstClr>
                </a:solidFill>
              </a:rPr>
              <a:pPr/>
              <a:t>13/01/2021</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37A0067E-6CE0-4F2F-BEC2-02F02559594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07780104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fr-FR"/>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76B44C82-5CBF-4972-81EA-C8F521479D95}" type="datetimeFigureOut">
              <a:rPr lang="fr-FR" smtClean="0">
                <a:solidFill>
                  <a:prstClr val="black">
                    <a:tint val="75000"/>
                  </a:prstClr>
                </a:solidFill>
              </a:rPr>
              <a:pPr/>
              <a:t>13/01/2021</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37A0067E-6CE0-4F2F-BEC2-02F02559594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42408108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6B44C82-5CBF-4972-81EA-C8F521479D95}" type="datetimeFigureOut">
              <a:rPr lang="fr-FR" smtClean="0">
                <a:solidFill>
                  <a:prstClr val="black">
                    <a:tint val="75000"/>
                  </a:prstClr>
                </a:solidFill>
              </a:rPr>
              <a:pPr/>
              <a:t>13/01/2021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37A0067E-6CE0-4F2F-BEC2-02F02559594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52247814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6B44C82-5CBF-4972-81EA-C8F521479D95}" type="datetimeFigureOut">
              <a:rPr lang="fr-FR" smtClean="0">
                <a:solidFill>
                  <a:prstClr val="black">
                    <a:tint val="75000"/>
                  </a:prstClr>
                </a:solidFill>
              </a:rPr>
              <a:pPr/>
              <a:t>13/01/2021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37A0067E-6CE0-4F2F-BEC2-02F02559594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69919927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76B44C82-5CBF-4972-81EA-C8F521479D95}" type="datetimeFigureOut">
              <a:rPr lang="fr-FR" smtClean="0">
                <a:solidFill>
                  <a:prstClr val="black">
                    <a:tint val="75000"/>
                  </a:prstClr>
                </a:solidFill>
              </a:rPr>
              <a:pPr/>
              <a:t>13/01/2021</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37A0067E-6CE0-4F2F-BEC2-02F02559594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159798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76B44C82-5CBF-4972-81EA-C8F521479D95}" type="datetimeFigureOut">
              <a:rPr lang="fr-FR" smtClean="0">
                <a:solidFill>
                  <a:prstClr val="black">
                    <a:tint val="75000"/>
                  </a:prstClr>
                </a:solidFill>
              </a:rPr>
              <a:pPr/>
              <a:t>13/01/2021</a:t>
            </a:fld>
            <a:endParaRPr lang="fr-FR">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FR">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37A0067E-6CE0-4F2F-BEC2-02F02559594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2101686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76B44C82-5CBF-4972-81EA-C8F521479D95}" type="datetimeFigureOut">
              <a:rPr lang="fr-FR" smtClean="0">
                <a:solidFill>
                  <a:prstClr val="black">
                    <a:tint val="75000"/>
                  </a:prstClr>
                </a:solidFill>
              </a:rPr>
              <a:pPr/>
              <a:t>13/01/2021</a:t>
            </a:fld>
            <a:endParaRPr lang="fr-FR">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FR">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37A0067E-6CE0-4F2F-BEC2-02F02559594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135085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76B44C82-5CBF-4972-81EA-C8F521479D95}" type="datetimeFigureOut">
              <a:rPr lang="fr-FR" smtClean="0">
                <a:solidFill>
                  <a:prstClr val="black">
                    <a:tint val="75000"/>
                  </a:prstClr>
                </a:solidFill>
              </a:rPr>
              <a:pPr/>
              <a:t>13/01/2021</a:t>
            </a:fld>
            <a:endParaRPr lang="fr-FR">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FR">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37A0067E-6CE0-4F2F-BEC2-02F02559594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82664297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76B44C82-5CBF-4972-81EA-C8F521479D95}" type="datetimeFigureOut">
              <a:rPr lang="fr-FR" smtClean="0">
                <a:solidFill>
                  <a:prstClr val="black">
                    <a:tint val="75000"/>
                  </a:prstClr>
                </a:solidFill>
              </a:rPr>
              <a:pPr/>
              <a:t>13/01/2021</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37A0067E-6CE0-4F2F-BEC2-02F02559594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1422166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fr-FR"/>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76B44C82-5CBF-4972-81EA-C8F521479D95}" type="datetimeFigureOut">
              <a:rPr lang="fr-FR" smtClean="0">
                <a:solidFill>
                  <a:prstClr val="black">
                    <a:tint val="75000"/>
                  </a:prstClr>
                </a:solidFill>
              </a:rPr>
              <a:pPr/>
              <a:t>13/01/2021</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37A0067E-6CE0-4F2F-BEC2-02F02559594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8355519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extLst>
              <a:ext uri="{28A0092B-C50C-407E-A947-70E740481C1C}">
                <a14:useLocalDpi xmlns:a14="http://schemas.microsoft.com/office/drawing/2010/main"/>
              </a:ext>
            </a:extLst>
          </a:blip>
          <a:srcRect/>
          <a:stretch>
            <a:fillRect l="-10000" r="-10000"/>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B44C82-5CBF-4972-81EA-C8F521479D95}" type="datetimeFigureOut">
              <a:rPr lang="fr-FR" smtClean="0">
                <a:solidFill>
                  <a:prstClr val="black">
                    <a:tint val="75000"/>
                  </a:prstClr>
                </a:solidFill>
              </a:rPr>
              <a:pPr/>
              <a:t>13/01/2021</a:t>
            </a:fld>
            <a:endParaRPr lang="fr-FR">
              <a:solidFill>
                <a:prstClr val="black">
                  <a:tint val="75000"/>
                </a:prstClr>
              </a:solidFill>
            </a:endParaRPr>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solidFill>
                <a:prstClr val="black">
                  <a:tint val="75000"/>
                </a:prstClr>
              </a:solidFill>
            </a:endParaRPr>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A0067E-6CE0-4F2F-BEC2-02F02559594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8467791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extLst>
              <a:ext uri="{28A0092B-C50C-407E-A947-70E740481C1C}">
                <a14:useLocalDpi xmlns:a14="http://schemas.microsoft.com/office/drawing/2010/main"/>
              </a:ext>
            </a:extLst>
          </a:blip>
          <a:srcRect/>
          <a:stretch>
            <a:fillRect l="-10000" r="-10000"/>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B44C82-5CBF-4972-81EA-C8F521479D95}" type="datetimeFigureOut">
              <a:rPr lang="fr-FR" smtClean="0">
                <a:solidFill>
                  <a:prstClr val="black">
                    <a:tint val="75000"/>
                  </a:prstClr>
                </a:solidFill>
              </a:rPr>
              <a:pPr/>
              <a:t>13/01/2021</a:t>
            </a:fld>
            <a:endParaRPr lang="fr-FR">
              <a:solidFill>
                <a:prstClr val="black">
                  <a:tint val="75000"/>
                </a:prstClr>
              </a:solidFill>
            </a:endParaRPr>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solidFill>
                <a:prstClr val="black">
                  <a:tint val="75000"/>
                </a:prstClr>
              </a:solidFill>
            </a:endParaRPr>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A0067E-6CE0-4F2F-BEC2-02F02559594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7247964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extLst>
              <a:ext uri="{28A0092B-C50C-407E-A947-70E740481C1C}">
                <a14:useLocalDpi xmlns:a14="http://schemas.microsoft.com/office/drawing/2010/main"/>
              </a:ext>
            </a:extLst>
          </a:blip>
          <a:srcRect/>
          <a:stretch>
            <a:fillRect l="-10000" r="-10000"/>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B44C82-5CBF-4972-81EA-C8F521479D95}" type="datetimeFigureOut">
              <a:rPr lang="fr-FR" smtClean="0">
                <a:solidFill>
                  <a:prstClr val="black">
                    <a:tint val="75000"/>
                  </a:prstClr>
                </a:solidFill>
              </a:rPr>
              <a:pPr/>
              <a:t>13/01/2021</a:t>
            </a:fld>
            <a:endParaRPr lang="fr-FR">
              <a:solidFill>
                <a:prstClr val="black">
                  <a:tint val="75000"/>
                </a:prstClr>
              </a:solidFill>
            </a:endParaRPr>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solidFill>
                <a:prstClr val="black">
                  <a:tint val="75000"/>
                </a:prstClr>
              </a:solidFill>
            </a:endParaRPr>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A0067E-6CE0-4F2F-BEC2-02F02559594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414875361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38180" y="385109"/>
            <a:ext cx="4190571" cy="461665"/>
          </a:xfrm>
          <a:prstGeom prst="rect">
            <a:avLst/>
          </a:prstGeom>
        </p:spPr>
        <p:txBody>
          <a:bodyPr wrap="none">
            <a:spAutoFit/>
          </a:bodyPr>
          <a:lstStyle/>
          <a:p>
            <a:r>
              <a:rPr lang="fr-FR" sz="2400" b="1" u="sng" dirty="0">
                <a:solidFill>
                  <a:srgbClr val="0070C0"/>
                </a:solidFill>
                <a:latin typeface="Inconsolata"/>
                <a:cs typeface="Arial" panose="020B0604020202020204" pitchFamily="34" charset="0"/>
              </a:rPr>
              <a:t>2) Une ressource menacée:</a:t>
            </a:r>
          </a:p>
        </p:txBody>
      </p:sp>
      <p:sp>
        <p:nvSpPr>
          <p:cNvPr id="4" name="ZoneTexte 3"/>
          <p:cNvSpPr txBox="1"/>
          <p:nvPr/>
        </p:nvSpPr>
        <p:spPr>
          <a:xfrm>
            <a:off x="1210962" y="827903"/>
            <a:ext cx="6635578" cy="369332"/>
          </a:xfrm>
          <a:prstGeom prst="rect">
            <a:avLst/>
          </a:prstGeom>
          <a:noFill/>
        </p:spPr>
        <p:txBody>
          <a:bodyPr wrap="square" rtlCol="0">
            <a:spAutoFit/>
          </a:bodyPr>
          <a:lstStyle/>
          <a:p>
            <a:r>
              <a:rPr lang="fr-FR" b="1" dirty="0">
                <a:solidFill>
                  <a:prstClr val="black"/>
                </a:solidFill>
                <a:latin typeface="Arial" panose="020B0604020202020204" pitchFamily="34" charset="0"/>
                <a:cs typeface="Arial" panose="020B0604020202020204" pitchFamily="34" charset="0"/>
              </a:rPr>
              <a:t>A. Des besoins croissants et des usages multiples</a:t>
            </a:r>
          </a:p>
        </p:txBody>
      </p:sp>
      <p:pic>
        <p:nvPicPr>
          <p:cNvPr id="5" name="Image 4"/>
          <p:cNvPicPr>
            <a:picLocks noChangeAspect="1"/>
          </p:cNvPicPr>
          <p:nvPr/>
        </p:nvPicPr>
        <p:blipFill rotWithShape="1">
          <a:blip r:embed="rId2"/>
          <a:srcRect l="32128" t="27928" r="19223" b="20360"/>
          <a:stretch/>
        </p:blipFill>
        <p:spPr>
          <a:xfrm>
            <a:off x="88176" y="1361589"/>
            <a:ext cx="7112215" cy="4252513"/>
          </a:xfrm>
          <a:prstGeom prst="rect">
            <a:avLst/>
          </a:prstGeom>
        </p:spPr>
      </p:pic>
      <p:sp>
        <p:nvSpPr>
          <p:cNvPr id="7" name="Rectangle 6"/>
          <p:cNvSpPr/>
          <p:nvPr/>
        </p:nvSpPr>
        <p:spPr>
          <a:xfrm>
            <a:off x="7285640" y="83559"/>
            <a:ext cx="4852086" cy="6740307"/>
          </a:xfrm>
          <a:prstGeom prst="rect">
            <a:avLst/>
          </a:prstGeom>
          <a:solidFill>
            <a:srgbClr val="0070C0"/>
          </a:solidFill>
        </p:spPr>
        <p:txBody>
          <a:bodyPr wrap="square">
            <a:spAutoFit/>
          </a:bodyPr>
          <a:lstStyle/>
          <a:p>
            <a:pPr algn="just"/>
            <a:r>
              <a:rPr lang="fr-FR" b="1" dirty="0">
                <a:solidFill>
                  <a:prstClr val="white"/>
                </a:solidFill>
              </a:rPr>
              <a:t>Les sociétés humaines utilisent l’eau pour </a:t>
            </a:r>
            <a:r>
              <a:rPr lang="fr-FR" b="1" u="sng" dirty="0">
                <a:solidFill>
                  <a:prstClr val="white"/>
                </a:solidFill>
              </a:rPr>
              <a:t>l’agriculture, l’industrie et les usages domestiques</a:t>
            </a:r>
            <a:r>
              <a:rPr lang="fr-FR" b="1" dirty="0">
                <a:solidFill>
                  <a:prstClr val="white"/>
                </a:solidFill>
              </a:rPr>
              <a:t>. C’est dans le </a:t>
            </a:r>
            <a:r>
              <a:rPr lang="fr-FR" b="1" u="sng" dirty="0">
                <a:solidFill>
                  <a:prstClr val="white"/>
                </a:solidFill>
              </a:rPr>
              <a:t>secteur </a:t>
            </a:r>
            <a:r>
              <a:rPr lang="fr-FR" b="1" dirty="0">
                <a:solidFill>
                  <a:prstClr val="white"/>
                </a:solidFill>
              </a:rPr>
              <a:t>agricole que cette </a:t>
            </a:r>
            <a:r>
              <a:rPr lang="fr-FR" b="1" u="sng" dirty="0">
                <a:solidFill>
                  <a:prstClr val="white"/>
                </a:solidFill>
              </a:rPr>
              <a:t>hausse</a:t>
            </a:r>
            <a:r>
              <a:rPr lang="fr-FR" b="1" dirty="0">
                <a:solidFill>
                  <a:prstClr val="white"/>
                </a:solidFill>
              </a:rPr>
              <a:t> est  </a:t>
            </a:r>
            <a:r>
              <a:rPr lang="fr-FR" b="1" u="sng" dirty="0">
                <a:solidFill>
                  <a:prstClr val="white"/>
                </a:solidFill>
              </a:rPr>
              <a:t>la plus importante</a:t>
            </a:r>
            <a:r>
              <a:rPr lang="fr-FR" b="1" dirty="0">
                <a:solidFill>
                  <a:prstClr val="white"/>
                </a:solidFill>
              </a:rPr>
              <a:t> : elle représente </a:t>
            </a:r>
            <a:r>
              <a:rPr lang="fr-FR" b="1" u="sng" dirty="0">
                <a:solidFill>
                  <a:prstClr val="white"/>
                </a:solidFill>
              </a:rPr>
              <a:t>70% de l’eau prélevée mondialement</a:t>
            </a:r>
            <a:r>
              <a:rPr lang="fr-FR" b="1" dirty="0">
                <a:solidFill>
                  <a:prstClr val="white"/>
                </a:solidFill>
              </a:rPr>
              <a:t>. </a:t>
            </a:r>
          </a:p>
          <a:p>
            <a:pPr algn="just"/>
            <a:r>
              <a:rPr lang="fr-FR" b="1" dirty="0">
                <a:solidFill>
                  <a:prstClr val="white"/>
                </a:solidFill>
              </a:rPr>
              <a:t>Depuis le début du XX° siècle, la consommation mondiale en eau a énormément </a:t>
            </a:r>
            <a:r>
              <a:rPr lang="fr-FR" b="1" u="sng" dirty="0">
                <a:solidFill>
                  <a:prstClr val="white"/>
                </a:solidFill>
              </a:rPr>
              <a:t>augmenté</a:t>
            </a:r>
            <a:r>
              <a:rPr lang="fr-FR" b="1" dirty="0">
                <a:solidFill>
                  <a:prstClr val="white"/>
                </a:solidFill>
              </a:rPr>
              <a:t> : elle est passée de 500 km</a:t>
            </a:r>
            <a:r>
              <a:rPr lang="fr-FR" b="1" baseline="30000" dirty="0">
                <a:solidFill>
                  <a:prstClr val="white"/>
                </a:solidFill>
              </a:rPr>
              <a:t>3</a:t>
            </a:r>
            <a:r>
              <a:rPr lang="fr-FR" b="1" dirty="0">
                <a:solidFill>
                  <a:prstClr val="white"/>
                </a:solidFill>
              </a:rPr>
              <a:t>  en 1900 à 5 500 km</a:t>
            </a:r>
            <a:r>
              <a:rPr lang="fr-FR" b="1" baseline="30000" dirty="0">
                <a:solidFill>
                  <a:prstClr val="white"/>
                </a:solidFill>
              </a:rPr>
              <a:t>3</a:t>
            </a:r>
            <a:r>
              <a:rPr lang="fr-FR" b="1" dirty="0">
                <a:solidFill>
                  <a:prstClr val="white"/>
                </a:solidFill>
              </a:rPr>
              <a:t> en 2004. Elle a donc été </a:t>
            </a:r>
            <a:r>
              <a:rPr lang="fr-FR" b="1" u="sng" dirty="0">
                <a:solidFill>
                  <a:prstClr val="white"/>
                </a:solidFill>
              </a:rPr>
              <a:t>multipliée par  11</a:t>
            </a:r>
            <a:r>
              <a:rPr lang="fr-FR" b="1" dirty="0">
                <a:solidFill>
                  <a:prstClr val="white"/>
                </a:solidFill>
              </a:rPr>
              <a:t>. Les deux raisons qui expliquent cette situation sont :</a:t>
            </a:r>
          </a:p>
          <a:p>
            <a:r>
              <a:rPr lang="fr-FR" b="1" dirty="0">
                <a:solidFill>
                  <a:prstClr val="white"/>
                </a:solidFill>
              </a:rPr>
              <a:t> l’augmentation de la population mondiale qui génère des besoins grandissants notamment en nourriture. la croissance économique, synonyme de confort et de progrès  (société de consommation) : accès à l’eau courante dans tous les secteurs.</a:t>
            </a:r>
          </a:p>
          <a:p>
            <a:r>
              <a:rPr lang="fr-FR" b="1" dirty="0">
                <a:solidFill>
                  <a:prstClr val="white"/>
                </a:solidFill>
              </a:rPr>
              <a:t>Au-delà ce constat, les disparités entre les pays développés et les pays pauvres sont très marquées. La consommation d’eau douce est</a:t>
            </a:r>
          </a:p>
          <a:p>
            <a:r>
              <a:rPr lang="fr-FR" b="1" dirty="0">
                <a:solidFill>
                  <a:prstClr val="white"/>
                </a:solidFill>
              </a:rPr>
              <a:t>majoritairement à usage agricole dans les pays pauvres (supérieure à 85% en Afrique et en Asie), alors que dans les pays développés les usages concernent davantage l’industrie et la production d’énergie.</a:t>
            </a:r>
          </a:p>
        </p:txBody>
      </p:sp>
      <p:sp>
        <p:nvSpPr>
          <p:cNvPr id="8" name="ZoneTexte 7"/>
          <p:cNvSpPr txBox="1"/>
          <p:nvPr/>
        </p:nvSpPr>
        <p:spPr>
          <a:xfrm>
            <a:off x="358391" y="5778457"/>
            <a:ext cx="5931198" cy="30777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fr-FR" sz="1400" b="1" dirty="0">
                <a:solidFill>
                  <a:srgbClr val="002060"/>
                </a:solidFill>
                <a:latin typeface="Tw Cen MT" pitchFamily="34" charset="0"/>
              </a:rPr>
              <a:t>Pour information : 1 km</a:t>
            </a:r>
            <a:r>
              <a:rPr lang="fr-FR" sz="1400" b="1" baseline="30000" dirty="0">
                <a:solidFill>
                  <a:srgbClr val="002060"/>
                </a:solidFill>
                <a:latin typeface="Tw Cen MT" pitchFamily="34" charset="0"/>
              </a:rPr>
              <a:t>3</a:t>
            </a:r>
            <a:r>
              <a:rPr lang="fr-FR" sz="1400" b="1" dirty="0">
                <a:solidFill>
                  <a:srgbClr val="002060"/>
                </a:solidFill>
                <a:latin typeface="Tw Cen MT" pitchFamily="34" charset="0"/>
              </a:rPr>
              <a:t> = 1 milliard de m</a:t>
            </a:r>
            <a:r>
              <a:rPr lang="fr-FR" sz="1400" b="1" baseline="30000" dirty="0">
                <a:solidFill>
                  <a:srgbClr val="002060"/>
                </a:solidFill>
                <a:latin typeface="Tw Cen MT" pitchFamily="34" charset="0"/>
              </a:rPr>
              <a:t>3</a:t>
            </a:r>
            <a:r>
              <a:rPr lang="fr-FR" sz="1400" b="1" dirty="0">
                <a:solidFill>
                  <a:srgbClr val="002060"/>
                </a:solidFill>
                <a:latin typeface="Tw Cen MT" pitchFamily="34" charset="0"/>
              </a:rPr>
              <a:t> = 1 000 milliards de litres</a:t>
            </a:r>
          </a:p>
        </p:txBody>
      </p:sp>
      <p:pic>
        <p:nvPicPr>
          <p:cNvPr id="9" name="Image 8"/>
          <p:cNvPicPr>
            <a:picLocks noChangeAspect="1"/>
          </p:cNvPicPr>
          <p:nvPr/>
        </p:nvPicPr>
        <p:blipFill rotWithShape="1">
          <a:blip r:embed="rId3"/>
          <a:srcRect l="6486" t="15676" r="27027" b="16036"/>
          <a:stretch/>
        </p:blipFill>
        <p:spPr>
          <a:xfrm>
            <a:off x="119951" y="1197235"/>
            <a:ext cx="9623507" cy="5559922"/>
          </a:xfrm>
          <a:prstGeom prst="rect">
            <a:avLst/>
          </a:prstGeom>
        </p:spPr>
      </p:pic>
      <p:sp>
        <p:nvSpPr>
          <p:cNvPr id="10" name="Rectangle 9"/>
          <p:cNvSpPr/>
          <p:nvPr/>
        </p:nvSpPr>
        <p:spPr>
          <a:xfrm>
            <a:off x="6503409" y="2267554"/>
            <a:ext cx="2965622" cy="197709"/>
          </a:xfrm>
          <a:prstGeom prst="rect">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1" name="Rectangle 10"/>
          <p:cNvSpPr/>
          <p:nvPr/>
        </p:nvSpPr>
        <p:spPr>
          <a:xfrm>
            <a:off x="1812982" y="2465263"/>
            <a:ext cx="2965622" cy="269477"/>
          </a:xfrm>
          <a:prstGeom prst="rect">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2" name="Rectangle 11"/>
          <p:cNvSpPr/>
          <p:nvPr/>
        </p:nvSpPr>
        <p:spPr>
          <a:xfrm>
            <a:off x="5968314" y="2734740"/>
            <a:ext cx="2953264" cy="218525"/>
          </a:xfrm>
          <a:prstGeom prst="rect">
            <a:avLst/>
          </a:prstGeom>
          <a:solidFill>
            <a:srgbClr val="FF0000">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3" name="Rectangle 12"/>
          <p:cNvSpPr/>
          <p:nvPr/>
        </p:nvSpPr>
        <p:spPr>
          <a:xfrm>
            <a:off x="370725" y="2978480"/>
            <a:ext cx="3669933" cy="258990"/>
          </a:xfrm>
          <a:prstGeom prst="rect">
            <a:avLst/>
          </a:prstGeom>
          <a:solidFill>
            <a:srgbClr val="FF0000">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4" name="Rectangle 13"/>
          <p:cNvSpPr/>
          <p:nvPr/>
        </p:nvSpPr>
        <p:spPr>
          <a:xfrm>
            <a:off x="370725" y="3323968"/>
            <a:ext cx="9098306" cy="259491"/>
          </a:xfrm>
          <a:prstGeom prst="rect">
            <a:avLst/>
          </a:prstGeom>
          <a:solidFill>
            <a:srgbClr val="7030A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5" name="Rectangle 14"/>
          <p:cNvSpPr/>
          <p:nvPr/>
        </p:nvSpPr>
        <p:spPr>
          <a:xfrm>
            <a:off x="350776" y="3567207"/>
            <a:ext cx="7248629" cy="271207"/>
          </a:xfrm>
          <a:prstGeom prst="rect">
            <a:avLst/>
          </a:prstGeom>
          <a:solidFill>
            <a:srgbClr val="7030A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6" name="Rectangle 15"/>
          <p:cNvSpPr/>
          <p:nvPr/>
        </p:nvSpPr>
        <p:spPr>
          <a:xfrm>
            <a:off x="698624" y="4190203"/>
            <a:ext cx="10985157" cy="2031325"/>
          </a:xfrm>
          <a:prstGeom prst="rect">
            <a:avLst/>
          </a:prstGeom>
          <a:solidFill>
            <a:srgbClr val="FFC000"/>
          </a:solidFill>
        </p:spPr>
        <p:txBody>
          <a:bodyPr wrap="square">
            <a:spAutoFit/>
          </a:bodyPr>
          <a:lstStyle/>
          <a:p>
            <a:r>
              <a:rPr lang="fr-FR" b="1" dirty="0">
                <a:solidFill>
                  <a:prstClr val="black"/>
                </a:solidFill>
              </a:rPr>
              <a:t>Les différents utilisateurs de l’eau peuvent rentrer en conflit, notamment quand l’eau est peu abondante </a:t>
            </a:r>
            <a:r>
              <a:rPr lang="fr-FR" dirty="0">
                <a:solidFill>
                  <a:prstClr val="black"/>
                </a:solidFill>
              </a:rPr>
              <a:t>; </a:t>
            </a:r>
            <a:r>
              <a:rPr lang="fr-FR" b="1" dirty="0">
                <a:solidFill>
                  <a:prstClr val="black"/>
                </a:solidFill>
              </a:rPr>
              <a:t>c’est ce que l’on appelle « les conflits d’usage ». la concurrence est forte entre l’agriculture irriguée et la consommation urbaine qui augmente rapidement car de plus en plus de personnes s’installent dans les villes. Ces conflits d’usage se font le plus souvent au détriment des populations les moins favorisées.</a:t>
            </a:r>
          </a:p>
          <a:p>
            <a:r>
              <a:rPr lang="fr-FR" b="1" dirty="0">
                <a:solidFill>
                  <a:prstClr val="black"/>
                </a:solidFill>
              </a:rPr>
              <a:t>  Le développement du tourisme dans certains pays pauvres peut représenter un atout pour l’essor</a:t>
            </a:r>
          </a:p>
          <a:p>
            <a:r>
              <a:rPr lang="fr-FR" b="1" dirty="0">
                <a:solidFill>
                  <a:prstClr val="black"/>
                </a:solidFill>
              </a:rPr>
              <a:t>économique de ces pays mais la consommation d’eau par les touristes est très importante, et se fait au</a:t>
            </a:r>
          </a:p>
          <a:p>
            <a:r>
              <a:rPr lang="fr-FR" b="1" dirty="0">
                <a:solidFill>
                  <a:prstClr val="black"/>
                </a:solidFill>
              </a:rPr>
              <a:t>détriment de la population locale</a:t>
            </a:r>
            <a:r>
              <a:rPr lang="fr-FR" dirty="0">
                <a:solidFill>
                  <a:prstClr val="black"/>
                </a:solidFill>
              </a:rPr>
              <a:t>.</a:t>
            </a:r>
          </a:p>
        </p:txBody>
      </p:sp>
    </p:spTree>
    <p:extLst>
      <p:ext uri="{BB962C8B-B14F-4D97-AF65-F5344CB8AC3E}">
        <p14:creationId xmlns:p14="http://schemas.microsoft.com/office/powerpoint/2010/main" val="29923872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ppt_x"/>
                                          </p:val>
                                        </p:tav>
                                        <p:tav tm="100000">
                                          <p:val>
                                            <p:strVal val="#ppt_x"/>
                                          </p:val>
                                        </p:tav>
                                      </p:tavLst>
                                    </p:anim>
                                    <p:anim calcmode="lin" valueType="num">
                                      <p:cBhvr additive="base">
                                        <p:cTn id="4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 calcmode="lin" valueType="num">
                                      <p:cBhvr additive="base">
                                        <p:cTn id="53" dur="500" fill="hold"/>
                                        <p:tgtEl>
                                          <p:spTgt spid="11"/>
                                        </p:tgtEl>
                                        <p:attrNameLst>
                                          <p:attrName>ppt_x</p:attrName>
                                        </p:attrNameLst>
                                      </p:cBhvr>
                                      <p:tavLst>
                                        <p:tav tm="0">
                                          <p:val>
                                            <p:strVal val="#ppt_x"/>
                                          </p:val>
                                        </p:tav>
                                        <p:tav tm="100000">
                                          <p:val>
                                            <p:strVal val="#ppt_x"/>
                                          </p:val>
                                        </p:tav>
                                      </p:tavLst>
                                    </p:anim>
                                    <p:anim calcmode="lin" valueType="num">
                                      <p:cBhvr additive="base">
                                        <p:cTn id="5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additive="base">
                                        <p:cTn id="59" dur="500" fill="hold"/>
                                        <p:tgtEl>
                                          <p:spTgt spid="12"/>
                                        </p:tgtEl>
                                        <p:attrNameLst>
                                          <p:attrName>ppt_x</p:attrName>
                                        </p:attrNameLst>
                                      </p:cBhvr>
                                      <p:tavLst>
                                        <p:tav tm="0">
                                          <p:val>
                                            <p:strVal val="#ppt_x"/>
                                          </p:val>
                                        </p:tav>
                                        <p:tav tm="100000">
                                          <p:val>
                                            <p:strVal val="#ppt_x"/>
                                          </p:val>
                                        </p:tav>
                                      </p:tavLst>
                                    </p:anim>
                                    <p:anim calcmode="lin" valueType="num">
                                      <p:cBhvr additive="base">
                                        <p:cTn id="6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anim calcmode="lin" valueType="num">
                                      <p:cBhvr additive="base">
                                        <p:cTn id="65" dur="500" fill="hold"/>
                                        <p:tgtEl>
                                          <p:spTgt spid="13"/>
                                        </p:tgtEl>
                                        <p:attrNameLst>
                                          <p:attrName>ppt_x</p:attrName>
                                        </p:attrNameLst>
                                      </p:cBhvr>
                                      <p:tavLst>
                                        <p:tav tm="0">
                                          <p:val>
                                            <p:strVal val="#ppt_x"/>
                                          </p:val>
                                        </p:tav>
                                        <p:tav tm="100000">
                                          <p:val>
                                            <p:strVal val="#ppt_x"/>
                                          </p:val>
                                        </p:tav>
                                      </p:tavLst>
                                    </p:anim>
                                    <p:anim calcmode="lin" valueType="num">
                                      <p:cBhvr additive="base">
                                        <p:cTn id="6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 calcmode="lin" valueType="num">
                                      <p:cBhvr additive="base">
                                        <p:cTn id="71" dur="500" fill="hold"/>
                                        <p:tgtEl>
                                          <p:spTgt spid="14"/>
                                        </p:tgtEl>
                                        <p:attrNameLst>
                                          <p:attrName>ppt_x</p:attrName>
                                        </p:attrNameLst>
                                      </p:cBhvr>
                                      <p:tavLst>
                                        <p:tav tm="0">
                                          <p:val>
                                            <p:strVal val="#ppt_x"/>
                                          </p:val>
                                        </p:tav>
                                        <p:tav tm="100000">
                                          <p:val>
                                            <p:strVal val="#ppt_x"/>
                                          </p:val>
                                        </p:tav>
                                      </p:tavLst>
                                    </p:anim>
                                    <p:anim calcmode="lin" valueType="num">
                                      <p:cBhvr additive="base">
                                        <p:cTn id="7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15"/>
                                        </p:tgtEl>
                                        <p:attrNameLst>
                                          <p:attrName>style.visibility</p:attrName>
                                        </p:attrNameLst>
                                      </p:cBhvr>
                                      <p:to>
                                        <p:strVal val="visible"/>
                                      </p:to>
                                    </p:set>
                                    <p:anim calcmode="lin" valueType="num">
                                      <p:cBhvr additive="base">
                                        <p:cTn id="77" dur="500" fill="hold"/>
                                        <p:tgtEl>
                                          <p:spTgt spid="15"/>
                                        </p:tgtEl>
                                        <p:attrNameLst>
                                          <p:attrName>ppt_x</p:attrName>
                                        </p:attrNameLst>
                                      </p:cBhvr>
                                      <p:tavLst>
                                        <p:tav tm="0">
                                          <p:val>
                                            <p:strVal val="#ppt_x"/>
                                          </p:val>
                                        </p:tav>
                                        <p:tav tm="100000">
                                          <p:val>
                                            <p:strVal val="#ppt_x"/>
                                          </p:val>
                                        </p:tav>
                                      </p:tavLst>
                                    </p:anim>
                                    <p:anim calcmode="lin" valueType="num">
                                      <p:cBhvr additive="base">
                                        <p:cTn id="7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16"/>
                                        </p:tgtEl>
                                        <p:attrNameLst>
                                          <p:attrName>style.visibility</p:attrName>
                                        </p:attrNameLst>
                                      </p:cBhvr>
                                      <p:to>
                                        <p:strVal val="visible"/>
                                      </p:to>
                                    </p:set>
                                    <p:anim calcmode="lin" valueType="num">
                                      <p:cBhvr additive="base">
                                        <p:cTn id="83" dur="500" fill="hold"/>
                                        <p:tgtEl>
                                          <p:spTgt spid="16"/>
                                        </p:tgtEl>
                                        <p:attrNameLst>
                                          <p:attrName>ppt_x</p:attrName>
                                        </p:attrNameLst>
                                      </p:cBhvr>
                                      <p:tavLst>
                                        <p:tav tm="0">
                                          <p:val>
                                            <p:strVal val="#ppt_x"/>
                                          </p:val>
                                        </p:tav>
                                        <p:tav tm="100000">
                                          <p:val>
                                            <p:strVal val="#ppt_x"/>
                                          </p:val>
                                        </p:tav>
                                      </p:tavLst>
                                    </p:anim>
                                    <p:anim calcmode="lin" valueType="num">
                                      <p:cBhvr additive="base">
                                        <p:cTn id="8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animBg="1"/>
      <p:bldP spid="7" grpId="1" animBg="1"/>
      <p:bldP spid="8" grpId="0" animBg="1"/>
      <p:bldP spid="10" grpId="0" animBg="1"/>
      <p:bldP spid="11" grpId="0" animBg="1"/>
      <p:bldP spid="12" grpId="0" animBg="1"/>
      <p:bldP spid="13" grpId="0" animBg="1"/>
      <p:bldP spid="14" grpId="0" animBg="1"/>
      <p:bldP spid="15"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2"/>
          <a:srcRect l="14254" t="16332" r="56895" b="79083"/>
          <a:stretch/>
        </p:blipFill>
        <p:spPr>
          <a:xfrm>
            <a:off x="685800" y="1175655"/>
            <a:ext cx="3288162" cy="293915"/>
          </a:xfrm>
          <a:prstGeom prst="rect">
            <a:avLst/>
          </a:prstGeom>
        </p:spPr>
      </p:pic>
      <p:pic>
        <p:nvPicPr>
          <p:cNvPr id="4" name="Image 3"/>
          <p:cNvPicPr>
            <a:picLocks noChangeAspect="1"/>
          </p:cNvPicPr>
          <p:nvPr/>
        </p:nvPicPr>
        <p:blipFill rotWithShape="1">
          <a:blip r:embed="rId3"/>
          <a:srcRect l="6250" t="17936" r="26964" b="6429"/>
          <a:stretch/>
        </p:blipFill>
        <p:spPr>
          <a:xfrm>
            <a:off x="4479321" y="214992"/>
            <a:ext cx="7629868" cy="4860472"/>
          </a:xfrm>
          <a:prstGeom prst="rect">
            <a:avLst/>
          </a:prstGeom>
        </p:spPr>
      </p:pic>
      <p:pic>
        <p:nvPicPr>
          <p:cNvPr id="2" name="Image 1"/>
          <p:cNvPicPr>
            <a:picLocks noChangeAspect="1"/>
          </p:cNvPicPr>
          <p:nvPr/>
        </p:nvPicPr>
        <p:blipFill rotWithShape="1">
          <a:blip r:embed="rId2"/>
          <a:srcRect l="20000" t="22858" r="39821" b="6665"/>
          <a:stretch/>
        </p:blipFill>
        <p:spPr>
          <a:xfrm>
            <a:off x="27552" y="1922850"/>
            <a:ext cx="4604657" cy="4543264"/>
          </a:xfrm>
          <a:prstGeom prst="rect">
            <a:avLst/>
          </a:prstGeom>
        </p:spPr>
      </p:pic>
      <p:sp>
        <p:nvSpPr>
          <p:cNvPr id="5" name="Rectangle 4"/>
          <p:cNvSpPr/>
          <p:nvPr/>
        </p:nvSpPr>
        <p:spPr>
          <a:xfrm>
            <a:off x="4759036" y="1322612"/>
            <a:ext cx="5143500" cy="225633"/>
          </a:xfrm>
          <a:prstGeom prst="rect">
            <a:avLst/>
          </a:prstGeom>
          <a:solidFill>
            <a:schemeClr val="accent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5463540" y="1760220"/>
            <a:ext cx="4846320" cy="162630"/>
          </a:xfrm>
          <a:prstGeom prst="rect">
            <a:avLst/>
          </a:prstGeom>
          <a:solidFill>
            <a:srgbClr val="FFFF0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8709767" y="1926765"/>
            <a:ext cx="2866058" cy="162630"/>
          </a:xfrm>
          <a:prstGeom prst="rect">
            <a:avLst/>
          </a:prstGeom>
          <a:solidFill>
            <a:srgbClr val="FFFF0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7418070" y="2331720"/>
            <a:ext cx="4366260" cy="194310"/>
          </a:xfrm>
          <a:prstGeom prst="rect">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6416040" y="2712720"/>
            <a:ext cx="3333750" cy="222180"/>
          </a:xfrm>
          <a:prstGeom prst="rect">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7052310" y="3600450"/>
            <a:ext cx="4732020" cy="182880"/>
          </a:xfrm>
          <a:prstGeom prst="rect">
            <a:avLst/>
          </a:prstGeom>
          <a:solidFill>
            <a:srgbClr val="00B05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7509510" y="3211830"/>
            <a:ext cx="3097530" cy="171450"/>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3582888" y="5175476"/>
            <a:ext cx="8526301" cy="1477328"/>
          </a:xfrm>
          <a:prstGeom prst="rect">
            <a:avLst/>
          </a:prstGeom>
          <a:solidFill>
            <a:srgbClr val="FFC000">
              <a:alpha val="81000"/>
            </a:srgbClr>
          </a:solidFill>
        </p:spPr>
        <p:txBody>
          <a:bodyPr wrap="square">
            <a:spAutoFit/>
          </a:bodyPr>
          <a:lstStyle/>
          <a:p>
            <a:r>
              <a:rPr lang="fr-FR" b="1" i="0" u="none" strike="noStrike" baseline="0" dirty="0" smtClean="0"/>
              <a:t>les plus grands bassins fluviaux s’étendent souvent sur plusieurs pays,</a:t>
            </a:r>
            <a:r>
              <a:rPr lang="fr-FR" b="1" i="0" u="none" strike="noStrike" dirty="0" smtClean="0"/>
              <a:t> </a:t>
            </a:r>
            <a:r>
              <a:rPr lang="fr-FR" b="1" i="0" u="none" strike="noStrike" baseline="0" dirty="0" smtClean="0"/>
              <a:t>les ressources en eau douce doivent donc être partagées entre plusieurs pays riverains, ce qui peut</a:t>
            </a:r>
            <a:r>
              <a:rPr lang="fr-FR" b="1" i="0" u="none" strike="noStrike" dirty="0" smtClean="0"/>
              <a:t> </a:t>
            </a:r>
            <a:r>
              <a:rPr lang="fr-FR" b="1" i="0" u="none" strike="noStrike" baseline="0" dirty="0" smtClean="0"/>
              <a:t>engendrer des tensions, d’autant plus si le pays en amont du fleuve multiplie la construction de barrages</a:t>
            </a:r>
            <a:r>
              <a:rPr lang="fr-FR" b="1" i="0" u="none" strike="noStrike" dirty="0" smtClean="0"/>
              <a:t> </a:t>
            </a:r>
            <a:r>
              <a:rPr lang="fr-FR" b="1" i="0" u="none" strike="noStrike" baseline="0" dirty="0" smtClean="0"/>
              <a:t>qui réduisent le débit des fleuves et les quantités d’eau disponible pour les pays en aval.</a:t>
            </a:r>
            <a:endParaRPr lang="fr-FR" b="1" dirty="0"/>
          </a:p>
        </p:txBody>
      </p:sp>
    </p:spTree>
    <p:extLst>
      <p:ext uri="{BB962C8B-B14F-4D97-AF65-F5344CB8AC3E}">
        <p14:creationId xmlns:p14="http://schemas.microsoft.com/office/powerpoint/2010/main" val="9759727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b="9288"/>
          <a:stretch/>
        </p:blipFill>
        <p:spPr>
          <a:xfrm>
            <a:off x="0" y="630729"/>
            <a:ext cx="6782025" cy="5667201"/>
          </a:xfrm>
          <a:prstGeom prst="rect">
            <a:avLst/>
          </a:prstGeom>
        </p:spPr>
      </p:pic>
      <p:sp>
        <p:nvSpPr>
          <p:cNvPr id="3" name="Rectangle 2"/>
          <p:cNvSpPr/>
          <p:nvPr/>
        </p:nvSpPr>
        <p:spPr>
          <a:xfrm>
            <a:off x="0" y="630728"/>
            <a:ext cx="1691640" cy="775161"/>
          </a:xfrm>
          <a:prstGeom prst="rect">
            <a:avLst/>
          </a:prstGeom>
          <a:gradFill flip="none" rotWithShape="1">
            <a:gsLst>
              <a:gs pos="7000">
                <a:schemeClr val="accent5">
                  <a:lumMod val="5000"/>
                  <a:lumOff val="95000"/>
                </a:schemeClr>
              </a:gs>
              <a:gs pos="74000">
                <a:schemeClr val="accent5">
                  <a:lumMod val="45000"/>
                  <a:lumOff val="55000"/>
                </a:schemeClr>
              </a:gs>
              <a:gs pos="64000">
                <a:schemeClr val="accent5">
                  <a:lumMod val="45000"/>
                  <a:lumOff val="55000"/>
                </a:schemeClr>
              </a:gs>
              <a:gs pos="96000">
                <a:schemeClr val="accent5">
                  <a:lumMod val="30000"/>
                  <a:lumOff val="7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p:cNvPicPr>
            <a:picLocks noChangeAspect="1"/>
          </p:cNvPicPr>
          <p:nvPr/>
        </p:nvPicPr>
        <p:blipFill>
          <a:blip r:embed="rId3"/>
          <a:stretch>
            <a:fillRect/>
          </a:stretch>
        </p:blipFill>
        <p:spPr>
          <a:xfrm>
            <a:off x="7010111" y="2441863"/>
            <a:ext cx="5181889" cy="3969673"/>
          </a:xfrm>
          <a:prstGeom prst="rect">
            <a:avLst/>
          </a:prstGeom>
        </p:spPr>
      </p:pic>
      <p:sp>
        <p:nvSpPr>
          <p:cNvPr id="5" name="Rectangle 4"/>
          <p:cNvSpPr/>
          <p:nvPr/>
        </p:nvSpPr>
        <p:spPr>
          <a:xfrm>
            <a:off x="7633854" y="665619"/>
            <a:ext cx="4558146" cy="5632311"/>
          </a:xfrm>
          <a:prstGeom prst="rect">
            <a:avLst/>
          </a:prstGeom>
          <a:solidFill>
            <a:srgbClr val="FFC000"/>
          </a:solidFill>
        </p:spPr>
        <p:txBody>
          <a:bodyPr wrap="square">
            <a:spAutoFit/>
          </a:bodyPr>
          <a:lstStyle/>
          <a:p>
            <a:r>
              <a:rPr lang="fr-FR" b="1" dirty="0" smtClean="0"/>
              <a:t>Chaque État ayant ses propres besoins, il a tendance à ignorer ceux des voisins, sauf s'ils sont plus puissants. Les pays en amont des fleuves (côté source) sont favorisés : les États-Unis ont construit de grands barrages en amont du fleuve Colorado et pompent d'importantes quantités d'eau pour alimenter leurs cultures irriguées et leurs grandes villes (Los Angeles, Las Vegas…). Lorsque le fleuve passe la frontière mexicaine, son débit est très limité, et il n'arrive même plus jusqu'à la mer. </a:t>
            </a:r>
          </a:p>
          <a:p>
            <a:endParaRPr lang="fr-FR" b="1" dirty="0"/>
          </a:p>
          <a:p>
            <a:r>
              <a:rPr lang="fr-FR" b="1" dirty="0" smtClean="0"/>
              <a:t>Dans les régions du monde où de fortes tensions divisent les États, la question de l'eau peut déclencher de véritables « guerres de l'eau » (exemple : partage des eaux du Nil entre l'Egypte et le Soudan) ou du Jourdain au Proche-Orient). L'ONU compte, depuis les années 1950, 37 conflits liés à l'eau</a:t>
            </a:r>
            <a:endParaRPr lang="fr-FR" b="1" dirty="0"/>
          </a:p>
        </p:txBody>
      </p:sp>
      <p:pic>
        <p:nvPicPr>
          <p:cNvPr id="6" name="Image 5"/>
          <p:cNvPicPr>
            <a:picLocks noChangeAspect="1"/>
          </p:cNvPicPr>
          <p:nvPr/>
        </p:nvPicPr>
        <p:blipFill>
          <a:blip r:embed="rId4"/>
          <a:stretch>
            <a:fillRect/>
          </a:stretch>
        </p:blipFill>
        <p:spPr>
          <a:xfrm>
            <a:off x="0" y="1091045"/>
            <a:ext cx="7592058" cy="4964038"/>
          </a:xfrm>
          <a:prstGeom prst="rect">
            <a:avLst/>
          </a:prstGeom>
        </p:spPr>
      </p:pic>
    </p:spTree>
    <p:extLst>
      <p:ext uri="{BB962C8B-B14F-4D97-AF65-F5344CB8AC3E}">
        <p14:creationId xmlns:p14="http://schemas.microsoft.com/office/powerpoint/2010/main" val="427467975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107372" y="312469"/>
            <a:ext cx="6324600" cy="5000625"/>
          </a:xfrm>
          <a:prstGeom prst="rect">
            <a:avLst/>
          </a:prstGeom>
        </p:spPr>
      </p:pic>
      <p:sp>
        <p:nvSpPr>
          <p:cNvPr id="4" name="Rectangle 3"/>
          <p:cNvSpPr/>
          <p:nvPr/>
        </p:nvSpPr>
        <p:spPr>
          <a:xfrm>
            <a:off x="104923" y="3416332"/>
            <a:ext cx="7277966" cy="1477328"/>
          </a:xfrm>
          <a:prstGeom prst="rect">
            <a:avLst/>
          </a:prstGeom>
          <a:solidFill>
            <a:srgbClr val="FFC000">
              <a:alpha val="93000"/>
            </a:srgbClr>
          </a:solidFill>
        </p:spPr>
        <p:txBody>
          <a:bodyPr wrap="square">
            <a:spAutoFit/>
          </a:bodyPr>
          <a:lstStyle/>
          <a:p>
            <a:r>
              <a:rPr lang="fr-FR" b="1" dirty="0" smtClean="0"/>
              <a:t>Les ressources en eau sont largement surexploitées. Cette situation pourrait s'aggraver avec l'augmentation des besoins et d'entraîner une baisse de la disponibilité en eau. Certains pays connaissent déjà des pénuries en eau considérables, et leur nombre risque de fortement augmenter.</a:t>
            </a:r>
            <a:endParaRPr lang="fr-FR" b="1" dirty="0"/>
          </a:p>
        </p:txBody>
      </p:sp>
      <p:pic>
        <p:nvPicPr>
          <p:cNvPr id="5" name="Image 4"/>
          <p:cNvPicPr>
            <a:picLocks noChangeAspect="1"/>
          </p:cNvPicPr>
          <p:nvPr/>
        </p:nvPicPr>
        <p:blipFill>
          <a:blip r:embed="rId3"/>
          <a:stretch>
            <a:fillRect/>
          </a:stretch>
        </p:blipFill>
        <p:spPr>
          <a:xfrm>
            <a:off x="6594710" y="108768"/>
            <a:ext cx="5549660" cy="3676650"/>
          </a:xfrm>
          <a:prstGeom prst="rect">
            <a:avLst/>
          </a:prstGeom>
        </p:spPr>
      </p:pic>
      <p:pic>
        <p:nvPicPr>
          <p:cNvPr id="6" name="Image 5"/>
          <p:cNvPicPr>
            <a:picLocks noChangeAspect="1"/>
          </p:cNvPicPr>
          <p:nvPr/>
        </p:nvPicPr>
        <p:blipFill>
          <a:blip r:embed="rId4"/>
          <a:stretch>
            <a:fillRect/>
          </a:stretch>
        </p:blipFill>
        <p:spPr>
          <a:xfrm>
            <a:off x="104923" y="369346"/>
            <a:ext cx="6367707" cy="2611755"/>
          </a:xfrm>
          <a:prstGeom prst="rect">
            <a:avLst/>
          </a:prstGeom>
        </p:spPr>
      </p:pic>
      <p:pic>
        <p:nvPicPr>
          <p:cNvPr id="7" name="Image 6"/>
          <p:cNvPicPr>
            <a:picLocks noChangeAspect="1"/>
          </p:cNvPicPr>
          <p:nvPr/>
        </p:nvPicPr>
        <p:blipFill>
          <a:blip r:embed="rId5"/>
          <a:stretch>
            <a:fillRect/>
          </a:stretch>
        </p:blipFill>
        <p:spPr>
          <a:xfrm>
            <a:off x="92495" y="3037978"/>
            <a:ext cx="5343157" cy="3441668"/>
          </a:xfrm>
          <a:prstGeom prst="rect">
            <a:avLst/>
          </a:prstGeom>
        </p:spPr>
      </p:pic>
      <p:pic>
        <p:nvPicPr>
          <p:cNvPr id="8" name="Image 7"/>
          <p:cNvPicPr>
            <a:picLocks noChangeAspect="1"/>
          </p:cNvPicPr>
          <p:nvPr/>
        </p:nvPicPr>
        <p:blipFill>
          <a:blip r:embed="rId6"/>
          <a:stretch>
            <a:fillRect/>
          </a:stretch>
        </p:blipFill>
        <p:spPr>
          <a:xfrm>
            <a:off x="5552682" y="3480317"/>
            <a:ext cx="5775305" cy="3246120"/>
          </a:xfrm>
          <a:prstGeom prst="rect">
            <a:avLst/>
          </a:prstGeom>
        </p:spPr>
      </p:pic>
      <p:sp>
        <p:nvSpPr>
          <p:cNvPr id="9" name="Rectangle 8"/>
          <p:cNvSpPr/>
          <p:nvPr/>
        </p:nvSpPr>
        <p:spPr>
          <a:xfrm>
            <a:off x="1519958" y="3302884"/>
            <a:ext cx="8156864" cy="1200329"/>
          </a:xfrm>
          <a:prstGeom prst="rect">
            <a:avLst/>
          </a:prstGeom>
          <a:solidFill>
            <a:srgbClr val="FFC000"/>
          </a:solidFill>
        </p:spPr>
        <p:txBody>
          <a:bodyPr wrap="square">
            <a:spAutoFit/>
          </a:bodyPr>
          <a:lstStyle/>
          <a:p>
            <a:r>
              <a:rPr lang="fr-FR" b="1" dirty="0" smtClean="0"/>
              <a:t>• Cette situation est accentuée par la mauvaise qualité de certains aménagements : canalisations avec des fuites, canaux à ciel ouvert en pleine zone désertique où l'évaporation est importante, rampes d'aspersion dépensant plus d'eau que ce qui est nécessaire pour les cultures… </a:t>
            </a:r>
            <a:endParaRPr lang="fr-FR" b="1" dirty="0"/>
          </a:p>
        </p:txBody>
      </p:sp>
      <p:sp>
        <p:nvSpPr>
          <p:cNvPr id="10" name="ZoneTexte 9"/>
          <p:cNvSpPr txBox="1"/>
          <p:nvPr/>
        </p:nvSpPr>
        <p:spPr>
          <a:xfrm>
            <a:off x="953739" y="-47617"/>
            <a:ext cx="5703878" cy="369332"/>
          </a:xfrm>
          <a:prstGeom prst="rect">
            <a:avLst/>
          </a:prstGeom>
          <a:noFill/>
        </p:spPr>
        <p:txBody>
          <a:bodyPr wrap="square" rtlCol="0">
            <a:spAutoFit/>
          </a:bodyPr>
          <a:lstStyle/>
          <a:p>
            <a:r>
              <a:rPr lang="fr-FR" b="1" dirty="0">
                <a:latin typeface="Arial" panose="020B0604020202020204" pitchFamily="34" charset="0"/>
                <a:cs typeface="Arial" panose="020B0604020202020204" pitchFamily="34" charset="0"/>
              </a:rPr>
              <a:t>B</a:t>
            </a:r>
            <a:r>
              <a:rPr lang="fr-FR" b="1" dirty="0" smtClean="0">
                <a:latin typeface="Arial" panose="020B0604020202020204" pitchFamily="34" charset="0"/>
                <a:cs typeface="Arial" panose="020B0604020202020204" pitchFamily="34" charset="0"/>
              </a:rPr>
              <a:t>) Une ressource menacée</a:t>
            </a:r>
            <a:endParaRPr lang="fr-F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34992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0" y="1190628"/>
            <a:ext cx="6096000" cy="1754326"/>
          </a:xfrm>
          <a:prstGeom prst="rect">
            <a:avLst/>
          </a:prstGeom>
          <a:solidFill>
            <a:srgbClr val="FFC000"/>
          </a:solidFill>
        </p:spPr>
        <p:txBody>
          <a:bodyPr>
            <a:spAutoFit/>
          </a:bodyPr>
          <a:lstStyle/>
          <a:p>
            <a:r>
              <a:rPr lang="fr-FR" b="1" dirty="0" smtClean="0"/>
              <a:t>• L'eau peut également être polluée par les rejets agricoles, industriels et urbains… L'irrigation excessive entraîne la salinisation des terres, les engrais polluent les fleuves et provoquent une eutrophisation des écosystèmes : des algues profitent de cet excès de nutriments pour se développer au détriment des autres organismes (baisse de la biodiversité).</a:t>
            </a:r>
            <a:endParaRPr lang="fr-FR" b="1" dirty="0"/>
          </a:p>
        </p:txBody>
      </p:sp>
      <p:pic>
        <p:nvPicPr>
          <p:cNvPr id="1026" name="Picture 2" descr="Phosphore et eutrophisation des riviè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132" y="135082"/>
            <a:ext cx="5513796" cy="4137313"/>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p:cNvPicPr>
            <a:picLocks noChangeAspect="1"/>
          </p:cNvPicPr>
          <p:nvPr/>
        </p:nvPicPr>
        <p:blipFill>
          <a:blip r:embed="rId3"/>
          <a:stretch>
            <a:fillRect/>
          </a:stretch>
        </p:blipFill>
        <p:spPr>
          <a:xfrm>
            <a:off x="6438900" y="3148446"/>
            <a:ext cx="4651824" cy="3512127"/>
          </a:xfrm>
          <a:prstGeom prst="rect">
            <a:avLst/>
          </a:prstGeom>
        </p:spPr>
      </p:pic>
      <p:pic>
        <p:nvPicPr>
          <p:cNvPr id="4" name="Image 3"/>
          <p:cNvPicPr>
            <a:picLocks noChangeAspect="1"/>
          </p:cNvPicPr>
          <p:nvPr/>
        </p:nvPicPr>
        <p:blipFill rotWithShape="1">
          <a:blip r:embed="rId4"/>
          <a:srcRect r="2091"/>
          <a:stretch/>
        </p:blipFill>
        <p:spPr>
          <a:xfrm>
            <a:off x="0" y="0"/>
            <a:ext cx="6349626" cy="4977411"/>
          </a:xfrm>
          <a:prstGeom prst="rect">
            <a:avLst/>
          </a:prstGeom>
        </p:spPr>
      </p:pic>
      <p:pic>
        <p:nvPicPr>
          <p:cNvPr id="5" name="Image 4"/>
          <p:cNvPicPr>
            <a:picLocks noChangeAspect="1"/>
          </p:cNvPicPr>
          <p:nvPr/>
        </p:nvPicPr>
        <p:blipFill>
          <a:blip r:embed="rId5"/>
          <a:stretch>
            <a:fillRect/>
          </a:stretch>
        </p:blipFill>
        <p:spPr>
          <a:xfrm>
            <a:off x="6421400" y="0"/>
            <a:ext cx="5698825" cy="3813464"/>
          </a:xfrm>
          <a:prstGeom prst="rect">
            <a:avLst/>
          </a:prstGeom>
        </p:spPr>
      </p:pic>
      <p:pic>
        <p:nvPicPr>
          <p:cNvPr id="6" name="Image 5"/>
          <p:cNvPicPr>
            <a:picLocks noChangeAspect="1"/>
          </p:cNvPicPr>
          <p:nvPr/>
        </p:nvPicPr>
        <p:blipFill>
          <a:blip r:embed="rId6"/>
          <a:stretch>
            <a:fillRect/>
          </a:stretch>
        </p:blipFill>
        <p:spPr>
          <a:xfrm>
            <a:off x="6438900" y="3813464"/>
            <a:ext cx="5401460" cy="3035436"/>
          </a:xfrm>
          <a:prstGeom prst="rect">
            <a:avLst/>
          </a:prstGeom>
        </p:spPr>
      </p:pic>
      <p:sp>
        <p:nvSpPr>
          <p:cNvPr id="7" name="Rectangle 6"/>
          <p:cNvSpPr/>
          <p:nvPr/>
        </p:nvSpPr>
        <p:spPr>
          <a:xfrm>
            <a:off x="126813" y="5112493"/>
            <a:ext cx="6096000" cy="1477328"/>
          </a:xfrm>
          <a:prstGeom prst="rect">
            <a:avLst/>
          </a:prstGeom>
          <a:solidFill>
            <a:srgbClr val="FFC000"/>
          </a:solidFill>
        </p:spPr>
        <p:txBody>
          <a:bodyPr>
            <a:spAutoFit/>
          </a:bodyPr>
          <a:lstStyle/>
          <a:p>
            <a:r>
              <a:rPr lang="fr-FR" b="1" dirty="0" smtClean="0"/>
              <a:t>• Les problèmes liés à l'eau reflètent aussi des inégalités socio spatiales : dans les grandes villes des pays les moins développés, les quartiers riches ont des systèmes d'adduction d'eau et de tout-à-l'égout alors que les populations des bidonvilles n'ont même pas l'eau courante.</a:t>
            </a:r>
            <a:endParaRPr lang="fr-FR" b="1" dirty="0"/>
          </a:p>
        </p:txBody>
      </p:sp>
    </p:spTree>
    <p:extLst>
      <p:ext uri="{BB962C8B-B14F-4D97-AF65-F5344CB8AC3E}">
        <p14:creationId xmlns:p14="http://schemas.microsoft.com/office/powerpoint/2010/main" val="42356019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1863" y="189407"/>
            <a:ext cx="5851089" cy="461665"/>
          </a:xfrm>
          <a:prstGeom prst="rect">
            <a:avLst/>
          </a:prstGeom>
        </p:spPr>
        <p:txBody>
          <a:bodyPr wrap="none">
            <a:spAutoFit/>
          </a:bodyPr>
          <a:lstStyle/>
          <a:p>
            <a:r>
              <a:rPr lang="fr-FR" sz="2400" b="1" i="0" dirty="0" smtClean="0">
                <a:solidFill>
                  <a:srgbClr val="0070C0"/>
                </a:solidFill>
                <a:effectLst/>
                <a:latin typeface="Inconsolata"/>
              </a:rPr>
              <a:t> </a:t>
            </a:r>
            <a:r>
              <a:rPr lang="fr-FR" sz="2400" b="1" i="1" u="sng" dirty="0" smtClean="0">
                <a:solidFill>
                  <a:srgbClr val="0070C0"/>
                </a:solidFill>
                <a:effectLst/>
                <a:latin typeface="Inconsolata"/>
              </a:rPr>
              <a:t>3) Vers une nouvelle culture de l'eau ?</a:t>
            </a:r>
            <a:endParaRPr lang="fr-FR" sz="2400" b="1" dirty="0">
              <a:solidFill>
                <a:srgbClr val="0070C0"/>
              </a:solidFill>
              <a:latin typeface="Inconsolata"/>
            </a:endParaRPr>
          </a:p>
        </p:txBody>
      </p:sp>
      <p:pic>
        <p:nvPicPr>
          <p:cNvPr id="6" name="Image 5"/>
          <p:cNvPicPr>
            <a:picLocks noChangeAspect="1"/>
          </p:cNvPicPr>
          <p:nvPr/>
        </p:nvPicPr>
        <p:blipFill rotWithShape="1">
          <a:blip r:embed="rId2"/>
          <a:srcRect l="6051" t="15606" r="27301" b="6818"/>
          <a:stretch/>
        </p:blipFill>
        <p:spPr>
          <a:xfrm>
            <a:off x="1763525" y="711803"/>
            <a:ext cx="8125690" cy="5320145"/>
          </a:xfrm>
          <a:prstGeom prst="rect">
            <a:avLst/>
          </a:prstGeom>
        </p:spPr>
      </p:pic>
      <p:pic>
        <p:nvPicPr>
          <p:cNvPr id="7" name="Image 6"/>
          <p:cNvPicPr>
            <a:picLocks noChangeAspect="1"/>
          </p:cNvPicPr>
          <p:nvPr/>
        </p:nvPicPr>
        <p:blipFill rotWithShape="1">
          <a:blip r:embed="rId3"/>
          <a:srcRect l="6137" t="19394" r="27216" b="17424"/>
          <a:stretch/>
        </p:blipFill>
        <p:spPr>
          <a:xfrm>
            <a:off x="1742743" y="651072"/>
            <a:ext cx="8125691" cy="4333009"/>
          </a:xfrm>
          <a:prstGeom prst="rect">
            <a:avLst/>
          </a:prstGeom>
        </p:spPr>
      </p:pic>
      <p:pic>
        <p:nvPicPr>
          <p:cNvPr id="8" name="Image 7"/>
          <p:cNvPicPr>
            <a:picLocks noChangeAspect="1"/>
          </p:cNvPicPr>
          <p:nvPr/>
        </p:nvPicPr>
        <p:blipFill rotWithShape="1">
          <a:blip r:embed="rId4"/>
          <a:srcRect l="7500" t="54091" r="27472" b="18030"/>
          <a:stretch/>
        </p:blipFill>
        <p:spPr>
          <a:xfrm>
            <a:off x="1914193" y="4873334"/>
            <a:ext cx="7928264" cy="1911928"/>
          </a:xfrm>
          <a:prstGeom prst="rect">
            <a:avLst/>
          </a:prstGeom>
        </p:spPr>
      </p:pic>
    </p:spTree>
    <p:extLst>
      <p:ext uri="{BB962C8B-B14F-4D97-AF65-F5344CB8AC3E}">
        <p14:creationId xmlns:p14="http://schemas.microsoft.com/office/powerpoint/2010/main" val="231060096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l="13125" t="27727" r="32926" b="5758"/>
          <a:stretch/>
        </p:blipFill>
        <p:spPr>
          <a:xfrm>
            <a:off x="3032544" y="3434991"/>
            <a:ext cx="4935682" cy="3423009"/>
          </a:xfrm>
          <a:prstGeom prst="rect">
            <a:avLst/>
          </a:prstGeom>
        </p:spPr>
      </p:pic>
      <p:pic>
        <p:nvPicPr>
          <p:cNvPr id="3" name="Image 2"/>
          <p:cNvPicPr>
            <a:picLocks noChangeAspect="1"/>
          </p:cNvPicPr>
          <p:nvPr/>
        </p:nvPicPr>
        <p:blipFill rotWithShape="1">
          <a:blip r:embed="rId3"/>
          <a:srcRect l="5795" t="21818" r="25852" b="22795"/>
          <a:stretch/>
        </p:blipFill>
        <p:spPr>
          <a:xfrm>
            <a:off x="1721963" y="34366"/>
            <a:ext cx="7460672" cy="3400625"/>
          </a:xfrm>
          <a:prstGeom prst="rect">
            <a:avLst/>
          </a:prstGeom>
        </p:spPr>
      </p:pic>
      <p:pic>
        <p:nvPicPr>
          <p:cNvPr id="4" name="Image 3"/>
          <p:cNvPicPr>
            <a:picLocks noChangeAspect="1"/>
          </p:cNvPicPr>
          <p:nvPr/>
        </p:nvPicPr>
        <p:blipFill rotWithShape="1">
          <a:blip r:embed="rId2"/>
          <a:srcRect l="13125" t="27727" r="32926" b="5758"/>
          <a:stretch/>
        </p:blipFill>
        <p:spPr>
          <a:xfrm>
            <a:off x="2984458" y="34366"/>
            <a:ext cx="4935682" cy="3423009"/>
          </a:xfrm>
          <a:prstGeom prst="rect">
            <a:avLst/>
          </a:prstGeom>
        </p:spPr>
      </p:pic>
      <p:pic>
        <p:nvPicPr>
          <p:cNvPr id="5" name="Image 4"/>
          <p:cNvPicPr>
            <a:picLocks noChangeAspect="1"/>
          </p:cNvPicPr>
          <p:nvPr/>
        </p:nvPicPr>
        <p:blipFill rotWithShape="1">
          <a:blip r:embed="rId4"/>
          <a:srcRect l="6307" t="18939" r="26023" b="15303"/>
          <a:stretch/>
        </p:blipFill>
        <p:spPr>
          <a:xfrm>
            <a:off x="1754621" y="2116663"/>
            <a:ext cx="7359829" cy="4022879"/>
          </a:xfrm>
          <a:prstGeom prst="rect">
            <a:avLst/>
          </a:prstGeom>
        </p:spPr>
      </p:pic>
    </p:spTree>
    <p:extLst>
      <p:ext uri="{BB962C8B-B14F-4D97-AF65-F5344CB8AC3E}">
        <p14:creationId xmlns:p14="http://schemas.microsoft.com/office/powerpoint/2010/main" val="216600373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668000" y="1214422"/>
            <a:ext cx="4356000" cy="1714512"/>
          </a:xfrm>
          <a:prstGeom prst="rect">
            <a:avLst/>
          </a:prstGeom>
          <a:solidFill>
            <a:schemeClr val="accent5">
              <a:lumMod val="75000"/>
            </a:schemeClr>
          </a:solidFill>
          <a:ln>
            <a:solidFill>
              <a:srgbClr val="00206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1400" b="1" u="sng" cap="small" dirty="0">
                <a:solidFill>
                  <a:prstClr val="white"/>
                </a:solidFill>
                <a:effectLst>
                  <a:outerShdw blurRad="38100" dist="38100" dir="2700000" algn="tl">
                    <a:srgbClr val="000000">
                      <a:alpha val="43137"/>
                    </a:srgbClr>
                  </a:outerShdw>
                </a:effectLst>
                <a:latin typeface="Tw Cen MT" pitchFamily="34" charset="0"/>
              </a:rPr>
              <a:t>Les causes</a:t>
            </a:r>
            <a:r>
              <a:rPr lang="fr-FR" sz="1400" b="1" dirty="0">
                <a:solidFill>
                  <a:prstClr val="white"/>
                </a:solidFill>
                <a:latin typeface="Tw Cen MT" pitchFamily="34" charset="0"/>
              </a:rPr>
              <a:t> </a:t>
            </a:r>
          </a:p>
          <a:p>
            <a:pPr algn="ctr"/>
            <a:endParaRPr lang="fr-FR" sz="1400" b="1" dirty="0">
              <a:solidFill>
                <a:prstClr val="white"/>
              </a:solidFill>
              <a:latin typeface="Tw Cen MT" pitchFamily="34" charset="0"/>
            </a:endParaRPr>
          </a:p>
          <a:p>
            <a:pPr algn="ctr"/>
            <a:endParaRPr lang="fr-FR" sz="1400" b="1" dirty="0">
              <a:solidFill>
                <a:prstClr val="white"/>
              </a:solidFill>
              <a:latin typeface="Tw Cen MT" pitchFamily="34" charset="0"/>
            </a:endParaRPr>
          </a:p>
          <a:p>
            <a:pPr algn="ctr"/>
            <a:endParaRPr lang="fr-FR" sz="1400" b="1" dirty="0">
              <a:solidFill>
                <a:prstClr val="white"/>
              </a:solidFill>
              <a:latin typeface="Tw Cen MT" pitchFamily="34" charset="0"/>
            </a:endParaRPr>
          </a:p>
          <a:p>
            <a:pPr algn="ctr"/>
            <a:endParaRPr lang="fr-FR" sz="1400" b="1" dirty="0">
              <a:solidFill>
                <a:prstClr val="white"/>
              </a:solidFill>
              <a:latin typeface="Tw Cen MT" pitchFamily="34" charset="0"/>
            </a:endParaRPr>
          </a:p>
          <a:p>
            <a:pPr algn="ctr"/>
            <a:endParaRPr lang="fr-FR" sz="1400" b="1" dirty="0">
              <a:solidFill>
                <a:prstClr val="white"/>
              </a:solidFill>
              <a:latin typeface="Tw Cen MT" pitchFamily="34" charset="0"/>
            </a:endParaRPr>
          </a:p>
          <a:p>
            <a:pPr algn="ctr"/>
            <a:endParaRPr lang="fr-FR" sz="1400" b="1" dirty="0">
              <a:solidFill>
                <a:prstClr val="white"/>
              </a:solidFill>
              <a:latin typeface="Tw Cen MT" pitchFamily="34" charset="0"/>
            </a:endParaRPr>
          </a:p>
          <a:p>
            <a:pPr algn="ctr"/>
            <a:endParaRPr lang="fr-FR" sz="1400" b="1" dirty="0">
              <a:solidFill>
                <a:prstClr val="white"/>
              </a:solidFill>
              <a:latin typeface="Tw Cen MT" pitchFamily="34" charset="0"/>
            </a:endParaRPr>
          </a:p>
        </p:txBody>
      </p:sp>
      <p:sp>
        <p:nvSpPr>
          <p:cNvPr id="15" name="Rectangle 14"/>
          <p:cNvSpPr/>
          <p:nvPr/>
        </p:nvSpPr>
        <p:spPr>
          <a:xfrm>
            <a:off x="6168000" y="1214422"/>
            <a:ext cx="4356000" cy="1714512"/>
          </a:xfrm>
          <a:prstGeom prst="rect">
            <a:avLst/>
          </a:prstGeom>
          <a:solidFill>
            <a:schemeClr val="accent5">
              <a:lumMod val="75000"/>
            </a:schemeClr>
          </a:solidFill>
          <a:ln>
            <a:solidFill>
              <a:srgbClr val="002060"/>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fr-FR" sz="1400" b="1" u="sng" cap="small" dirty="0">
                <a:solidFill>
                  <a:prstClr val="white"/>
                </a:solidFill>
                <a:effectLst>
                  <a:outerShdw blurRad="38100" dist="38100" dir="2700000" algn="tl">
                    <a:srgbClr val="000000">
                      <a:alpha val="43137"/>
                    </a:srgbClr>
                  </a:outerShdw>
                </a:effectLst>
                <a:latin typeface="Tw Cen MT" pitchFamily="34" charset="0"/>
              </a:rPr>
              <a:t>Les principaux risques </a:t>
            </a:r>
          </a:p>
          <a:p>
            <a:pPr algn="ctr"/>
            <a:endParaRPr lang="fr-FR" sz="1400" b="1" u="sng" cap="small" dirty="0">
              <a:solidFill>
                <a:prstClr val="white"/>
              </a:solidFill>
              <a:effectLst>
                <a:outerShdw blurRad="38100" dist="38100" dir="2700000" algn="tl">
                  <a:srgbClr val="000000">
                    <a:alpha val="43137"/>
                  </a:srgbClr>
                </a:outerShdw>
              </a:effectLst>
              <a:latin typeface="Tw Cen MT" pitchFamily="34" charset="0"/>
            </a:endParaRPr>
          </a:p>
          <a:p>
            <a:pPr algn="ctr"/>
            <a:endParaRPr lang="fr-FR" sz="1400" b="1" u="sng" cap="small" dirty="0">
              <a:solidFill>
                <a:prstClr val="white"/>
              </a:solidFill>
              <a:effectLst>
                <a:outerShdw blurRad="38100" dist="38100" dir="2700000" algn="tl">
                  <a:srgbClr val="000000">
                    <a:alpha val="43137"/>
                  </a:srgbClr>
                </a:outerShdw>
              </a:effectLst>
              <a:latin typeface="Tw Cen MT" pitchFamily="34" charset="0"/>
            </a:endParaRPr>
          </a:p>
          <a:p>
            <a:pPr algn="ctr"/>
            <a:endParaRPr lang="fr-FR" sz="1400" b="1" u="sng" cap="small" dirty="0">
              <a:solidFill>
                <a:prstClr val="white"/>
              </a:solidFill>
              <a:effectLst>
                <a:outerShdw blurRad="38100" dist="38100" dir="2700000" algn="tl">
                  <a:srgbClr val="000000">
                    <a:alpha val="43137"/>
                  </a:srgbClr>
                </a:outerShdw>
              </a:effectLst>
              <a:latin typeface="Tw Cen MT" pitchFamily="34" charset="0"/>
            </a:endParaRPr>
          </a:p>
          <a:p>
            <a:pPr algn="ctr"/>
            <a:endParaRPr lang="fr-FR" sz="1400" b="1" u="sng" cap="small" dirty="0">
              <a:solidFill>
                <a:prstClr val="white"/>
              </a:solidFill>
              <a:effectLst>
                <a:outerShdw blurRad="38100" dist="38100" dir="2700000" algn="tl">
                  <a:srgbClr val="000000">
                    <a:alpha val="43137"/>
                  </a:srgbClr>
                </a:outerShdw>
              </a:effectLst>
              <a:latin typeface="Tw Cen MT" pitchFamily="34" charset="0"/>
            </a:endParaRPr>
          </a:p>
          <a:p>
            <a:pPr algn="ctr"/>
            <a:endParaRPr lang="fr-FR" sz="1400" b="1" u="sng" cap="small" dirty="0">
              <a:solidFill>
                <a:prstClr val="white"/>
              </a:solidFill>
              <a:effectLst>
                <a:outerShdw blurRad="38100" dist="38100" dir="2700000" algn="tl">
                  <a:srgbClr val="000000">
                    <a:alpha val="43137"/>
                  </a:srgbClr>
                </a:outerShdw>
              </a:effectLst>
              <a:latin typeface="Tw Cen MT" pitchFamily="34" charset="0"/>
            </a:endParaRPr>
          </a:p>
          <a:p>
            <a:pPr algn="ctr"/>
            <a:endParaRPr lang="fr-FR" sz="1400" b="1" u="sng" cap="small" dirty="0">
              <a:solidFill>
                <a:prstClr val="white"/>
              </a:solidFill>
              <a:effectLst>
                <a:outerShdw blurRad="38100" dist="38100" dir="2700000" algn="tl">
                  <a:srgbClr val="000000">
                    <a:alpha val="43137"/>
                  </a:srgbClr>
                </a:outerShdw>
              </a:effectLst>
              <a:latin typeface="Tw Cen MT" pitchFamily="34" charset="0"/>
            </a:endParaRPr>
          </a:p>
          <a:p>
            <a:pPr algn="ctr"/>
            <a:endParaRPr lang="fr-FR" sz="1400" b="1" u="sng" cap="small" dirty="0">
              <a:solidFill>
                <a:prstClr val="white"/>
              </a:solidFill>
              <a:effectLst>
                <a:outerShdw blurRad="38100" dist="38100" dir="2700000" algn="tl">
                  <a:srgbClr val="000000">
                    <a:alpha val="43137"/>
                  </a:srgbClr>
                </a:outerShdw>
              </a:effectLst>
              <a:latin typeface="Tw Cen MT" pitchFamily="34" charset="0"/>
            </a:endParaRPr>
          </a:p>
        </p:txBody>
      </p:sp>
      <p:sp>
        <p:nvSpPr>
          <p:cNvPr id="16" name="Rectangle 15"/>
          <p:cNvSpPr/>
          <p:nvPr/>
        </p:nvSpPr>
        <p:spPr>
          <a:xfrm>
            <a:off x="2643174" y="3025694"/>
            <a:ext cx="2857520" cy="1332000"/>
          </a:xfrm>
          <a:prstGeom prst="rect">
            <a:avLst/>
          </a:prstGeom>
          <a:solidFill>
            <a:schemeClr val="accent5">
              <a:lumMod val="40000"/>
              <a:lumOff val="60000"/>
            </a:schemeClr>
          </a:solidFill>
          <a:ln>
            <a:solidFill>
              <a:srgbClr val="00206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fr-FR" sz="1400" b="1" dirty="0">
              <a:solidFill>
                <a:srgbClr val="002060"/>
              </a:solidFill>
              <a:latin typeface="Tw Cen MT" pitchFamily="34" charset="0"/>
            </a:endParaRPr>
          </a:p>
          <a:p>
            <a:pPr algn="ctr"/>
            <a:r>
              <a:rPr lang="fr-FR" sz="1400" b="1" u="sng" cap="small" dirty="0">
                <a:solidFill>
                  <a:srgbClr val="002060"/>
                </a:solidFill>
                <a:effectLst>
                  <a:outerShdw blurRad="38100" dist="38100" dir="2700000" algn="tl">
                    <a:srgbClr val="000000">
                      <a:alpha val="43137"/>
                    </a:srgbClr>
                  </a:outerShdw>
                </a:effectLst>
                <a:latin typeface="Tw Cen MT" pitchFamily="34" charset="0"/>
              </a:rPr>
              <a:t>Les actions à mener </a:t>
            </a:r>
          </a:p>
          <a:p>
            <a:pPr algn="ctr">
              <a:buFontTx/>
              <a:buChar char="-"/>
            </a:pPr>
            <a:endParaRPr lang="fr-FR" sz="1400" b="1" dirty="0">
              <a:solidFill>
                <a:srgbClr val="002060"/>
              </a:solidFill>
              <a:latin typeface="Tw Cen MT" pitchFamily="34" charset="0"/>
            </a:endParaRPr>
          </a:p>
          <a:p>
            <a:pPr algn="ctr">
              <a:buFontTx/>
              <a:buChar char="-"/>
            </a:pPr>
            <a:endParaRPr lang="fr-FR" sz="1400" b="1" dirty="0">
              <a:solidFill>
                <a:srgbClr val="002060"/>
              </a:solidFill>
              <a:latin typeface="Tw Cen MT" pitchFamily="34" charset="0"/>
            </a:endParaRPr>
          </a:p>
          <a:p>
            <a:pPr algn="ctr">
              <a:buFontTx/>
              <a:buChar char="-"/>
            </a:pPr>
            <a:endParaRPr lang="fr-FR" sz="1400" b="1" dirty="0">
              <a:solidFill>
                <a:srgbClr val="002060"/>
              </a:solidFill>
              <a:latin typeface="Tw Cen MT" pitchFamily="34" charset="0"/>
            </a:endParaRPr>
          </a:p>
          <a:p>
            <a:pPr algn="ctr">
              <a:buFontTx/>
              <a:buChar char="-"/>
            </a:pPr>
            <a:endParaRPr lang="fr-FR" sz="1400" b="1" dirty="0">
              <a:solidFill>
                <a:srgbClr val="002060"/>
              </a:solidFill>
              <a:latin typeface="Tw Cen MT" pitchFamily="34" charset="0"/>
            </a:endParaRPr>
          </a:p>
          <a:p>
            <a:pPr algn="ctr">
              <a:buFontTx/>
              <a:buChar char="-"/>
            </a:pPr>
            <a:endParaRPr lang="fr-FR" sz="1400" b="1" dirty="0">
              <a:solidFill>
                <a:srgbClr val="002060"/>
              </a:solidFill>
              <a:latin typeface="Tw Cen MT" pitchFamily="34" charset="0"/>
            </a:endParaRPr>
          </a:p>
          <a:p>
            <a:pPr algn="ctr">
              <a:buFontTx/>
              <a:buChar char="-"/>
            </a:pPr>
            <a:endParaRPr lang="fr-FR" sz="1400" b="1" dirty="0">
              <a:solidFill>
                <a:srgbClr val="002060"/>
              </a:solidFill>
              <a:latin typeface="Tw Cen MT" pitchFamily="34" charset="0"/>
            </a:endParaRPr>
          </a:p>
        </p:txBody>
      </p:sp>
      <p:sp>
        <p:nvSpPr>
          <p:cNvPr id="17" name="Rectangle 16"/>
          <p:cNvSpPr/>
          <p:nvPr/>
        </p:nvSpPr>
        <p:spPr>
          <a:xfrm>
            <a:off x="6619868" y="3000372"/>
            <a:ext cx="2928958" cy="1332000"/>
          </a:xfrm>
          <a:prstGeom prst="rect">
            <a:avLst/>
          </a:prstGeom>
          <a:solidFill>
            <a:schemeClr val="accent5">
              <a:lumMod val="40000"/>
              <a:lumOff val="60000"/>
            </a:schemeClr>
          </a:solidFill>
          <a:ln>
            <a:solidFill>
              <a:srgbClr val="002060"/>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fr-FR" sz="1400" b="1" u="sng" cap="small" dirty="0">
                <a:solidFill>
                  <a:srgbClr val="002060"/>
                </a:solidFill>
                <a:effectLst>
                  <a:outerShdw blurRad="38100" dist="38100" dir="2700000" algn="tl">
                    <a:srgbClr val="000000">
                      <a:alpha val="43137"/>
                    </a:srgbClr>
                  </a:outerShdw>
                </a:effectLst>
                <a:latin typeface="Tw Cen MT" pitchFamily="34" charset="0"/>
              </a:rPr>
              <a:t>Les acteurs</a:t>
            </a:r>
          </a:p>
          <a:p>
            <a:pPr algn="ctr"/>
            <a:endParaRPr lang="fr-FR" sz="1400" b="1" u="sng" cap="small" dirty="0">
              <a:solidFill>
                <a:srgbClr val="002060"/>
              </a:solidFill>
              <a:effectLst>
                <a:outerShdw blurRad="38100" dist="38100" dir="2700000" algn="tl">
                  <a:srgbClr val="000000">
                    <a:alpha val="43137"/>
                  </a:srgbClr>
                </a:outerShdw>
              </a:effectLst>
              <a:latin typeface="Tw Cen MT" pitchFamily="34" charset="0"/>
            </a:endParaRPr>
          </a:p>
          <a:p>
            <a:pPr algn="ctr"/>
            <a:endParaRPr lang="fr-FR" sz="1400" b="1" u="sng" cap="small" dirty="0">
              <a:solidFill>
                <a:srgbClr val="002060"/>
              </a:solidFill>
              <a:effectLst>
                <a:outerShdw blurRad="38100" dist="38100" dir="2700000" algn="tl">
                  <a:srgbClr val="000000">
                    <a:alpha val="43137"/>
                  </a:srgbClr>
                </a:outerShdw>
              </a:effectLst>
              <a:latin typeface="Tw Cen MT" pitchFamily="34" charset="0"/>
            </a:endParaRPr>
          </a:p>
          <a:p>
            <a:pPr algn="ctr"/>
            <a:endParaRPr lang="fr-FR" sz="1400" b="1" u="sng" cap="small" dirty="0">
              <a:solidFill>
                <a:srgbClr val="002060"/>
              </a:solidFill>
              <a:effectLst>
                <a:outerShdw blurRad="38100" dist="38100" dir="2700000" algn="tl">
                  <a:srgbClr val="000000">
                    <a:alpha val="43137"/>
                  </a:srgbClr>
                </a:outerShdw>
              </a:effectLst>
              <a:latin typeface="Tw Cen MT" pitchFamily="34" charset="0"/>
            </a:endParaRPr>
          </a:p>
          <a:p>
            <a:pPr algn="ctr"/>
            <a:endParaRPr lang="fr-FR" sz="1400" b="1" u="sng" cap="small" dirty="0">
              <a:solidFill>
                <a:srgbClr val="002060"/>
              </a:solidFill>
              <a:effectLst>
                <a:outerShdw blurRad="38100" dist="38100" dir="2700000" algn="tl">
                  <a:srgbClr val="000000">
                    <a:alpha val="43137"/>
                  </a:srgbClr>
                </a:outerShdw>
              </a:effectLst>
              <a:latin typeface="Tw Cen MT" pitchFamily="34" charset="0"/>
            </a:endParaRPr>
          </a:p>
          <a:p>
            <a:pPr algn="ctr"/>
            <a:endParaRPr lang="fr-FR" sz="1400" b="1" u="sng" cap="small" dirty="0">
              <a:solidFill>
                <a:srgbClr val="002060"/>
              </a:solidFill>
              <a:effectLst>
                <a:outerShdw blurRad="38100" dist="38100" dir="2700000" algn="tl">
                  <a:srgbClr val="000000">
                    <a:alpha val="43137"/>
                  </a:srgbClr>
                </a:outerShdw>
              </a:effectLst>
              <a:latin typeface="Tw Cen MT" pitchFamily="34" charset="0"/>
            </a:endParaRPr>
          </a:p>
        </p:txBody>
      </p:sp>
      <p:sp>
        <p:nvSpPr>
          <p:cNvPr id="20" name="ZoneTexte 19"/>
          <p:cNvSpPr txBox="1"/>
          <p:nvPr/>
        </p:nvSpPr>
        <p:spPr>
          <a:xfrm>
            <a:off x="9853361" y="3189274"/>
            <a:ext cx="710451" cy="954107"/>
          </a:xfrm>
          <a:prstGeom prst="rect">
            <a:avLst/>
          </a:prstGeom>
        </p:spPr>
        <p:style>
          <a:lnRef idx="3">
            <a:schemeClr val="lt1"/>
          </a:lnRef>
          <a:fillRef idx="1">
            <a:schemeClr val="accent5"/>
          </a:fillRef>
          <a:effectRef idx="1">
            <a:schemeClr val="accent5"/>
          </a:effectRef>
          <a:fontRef idx="minor">
            <a:schemeClr val="lt1"/>
          </a:fontRef>
        </p:style>
        <p:txBody>
          <a:bodyPr wrap="none" rtlCol="0">
            <a:spAutoFit/>
          </a:bodyPr>
          <a:lstStyle/>
          <a:p>
            <a:pPr algn="ctr"/>
            <a:r>
              <a:rPr lang="fr-FR" sz="1400" b="1" dirty="0">
                <a:solidFill>
                  <a:srgbClr val="002060"/>
                </a:solidFill>
                <a:latin typeface="Tw Cen MT" pitchFamily="34" charset="0"/>
              </a:rPr>
              <a:t>Du </a:t>
            </a:r>
          </a:p>
          <a:p>
            <a:pPr algn="ctr"/>
            <a:r>
              <a:rPr lang="fr-FR" sz="1400" b="1" dirty="0">
                <a:solidFill>
                  <a:srgbClr val="002060"/>
                </a:solidFill>
                <a:latin typeface="Tw Cen MT" pitchFamily="34" charset="0"/>
              </a:rPr>
              <a:t>global</a:t>
            </a:r>
          </a:p>
          <a:p>
            <a:pPr algn="ctr"/>
            <a:r>
              <a:rPr lang="fr-FR" sz="1400" b="1" dirty="0">
                <a:solidFill>
                  <a:srgbClr val="002060"/>
                </a:solidFill>
                <a:latin typeface="Tw Cen MT" pitchFamily="34" charset="0"/>
              </a:rPr>
              <a:t>au </a:t>
            </a:r>
          </a:p>
          <a:p>
            <a:pPr algn="ctr"/>
            <a:r>
              <a:rPr lang="fr-FR" sz="1400" b="1" dirty="0">
                <a:solidFill>
                  <a:srgbClr val="002060"/>
                </a:solidFill>
                <a:latin typeface="Tw Cen MT" pitchFamily="34" charset="0"/>
              </a:rPr>
              <a:t>local</a:t>
            </a:r>
          </a:p>
        </p:txBody>
      </p:sp>
      <p:sp>
        <p:nvSpPr>
          <p:cNvPr id="21" name="Rectangle 20"/>
          <p:cNvSpPr/>
          <p:nvPr/>
        </p:nvSpPr>
        <p:spPr>
          <a:xfrm>
            <a:off x="1582318" y="4429132"/>
            <a:ext cx="6372000" cy="2000264"/>
          </a:xfrm>
          <a:prstGeom prst="rect">
            <a:avLst/>
          </a:prstGeom>
          <a:solidFill>
            <a:schemeClr val="tx2">
              <a:lumMod val="40000"/>
              <a:lumOff val="60000"/>
            </a:schemeClr>
          </a:solidFill>
          <a:ln>
            <a:solidFill>
              <a:srgbClr val="002060"/>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fr-FR" sz="1400" b="1" dirty="0">
              <a:solidFill>
                <a:srgbClr val="002060"/>
              </a:solidFill>
              <a:latin typeface="Tw Cen MT" pitchFamily="34" charset="0"/>
            </a:endParaRPr>
          </a:p>
          <a:p>
            <a:pPr algn="ctr"/>
            <a:r>
              <a:rPr lang="fr-FR" sz="1400" b="1" u="sng" cap="small" dirty="0">
                <a:solidFill>
                  <a:srgbClr val="002060"/>
                </a:solidFill>
                <a:effectLst>
                  <a:outerShdw blurRad="38100" dist="38100" dir="2700000" algn="tl">
                    <a:srgbClr val="000000">
                      <a:alpha val="43137"/>
                    </a:srgbClr>
                  </a:outerShdw>
                </a:effectLst>
                <a:latin typeface="Tw Cen MT" pitchFamily="34" charset="0"/>
              </a:rPr>
              <a:t>Les  solutions</a:t>
            </a:r>
          </a:p>
          <a:p>
            <a:pPr algn="ctr"/>
            <a:endParaRPr lang="fr-FR" sz="1400" b="1" u="sng" cap="small" dirty="0">
              <a:solidFill>
                <a:srgbClr val="002060"/>
              </a:solidFill>
              <a:effectLst>
                <a:outerShdw blurRad="38100" dist="38100" dir="2700000" algn="tl">
                  <a:srgbClr val="000000">
                    <a:alpha val="43137"/>
                  </a:srgbClr>
                </a:outerShdw>
              </a:effectLst>
              <a:latin typeface="Tw Cen MT" pitchFamily="34" charset="0"/>
            </a:endParaRPr>
          </a:p>
          <a:p>
            <a:pPr algn="ctr"/>
            <a:endParaRPr lang="fr-FR" sz="1400" b="1" u="sng" cap="small" dirty="0">
              <a:solidFill>
                <a:srgbClr val="002060"/>
              </a:solidFill>
              <a:effectLst>
                <a:outerShdw blurRad="38100" dist="38100" dir="2700000" algn="tl">
                  <a:srgbClr val="000000">
                    <a:alpha val="43137"/>
                  </a:srgbClr>
                </a:outerShdw>
              </a:effectLst>
              <a:latin typeface="Tw Cen MT" pitchFamily="34" charset="0"/>
            </a:endParaRPr>
          </a:p>
          <a:p>
            <a:pPr algn="ctr"/>
            <a:endParaRPr lang="fr-FR" sz="1400" b="1" u="sng" cap="small" dirty="0">
              <a:solidFill>
                <a:srgbClr val="002060"/>
              </a:solidFill>
              <a:effectLst>
                <a:outerShdw blurRad="38100" dist="38100" dir="2700000" algn="tl">
                  <a:srgbClr val="000000">
                    <a:alpha val="43137"/>
                  </a:srgbClr>
                </a:outerShdw>
              </a:effectLst>
              <a:latin typeface="Tw Cen MT" pitchFamily="34" charset="0"/>
            </a:endParaRPr>
          </a:p>
          <a:p>
            <a:pPr algn="ctr"/>
            <a:endParaRPr lang="fr-FR" sz="1400" b="1" u="sng" cap="small" dirty="0">
              <a:solidFill>
                <a:srgbClr val="002060"/>
              </a:solidFill>
              <a:effectLst>
                <a:outerShdw blurRad="38100" dist="38100" dir="2700000" algn="tl">
                  <a:srgbClr val="000000">
                    <a:alpha val="43137"/>
                  </a:srgbClr>
                </a:outerShdw>
              </a:effectLst>
              <a:latin typeface="Tw Cen MT" pitchFamily="34" charset="0"/>
            </a:endParaRPr>
          </a:p>
          <a:p>
            <a:pPr algn="ctr"/>
            <a:endParaRPr lang="fr-FR" sz="1400" b="1" u="sng" cap="small" dirty="0">
              <a:solidFill>
                <a:srgbClr val="002060"/>
              </a:solidFill>
              <a:effectLst>
                <a:outerShdw blurRad="38100" dist="38100" dir="2700000" algn="tl">
                  <a:srgbClr val="000000">
                    <a:alpha val="43137"/>
                  </a:srgbClr>
                </a:outerShdw>
              </a:effectLst>
              <a:latin typeface="Tw Cen MT" pitchFamily="34" charset="0"/>
            </a:endParaRPr>
          </a:p>
          <a:p>
            <a:pPr algn="ctr"/>
            <a:endParaRPr lang="fr-FR" sz="1400" b="1" u="sng" cap="small" dirty="0">
              <a:solidFill>
                <a:srgbClr val="002060"/>
              </a:solidFill>
              <a:effectLst>
                <a:outerShdw blurRad="38100" dist="38100" dir="2700000" algn="tl">
                  <a:srgbClr val="000000">
                    <a:alpha val="43137"/>
                  </a:srgbClr>
                </a:outerShdw>
              </a:effectLst>
              <a:latin typeface="Tw Cen MT" pitchFamily="34" charset="0"/>
            </a:endParaRPr>
          </a:p>
          <a:p>
            <a:pPr algn="ctr"/>
            <a:endParaRPr lang="fr-FR" sz="1400" b="1" u="sng" cap="small" dirty="0">
              <a:solidFill>
                <a:srgbClr val="002060"/>
              </a:solidFill>
              <a:effectLst>
                <a:outerShdw blurRad="38100" dist="38100" dir="2700000" algn="tl">
                  <a:srgbClr val="000000">
                    <a:alpha val="43137"/>
                  </a:srgbClr>
                </a:outerShdw>
              </a:effectLst>
              <a:latin typeface="Tw Cen MT" pitchFamily="34" charset="0"/>
            </a:endParaRPr>
          </a:p>
          <a:p>
            <a:pPr algn="ctr"/>
            <a:endParaRPr lang="fr-FR" sz="1400" b="1" u="sng" cap="small" dirty="0">
              <a:solidFill>
                <a:srgbClr val="002060"/>
              </a:solidFill>
              <a:effectLst>
                <a:outerShdw blurRad="38100" dist="38100" dir="2700000" algn="tl">
                  <a:srgbClr val="000000">
                    <a:alpha val="43137"/>
                  </a:srgbClr>
                </a:outerShdw>
              </a:effectLst>
              <a:latin typeface="Tw Cen MT" pitchFamily="34" charset="0"/>
            </a:endParaRPr>
          </a:p>
          <a:p>
            <a:pPr>
              <a:buFontTx/>
              <a:buChar char="-"/>
            </a:pPr>
            <a:endParaRPr lang="fr-FR" sz="1400" b="1" dirty="0">
              <a:solidFill>
                <a:srgbClr val="002060"/>
              </a:solidFill>
              <a:latin typeface="Tw Cen MT" pitchFamily="34" charset="0"/>
            </a:endParaRPr>
          </a:p>
        </p:txBody>
      </p:sp>
      <p:sp>
        <p:nvSpPr>
          <p:cNvPr id="22" name="Rectangle 21"/>
          <p:cNvSpPr/>
          <p:nvPr/>
        </p:nvSpPr>
        <p:spPr>
          <a:xfrm>
            <a:off x="8136000" y="4429132"/>
            <a:ext cx="2412000" cy="1980000"/>
          </a:xfrm>
          <a:prstGeom prst="rect">
            <a:avLst/>
          </a:prstGeom>
          <a:solidFill>
            <a:schemeClr val="tx2">
              <a:lumMod val="40000"/>
              <a:lumOff val="60000"/>
            </a:schemeClr>
          </a:solidFill>
          <a:ln>
            <a:solidFill>
              <a:srgbClr val="002060"/>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fr-FR" sz="1400" b="1" dirty="0">
              <a:solidFill>
                <a:srgbClr val="002060"/>
              </a:solidFill>
              <a:latin typeface="Tw Cen MT" pitchFamily="34" charset="0"/>
            </a:endParaRPr>
          </a:p>
          <a:p>
            <a:pPr algn="ctr"/>
            <a:endParaRPr lang="fr-FR" sz="1400" b="1" u="sng" cap="small" dirty="0">
              <a:solidFill>
                <a:srgbClr val="002060"/>
              </a:solidFill>
              <a:effectLst>
                <a:outerShdw blurRad="38100" dist="38100" dir="2700000" algn="tl">
                  <a:srgbClr val="000000">
                    <a:alpha val="43137"/>
                  </a:srgbClr>
                </a:outerShdw>
              </a:effectLst>
              <a:latin typeface="Tw Cen MT" pitchFamily="34" charset="0"/>
            </a:endParaRPr>
          </a:p>
          <a:p>
            <a:pPr algn="ctr"/>
            <a:endParaRPr lang="fr-FR" sz="1400" b="1" u="sng" cap="small" dirty="0">
              <a:solidFill>
                <a:srgbClr val="002060"/>
              </a:solidFill>
              <a:effectLst>
                <a:outerShdw blurRad="38100" dist="38100" dir="2700000" algn="tl">
                  <a:srgbClr val="000000">
                    <a:alpha val="43137"/>
                  </a:srgbClr>
                </a:outerShdw>
              </a:effectLst>
              <a:latin typeface="Tw Cen MT" pitchFamily="34" charset="0"/>
            </a:endParaRPr>
          </a:p>
          <a:p>
            <a:pPr algn="ctr"/>
            <a:r>
              <a:rPr lang="fr-FR" sz="1400" b="1" u="sng" cap="small" dirty="0">
                <a:solidFill>
                  <a:srgbClr val="002060"/>
                </a:solidFill>
                <a:effectLst>
                  <a:outerShdw blurRad="38100" dist="38100" dir="2700000" algn="tl">
                    <a:srgbClr val="000000">
                      <a:alpha val="43137"/>
                    </a:srgbClr>
                  </a:outerShdw>
                </a:effectLst>
                <a:latin typeface="Tw Cen MT" pitchFamily="34" charset="0"/>
              </a:rPr>
              <a:t>les difficultés, les freins</a:t>
            </a:r>
          </a:p>
          <a:p>
            <a:pPr algn="ctr"/>
            <a:endParaRPr lang="fr-FR" sz="1400" b="1" u="sng" cap="small" dirty="0">
              <a:solidFill>
                <a:srgbClr val="002060"/>
              </a:solidFill>
              <a:effectLst>
                <a:outerShdw blurRad="38100" dist="38100" dir="2700000" algn="tl">
                  <a:srgbClr val="000000">
                    <a:alpha val="43137"/>
                  </a:srgbClr>
                </a:outerShdw>
              </a:effectLst>
              <a:latin typeface="Tw Cen MT" pitchFamily="34" charset="0"/>
            </a:endParaRPr>
          </a:p>
          <a:p>
            <a:pPr algn="ctr"/>
            <a:endParaRPr lang="fr-FR" sz="1400" b="1" u="sng" cap="small" dirty="0">
              <a:solidFill>
                <a:srgbClr val="002060"/>
              </a:solidFill>
              <a:effectLst>
                <a:outerShdw blurRad="38100" dist="38100" dir="2700000" algn="tl">
                  <a:srgbClr val="000000">
                    <a:alpha val="43137"/>
                  </a:srgbClr>
                </a:outerShdw>
              </a:effectLst>
              <a:latin typeface="Tw Cen MT" pitchFamily="34" charset="0"/>
            </a:endParaRPr>
          </a:p>
          <a:p>
            <a:pPr algn="ctr"/>
            <a:endParaRPr lang="fr-FR" sz="1400" b="1" u="sng" cap="small" dirty="0">
              <a:solidFill>
                <a:srgbClr val="002060"/>
              </a:solidFill>
              <a:effectLst>
                <a:outerShdw blurRad="38100" dist="38100" dir="2700000" algn="tl">
                  <a:srgbClr val="000000">
                    <a:alpha val="43137"/>
                  </a:srgbClr>
                </a:outerShdw>
              </a:effectLst>
              <a:latin typeface="Tw Cen MT" pitchFamily="34" charset="0"/>
            </a:endParaRPr>
          </a:p>
          <a:p>
            <a:pPr algn="ctr"/>
            <a:endParaRPr lang="fr-FR" sz="1400" b="1" u="sng" cap="small" dirty="0">
              <a:solidFill>
                <a:srgbClr val="002060"/>
              </a:solidFill>
              <a:effectLst>
                <a:outerShdw blurRad="38100" dist="38100" dir="2700000" algn="tl">
                  <a:srgbClr val="000000">
                    <a:alpha val="43137"/>
                  </a:srgbClr>
                </a:outerShdw>
              </a:effectLst>
              <a:latin typeface="Tw Cen MT" pitchFamily="34" charset="0"/>
            </a:endParaRPr>
          </a:p>
          <a:p>
            <a:pPr algn="ctr"/>
            <a:endParaRPr lang="fr-FR" sz="1400" b="1" u="sng" cap="small" dirty="0">
              <a:solidFill>
                <a:srgbClr val="002060"/>
              </a:solidFill>
              <a:effectLst>
                <a:outerShdw blurRad="38100" dist="38100" dir="2700000" algn="tl">
                  <a:srgbClr val="000000">
                    <a:alpha val="43137"/>
                  </a:srgbClr>
                </a:outerShdw>
              </a:effectLst>
              <a:latin typeface="Tw Cen MT" pitchFamily="34" charset="0"/>
            </a:endParaRPr>
          </a:p>
          <a:p>
            <a:pPr algn="ctr"/>
            <a:endParaRPr lang="fr-FR" sz="1400" b="1" u="sng" cap="small" dirty="0">
              <a:solidFill>
                <a:srgbClr val="002060"/>
              </a:solidFill>
              <a:effectLst>
                <a:outerShdw blurRad="38100" dist="38100" dir="2700000" algn="tl">
                  <a:srgbClr val="000000">
                    <a:alpha val="43137"/>
                  </a:srgbClr>
                </a:outerShdw>
              </a:effectLst>
              <a:latin typeface="Tw Cen MT" pitchFamily="34" charset="0"/>
            </a:endParaRPr>
          </a:p>
          <a:p>
            <a:pPr algn="ctr"/>
            <a:endParaRPr lang="fr-FR" sz="1400" b="1" u="sng" cap="small" dirty="0">
              <a:solidFill>
                <a:srgbClr val="002060"/>
              </a:solidFill>
              <a:effectLst>
                <a:outerShdw blurRad="38100" dist="38100" dir="2700000" algn="tl">
                  <a:srgbClr val="000000">
                    <a:alpha val="43137"/>
                  </a:srgbClr>
                </a:outerShdw>
              </a:effectLst>
              <a:latin typeface="Tw Cen MT" pitchFamily="34" charset="0"/>
            </a:endParaRPr>
          </a:p>
          <a:p>
            <a:pPr algn="ctr"/>
            <a:endParaRPr lang="fr-FR" sz="1400" b="1" u="sng" cap="small" dirty="0">
              <a:solidFill>
                <a:srgbClr val="002060"/>
              </a:solidFill>
              <a:effectLst>
                <a:outerShdw blurRad="38100" dist="38100" dir="2700000" algn="tl">
                  <a:srgbClr val="000000">
                    <a:alpha val="43137"/>
                  </a:srgbClr>
                </a:outerShdw>
              </a:effectLst>
              <a:latin typeface="Tw Cen MT" pitchFamily="34" charset="0"/>
            </a:endParaRPr>
          </a:p>
          <a:p>
            <a:pPr algn="ctr"/>
            <a:endParaRPr lang="fr-FR" sz="1400" b="1" u="sng" cap="small" dirty="0">
              <a:solidFill>
                <a:srgbClr val="002060"/>
              </a:solidFill>
              <a:effectLst>
                <a:outerShdw blurRad="38100" dist="38100" dir="2700000" algn="tl">
                  <a:srgbClr val="000000">
                    <a:alpha val="43137"/>
                  </a:srgbClr>
                </a:outerShdw>
              </a:effectLst>
              <a:latin typeface="Tw Cen MT" pitchFamily="34" charset="0"/>
            </a:endParaRPr>
          </a:p>
          <a:p>
            <a:pPr algn="ctr"/>
            <a:endParaRPr lang="fr-FR" sz="1400" b="1" u="sng" cap="small" dirty="0">
              <a:solidFill>
                <a:srgbClr val="002060"/>
              </a:solidFill>
              <a:effectLst>
                <a:outerShdw blurRad="38100" dist="38100" dir="2700000" algn="tl">
                  <a:srgbClr val="000000">
                    <a:alpha val="43137"/>
                  </a:srgbClr>
                </a:outerShdw>
              </a:effectLst>
              <a:latin typeface="Tw Cen MT" pitchFamily="34" charset="0"/>
            </a:endParaRPr>
          </a:p>
          <a:p>
            <a:pPr algn="ctr">
              <a:buFontTx/>
              <a:buChar char="-"/>
            </a:pPr>
            <a:endParaRPr lang="fr-FR" sz="1400" b="1" dirty="0">
              <a:solidFill>
                <a:srgbClr val="002060"/>
              </a:solidFill>
              <a:latin typeface="Tw Cen MT" pitchFamily="34" charset="0"/>
            </a:endParaRPr>
          </a:p>
        </p:txBody>
      </p:sp>
      <p:sp>
        <p:nvSpPr>
          <p:cNvPr id="23" name="Double flèche horizontale 22"/>
          <p:cNvSpPr/>
          <p:nvPr/>
        </p:nvSpPr>
        <p:spPr>
          <a:xfrm>
            <a:off x="5524496" y="3571876"/>
            <a:ext cx="1044000" cy="214314"/>
          </a:xfrm>
          <a:prstGeom prst="leftRightArrow">
            <a:avLst/>
          </a:prstGeom>
          <a:solidFill>
            <a:schemeClr val="tx2">
              <a:lumMod val="40000"/>
              <a:lumOff val="60000"/>
            </a:schemeClr>
          </a:solidFill>
          <a:ln>
            <a:solidFill>
              <a:srgbClr val="002060"/>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fr-FR">
              <a:solidFill>
                <a:prstClr val="white"/>
              </a:solidFill>
            </a:endParaRPr>
          </a:p>
        </p:txBody>
      </p:sp>
      <p:sp>
        <p:nvSpPr>
          <p:cNvPr id="24" name="Flèche vers le haut 23"/>
          <p:cNvSpPr/>
          <p:nvPr/>
        </p:nvSpPr>
        <p:spPr>
          <a:xfrm rot="10800000" flipH="1">
            <a:off x="9596462" y="3000372"/>
            <a:ext cx="216000" cy="1285884"/>
          </a:xfrm>
          <a:prstGeom prst="upArrow">
            <a:avLst/>
          </a:prstGeom>
          <a:solidFill>
            <a:schemeClr val="tx2">
              <a:lumMod val="40000"/>
              <a:lumOff val="60000"/>
            </a:schemeClr>
          </a:solidFill>
          <a:ln>
            <a:solidFill>
              <a:srgbClr val="002060"/>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solidFill>
                <a:prstClr val="white"/>
              </a:solidFill>
            </a:endParaRPr>
          </a:p>
        </p:txBody>
      </p:sp>
      <p:sp>
        <p:nvSpPr>
          <p:cNvPr id="25" name="Flèche vers le bas 24"/>
          <p:cNvSpPr/>
          <p:nvPr/>
        </p:nvSpPr>
        <p:spPr>
          <a:xfrm>
            <a:off x="1952596" y="3000372"/>
            <a:ext cx="214314" cy="1357322"/>
          </a:xfrm>
          <a:prstGeom prst="downArrow">
            <a:avLst/>
          </a:prstGeom>
          <a:solidFill>
            <a:schemeClr val="tx2">
              <a:lumMod val="40000"/>
              <a:lumOff val="60000"/>
            </a:schemeClr>
          </a:solidFill>
          <a:ln>
            <a:solidFill>
              <a:srgbClr val="002060"/>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fr-FR">
              <a:solidFill>
                <a:prstClr val="white"/>
              </a:solidFill>
            </a:endParaRPr>
          </a:p>
        </p:txBody>
      </p:sp>
      <p:sp>
        <p:nvSpPr>
          <p:cNvPr id="27" name="Rectangle 26"/>
          <p:cNvSpPr/>
          <p:nvPr/>
        </p:nvSpPr>
        <p:spPr>
          <a:xfrm>
            <a:off x="1666844" y="1357298"/>
            <a:ext cx="4572000" cy="1415772"/>
          </a:xfrm>
          <a:prstGeom prst="rect">
            <a:avLst/>
          </a:prstGeom>
        </p:spPr>
        <p:txBody>
          <a:bodyPr>
            <a:spAutoFit/>
          </a:bodyPr>
          <a:lstStyle/>
          <a:p>
            <a:pPr>
              <a:buFontTx/>
              <a:buChar char="-"/>
            </a:pPr>
            <a:r>
              <a:rPr lang="fr-FR" sz="1400" b="1" dirty="0">
                <a:solidFill>
                  <a:prstClr val="white"/>
                </a:solidFill>
                <a:latin typeface="Tw Cen MT" pitchFamily="34" charset="0"/>
              </a:rPr>
              <a:t> </a:t>
            </a:r>
            <a:r>
              <a:rPr lang="fr-FR" sz="1200" b="1" dirty="0">
                <a:solidFill>
                  <a:prstClr val="white"/>
                </a:solidFill>
                <a:latin typeface="Tw Cen MT" pitchFamily="34" charset="0"/>
              </a:rPr>
              <a:t>Pression démographique (9 milliards en 2050)</a:t>
            </a:r>
          </a:p>
          <a:p>
            <a:pPr>
              <a:buFontTx/>
              <a:buChar char="-"/>
            </a:pPr>
            <a:r>
              <a:rPr lang="fr-FR" sz="1200" b="1" dirty="0">
                <a:solidFill>
                  <a:prstClr val="white"/>
                </a:solidFill>
                <a:latin typeface="Tw Cen MT" pitchFamily="34" charset="0"/>
              </a:rPr>
              <a:t> Augmentation des productions agricoles qui mobilisent déjà 70% des ressources en eau</a:t>
            </a:r>
          </a:p>
          <a:p>
            <a:pPr>
              <a:buFontTx/>
              <a:buChar char="-"/>
            </a:pPr>
            <a:r>
              <a:rPr lang="fr-FR" sz="1200" b="1" dirty="0">
                <a:solidFill>
                  <a:prstClr val="white"/>
                </a:solidFill>
                <a:latin typeface="Tw Cen MT" pitchFamily="34" charset="0"/>
              </a:rPr>
              <a:t> Développement des activités industrielles</a:t>
            </a:r>
          </a:p>
          <a:p>
            <a:pPr>
              <a:buFontTx/>
              <a:buChar char="-"/>
            </a:pPr>
            <a:r>
              <a:rPr lang="fr-FR" sz="1200" b="1" dirty="0">
                <a:solidFill>
                  <a:prstClr val="white"/>
                </a:solidFill>
                <a:latin typeface="Tw Cen MT" pitchFamily="34" charset="0"/>
              </a:rPr>
              <a:t> Dérèglements et aléas climatiques ?</a:t>
            </a:r>
          </a:p>
          <a:p>
            <a:pPr algn="ctr"/>
            <a:r>
              <a:rPr lang="fr-FR" sz="1200" b="1" dirty="0">
                <a:solidFill>
                  <a:prstClr val="white"/>
                </a:solidFill>
                <a:latin typeface="Tw Cen MT" pitchFamily="34" charset="0"/>
              </a:rPr>
              <a:t>= augmentation des prélèvements en eau</a:t>
            </a:r>
          </a:p>
          <a:p>
            <a:pPr algn="ctr"/>
            <a:r>
              <a:rPr lang="fr-FR" sz="1200" b="1" dirty="0">
                <a:solidFill>
                  <a:prstClr val="white"/>
                </a:solidFill>
                <a:latin typeface="Tw Cen MT" pitchFamily="34" charset="0"/>
              </a:rPr>
              <a:t>(multiplié par 11 depuis 1900)</a:t>
            </a:r>
          </a:p>
        </p:txBody>
      </p:sp>
      <p:sp>
        <p:nvSpPr>
          <p:cNvPr id="28" name="Rectangle 27"/>
          <p:cNvSpPr/>
          <p:nvPr/>
        </p:nvSpPr>
        <p:spPr>
          <a:xfrm>
            <a:off x="6167470" y="1357299"/>
            <a:ext cx="4572000" cy="1446550"/>
          </a:xfrm>
          <a:prstGeom prst="rect">
            <a:avLst/>
          </a:prstGeom>
        </p:spPr>
        <p:txBody>
          <a:bodyPr>
            <a:spAutoFit/>
          </a:bodyPr>
          <a:lstStyle/>
          <a:p>
            <a:pPr>
              <a:buFontTx/>
              <a:buChar char="-"/>
            </a:pPr>
            <a:r>
              <a:rPr lang="fr-FR" sz="1400" b="1" dirty="0">
                <a:solidFill>
                  <a:prstClr val="white"/>
                </a:solidFill>
                <a:latin typeface="Tw Cen MT" pitchFamily="34" charset="0"/>
              </a:rPr>
              <a:t> </a:t>
            </a:r>
            <a:r>
              <a:rPr lang="fr-FR" sz="1200" b="1" dirty="0">
                <a:solidFill>
                  <a:prstClr val="white"/>
                </a:solidFill>
                <a:latin typeface="Tw Cen MT" pitchFamily="34" charset="0"/>
              </a:rPr>
              <a:t>Stress hydrique, pénurie, manque d’eau</a:t>
            </a:r>
          </a:p>
          <a:p>
            <a:pPr>
              <a:buFontTx/>
              <a:buChar char="-"/>
            </a:pPr>
            <a:r>
              <a:rPr lang="fr-FR" sz="1200" b="1" dirty="0">
                <a:solidFill>
                  <a:prstClr val="white"/>
                </a:solidFill>
                <a:latin typeface="Tw Cen MT" pitchFamily="34" charset="0"/>
              </a:rPr>
              <a:t> Désertification  (augmentation des zones asséchées)</a:t>
            </a:r>
          </a:p>
          <a:p>
            <a:pPr>
              <a:buFontTx/>
              <a:buChar char="-"/>
            </a:pPr>
            <a:r>
              <a:rPr lang="fr-FR" sz="1200" b="1" dirty="0">
                <a:solidFill>
                  <a:prstClr val="white"/>
                </a:solidFill>
                <a:latin typeface="Tw Cen MT" pitchFamily="34" charset="0"/>
              </a:rPr>
              <a:t> Risques sanitaires (maladies liés à l’eau)</a:t>
            </a:r>
          </a:p>
          <a:p>
            <a:pPr>
              <a:buFontTx/>
              <a:buChar char="-"/>
            </a:pPr>
            <a:r>
              <a:rPr lang="fr-FR" sz="1200" b="1" dirty="0">
                <a:solidFill>
                  <a:prstClr val="white"/>
                </a:solidFill>
                <a:latin typeface="Tw Cen MT" pitchFamily="34" charset="0"/>
              </a:rPr>
              <a:t> Assèchement des nappes phréatiques, fleuves, mers fermée (ex : mer d’Aral)</a:t>
            </a:r>
          </a:p>
          <a:p>
            <a:pPr>
              <a:buFontTx/>
              <a:buChar char="-"/>
            </a:pPr>
            <a:r>
              <a:rPr lang="fr-FR" sz="1200" b="1" dirty="0">
                <a:solidFill>
                  <a:prstClr val="white"/>
                </a:solidFill>
                <a:latin typeface="Tw Cen MT" pitchFamily="34" charset="0"/>
              </a:rPr>
              <a:t> Conflits entre pays pour la maîtrise de l’eau</a:t>
            </a:r>
          </a:p>
          <a:p>
            <a:pPr>
              <a:buFontTx/>
              <a:buChar char="-"/>
            </a:pPr>
            <a:r>
              <a:rPr lang="fr-FR" sz="1200" b="1" dirty="0">
                <a:solidFill>
                  <a:prstClr val="white"/>
                </a:solidFill>
                <a:latin typeface="Tw Cen MT" pitchFamily="34" charset="0"/>
              </a:rPr>
              <a:t> Migrations internationales (fuite des zones asséchées</a:t>
            </a:r>
            <a:r>
              <a:rPr lang="fr-FR" sz="1400" b="1" dirty="0">
                <a:solidFill>
                  <a:prstClr val="white"/>
                </a:solidFill>
                <a:latin typeface="Tw Cen MT" pitchFamily="34" charset="0"/>
              </a:rPr>
              <a:t>)</a:t>
            </a:r>
          </a:p>
        </p:txBody>
      </p:sp>
      <p:sp>
        <p:nvSpPr>
          <p:cNvPr id="29" name="Rectangle 28"/>
          <p:cNvSpPr/>
          <p:nvPr/>
        </p:nvSpPr>
        <p:spPr>
          <a:xfrm>
            <a:off x="2595538" y="3214687"/>
            <a:ext cx="2928958" cy="1200329"/>
          </a:xfrm>
          <a:prstGeom prst="rect">
            <a:avLst/>
          </a:prstGeom>
        </p:spPr>
        <p:txBody>
          <a:bodyPr wrap="square">
            <a:spAutoFit/>
          </a:bodyPr>
          <a:lstStyle/>
          <a:p>
            <a:pPr>
              <a:buFontTx/>
              <a:buChar char="-"/>
            </a:pPr>
            <a:r>
              <a:rPr lang="fr-FR" sz="1200" b="1" dirty="0">
                <a:solidFill>
                  <a:srgbClr val="002060"/>
                </a:solidFill>
                <a:latin typeface="Tw Cen MT" pitchFamily="34" charset="0"/>
              </a:rPr>
              <a:t> </a:t>
            </a:r>
            <a:endParaRPr lang="fr-FR" sz="1200" b="1" dirty="0" smtClean="0">
              <a:solidFill>
                <a:srgbClr val="002060"/>
              </a:solidFill>
              <a:latin typeface="Tw Cen MT" pitchFamily="34" charset="0"/>
            </a:endParaRPr>
          </a:p>
          <a:p>
            <a:pPr>
              <a:buFontTx/>
              <a:buChar char="-"/>
            </a:pPr>
            <a:r>
              <a:rPr lang="fr-FR" sz="1200" b="1" dirty="0" smtClean="0">
                <a:solidFill>
                  <a:srgbClr val="002060"/>
                </a:solidFill>
                <a:latin typeface="Tw Cen MT" pitchFamily="34" charset="0"/>
              </a:rPr>
              <a:t>Economiser</a:t>
            </a:r>
            <a:r>
              <a:rPr lang="fr-FR" sz="1200" b="1" dirty="0">
                <a:solidFill>
                  <a:srgbClr val="002060"/>
                </a:solidFill>
                <a:latin typeface="Tw Cen MT" pitchFamily="34" charset="0"/>
              </a:rPr>
              <a:t>, éviter le gaspillage</a:t>
            </a:r>
          </a:p>
          <a:p>
            <a:pPr>
              <a:buFontTx/>
              <a:buChar char="-"/>
            </a:pPr>
            <a:r>
              <a:rPr lang="fr-FR" sz="1200" b="1" dirty="0">
                <a:solidFill>
                  <a:srgbClr val="002060"/>
                </a:solidFill>
                <a:latin typeface="Tw Cen MT" pitchFamily="34" charset="0"/>
              </a:rPr>
              <a:t> Stocker la ressource</a:t>
            </a:r>
          </a:p>
          <a:p>
            <a:pPr>
              <a:buFontTx/>
              <a:buChar char="-"/>
            </a:pPr>
            <a:r>
              <a:rPr lang="fr-FR" sz="1200" b="1" dirty="0">
                <a:solidFill>
                  <a:srgbClr val="002060"/>
                </a:solidFill>
                <a:latin typeface="Tw Cen MT" pitchFamily="34" charset="0"/>
              </a:rPr>
              <a:t> recycler et dépolluer l’eau</a:t>
            </a:r>
          </a:p>
          <a:p>
            <a:pPr>
              <a:buFontTx/>
              <a:buChar char="-"/>
            </a:pPr>
            <a:r>
              <a:rPr lang="fr-FR" sz="1200" b="1" dirty="0">
                <a:solidFill>
                  <a:srgbClr val="002060"/>
                </a:solidFill>
                <a:latin typeface="Tw Cen MT" pitchFamily="34" charset="0"/>
              </a:rPr>
              <a:t> distribuer plus équitablement les ressources en eau</a:t>
            </a:r>
          </a:p>
        </p:txBody>
      </p:sp>
      <p:sp>
        <p:nvSpPr>
          <p:cNvPr id="30" name="Rectangle 29"/>
          <p:cNvSpPr/>
          <p:nvPr/>
        </p:nvSpPr>
        <p:spPr>
          <a:xfrm>
            <a:off x="6596066" y="3143249"/>
            <a:ext cx="2643206" cy="1200329"/>
          </a:xfrm>
          <a:prstGeom prst="rect">
            <a:avLst/>
          </a:prstGeom>
        </p:spPr>
        <p:txBody>
          <a:bodyPr wrap="square">
            <a:spAutoFit/>
          </a:bodyPr>
          <a:lstStyle/>
          <a:p>
            <a:r>
              <a:rPr lang="fr-FR" sz="1200" b="1" dirty="0" smtClean="0">
                <a:solidFill>
                  <a:srgbClr val="002060"/>
                </a:solidFill>
                <a:latin typeface="Tw Cen MT" pitchFamily="34" charset="0"/>
              </a:rPr>
              <a:t>-</a:t>
            </a:r>
          </a:p>
          <a:p>
            <a:r>
              <a:rPr lang="fr-FR" sz="1200" b="1" dirty="0" smtClean="0">
                <a:solidFill>
                  <a:srgbClr val="002060"/>
                </a:solidFill>
                <a:latin typeface="Tw Cen MT" pitchFamily="34" charset="0"/>
              </a:rPr>
              <a:t> </a:t>
            </a:r>
            <a:r>
              <a:rPr lang="fr-FR" sz="1200" b="1" dirty="0">
                <a:solidFill>
                  <a:srgbClr val="002060"/>
                </a:solidFill>
                <a:latin typeface="Tw Cen MT" pitchFamily="34" charset="0"/>
              </a:rPr>
              <a:t>Organismes internationaux </a:t>
            </a:r>
          </a:p>
          <a:p>
            <a:r>
              <a:rPr lang="fr-FR" sz="1200" b="1" dirty="0">
                <a:solidFill>
                  <a:srgbClr val="002060"/>
                </a:solidFill>
                <a:latin typeface="Tw Cen MT" pitchFamily="34" charset="0"/>
              </a:rPr>
              <a:t>- États</a:t>
            </a:r>
          </a:p>
          <a:p>
            <a:r>
              <a:rPr lang="fr-FR" sz="1200" b="1" dirty="0">
                <a:solidFill>
                  <a:srgbClr val="002060"/>
                </a:solidFill>
                <a:latin typeface="Tw Cen MT" pitchFamily="34" charset="0"/>
              </a:rPr>
              <a:t>- Municipalités</a:t>
            </a:r>
          </a:p>
          <a:p>
            <a:r>
              <a:rPr lang="fr-FR" sz="1200" b="1" dirty="0">
                <a:solidFill>
                  <a:srgbClr val="002060"/>
                </a:solidFill>
                <a:latin typeface="Tw Cen MT" pitchFamily="34" charset="0"/>
              </a:rPr>
              <a:t>- Entreprises</a:t>
            </a:r>
          </a:p>
          <a:p>
            <a:r>
              <a:rPr lang="fr-FR" sz="1200" b="1" dirty="0">
                <a:solidFill>
                  <a:srgbClr val="002060"/>
                </a:solidFill>
                <a:latin typeface="Tw Cen MT" pitchFamily="34" charset="0"/>
              </a:rPr>
              <a:t>- Consommateurs</a:t>
            </a:r>
          </a:p>
        </p:txBody>
      </p:sp>
      <p:sp>
        <p:nvSpPr>
          <p:cNvPr id="31" name="Rectangle 30"/>
          <p:cNvSpPr/>
          <p:nvPr/>
        </p:nvSpPr>
        <p:spPr>
          <a:xfrm>
            <a:off x="1596336" y="4634302"/>
            <a:ext cx="6357982" cy="1569660"/>
          </a:xfrm>
          <a:prstGeom prst="rect">
            <a:avLst/>
          </a:prstGeom>
        </p:spPr>
        <p:txBody>
          <a:bodyPr wrap="square">
            <a:spAutoFit/>
          </a:bodyPr>
          <a:lstStyle/>
          <a:p>
            <a:pPr>
              <a:buFontTx/>
              <a:buChar char="-"/>
            </a:pPr>
            <a:r>
              <a:rPr lang="fr-FR" sz="1200" b="1" dirty="0">
                <a:solidFill>
                  <a:srgbClr val="002060"/>
                </a:solidFill>
                <a:latin typeface="Tw Cen MT" pitchFamily="34" charset="0"/>
              </a:rPr>
              <a:t> Mise en place et/ou rénovation des infrastructures de stockage et de distribution</a:t>
            </a:r>
          </a:p>
          <a:p>
            <a:pPr>
              <a:buFontTx/>
              <a:buChar char="-"/>
            </a:pPr>
            <a:r>
              <a:rPr lang="fr-FR" sz="1200" b="1" dirty="0">
                <a:solidFill>
                  <a:srgbClr val="002060"/>
                </a:solidFill>
                <a:latin typeface="Tw Cen MT" pitchFamily="34" charset="0"/>
              </a:rPr>
              <a:t> Construction de vastes programmes pour la maîtrise et le transfert de l’eau (barrages hydrauliques…)</a:t>
            </a:r>
          </a:p>
          <a:p>
            <a:pPr>
              <a:buFontTx/>
              <a:buChar char="-"/>
            </a:pPr>
            <a:r>
              <a:rPr lang="fr-FR" sz="1200" b="1" dirty="0">
                <a:solidFill>
                  <a:srgbClr val="002060"/>
                </a:solidFill>
                <a:latin typeface="Tw Cen MT" pitchFamily="34" charset="0"/>
              </a:rPr>
              <a:t> Utilisation de techniques économisant l’eau dans l’agriculture (goutte à goutte, foggaras…)</a:t>
            </a:r>
          </a:p>
          <a:p>
            <a:pPr>
              <a:buFontTx/>
              <a:buChar char="-"/>
            </a:pPr>
            <a:r>
              <a:rPr lang="fr-FR" sz="1200" b="1" dirty="0">
                <a:solidFill>
                  <a:srgbClr val="002060"/>
                </a:solidFill>
                <a:latin typeface="Tw Cen MT" pitchFamily="34" charset="0"/>
              </a:rPr>
              <a:t> Dépollution des eaux usées pour une réutilisation</a:t>
            </a:r>
          </a:p>
          <a:p>
            <a:pPr>
              <a:buFontTx/>
              <a:buChar char="-"/>
            </a:pPr>
            <a:r>
              <a:rPr lang="fr-FR" sz="1200" b="1" dirty="0">
                <a:solidFill>
                  <a:srgbClr val="002060"/>
                </a:solidFill>
                <a:latin typeface="Tw Cen MT" pitchFamily="34" charset="0"/>
              </a:rPr>
              <a:t> Dessalement  de l’eau de mer</a:t>
            </a:r>
          </a:p>
          <a:p>
            <a:pPr>
              <a:buFontTx/>
              <a:buChar char="-"/>
            </a:pPr>
            <a:r>
              <a:rPr lang="fr-FR" sz="1200" b="1" dirty="0">
                <a:solidFill>
                  <a:srgbClr val="002060"/>
                </a:solidFill>
                <a:latin typeface="Tw Cen MT" pitchFamily="34" charset="0"/>
              </a:rPr>
              <a:t> Récupération de l’eau de pluie</a:t>
            </a:r>
            <a:endParaRPr lang="fr-FR" sz="1200" dirty="0">
              <a:solidFill>
                <a:prstClr val="black"/>
              </a:solidFill>
            </a:endParaRPr>
          </a:p>
        </p:txBody>
      </p:sp>
      <p:sp>
        <p:nvSpPr>
          <p:cNvPr id="32" name="Rectangle 31"/>
          <p:cNvSpPr/>
          <p:nvPr/>
        </p:nvSpPr>
        <p:spPr>
          <a:xfrm>
            <a:off x="8096264" y="4714884"/>
            <a:ext cx="2571736" cy="1384995"/>
          </a:xfrm>
          <a:prstGeom prst="rect">
            <a:avLst/>
          </a:prstGeom>
        </p:spPr>
        <p:txBody>
          <a:bodyPr wrap="square">
            <a:spAutoFit/>
          </a:bodyPr>
          <a:lstStyle/>
          <a:p>
            <a:pPr>
              <a:buFontTx/>
              <a:buChar char="-"/>
            </a:pPr>
            <a:r>
              <a:rPr lang="fr-FR" sz="1200" b="1" dirty="0">
                <a:solidFill>
                  <a:srgbClr val="002060"/>
                </a:solidFill>
                <a:latin typeface="Tw Cen MT" pitchFamily="34" charset="0"/>
              </a:rPr>
              <a:t> Manque de moyens (notamment pour les pays en développement)</a:t>
            </a:r>
          </a:p>
          <a:p>
            <a:pPr>
              <a:buFontTx/>
              <a:buChar char="-"/>
            </a:pPr>
            <a:r>
              <a:rPr lang="fr-FR" sz="1200" b="1" dirty="0">
                <a:solidFill>
                  <a:srgbClr val="002060"/>
                </a:solidFill>
                <a:latin typeface="Tw Cen MT" pitchFamily="34" charset="0"/>
              </a:rPr>
              <a:t> Manque de volonté politique</a:t>
            </a:r>
          </a:p>
          <a:p>
            <a:pPr>
              <a:buFontTx/>
              <a:buChar char="-"/>
            </a:pPr>
            <a:r>
              <a:rPr lang="fr-FR" sz="1200" b="1" dirty="0">
                <a:solidFill>
                  <a:srgbClr val="002060"/>
                </a:solidFill>
                <a:latin typeface="Tw Cen MT" pitchFamily="34" charset="0"/>
              </a:rPr>
              <a:t> Modification des comportements (prise de conscience individuelle)</a:t>
            </a:r>
          </a:p>
        </p:txBody>
      </p:sp>
    </p:spTree>
    <p:extLst>
      <p:ext uri="{BB962C8B-B14F-4D97-AF65-F5344CB8AC3E}">
        <p14:creationId xmlns:p14="http://schemas.microsoft.com/office/powerpoint/2010/main" val="32965521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ppt_w</p:attrName>
                                        </p:attrNameLst>
                                      </p:cBhvr>
                                      <p:tavLst>
                                        <p:tav tm="0">
                                          <p:val>
                                            <p:fltVal val="0"/>
                                          </p:val>
                                        </p:tav>
                                        <p:tav tm="100000">
                                          <p:val>
                                            <p:strVal val="#ppt_w"/>
                                          </p:val>
                                        </p:tav>
                                      </p:tavLst>
                                    </p:anim>
                                    <p:anim calcmode="lin" valueType="num">
                                      <p:cBhvr>
                                        <p:cTn id="29" dur="500" fill="hold"/>
                                        <p:tgtEl>
                                          <p:spTgt spid="17"/>
                                        </p:tgtEl>
                                        <p:attrNameLst>
                                          <p:attrName>ppt_h</p:attrName>
                                        </p:attrNameLst>
                                      </p:cBhvr>
                                      <p:tavLst>
                                        <p:tav tm="0">
                                          <p:val>
                                            <p:fltVal val="0"/>
                                          </p:val>
                                        </p:tav>
                                        <p:tav tm="100000">
                                          <p:val>
                                            <p:strVal val="#ppt_h"/>
                                          </p:val>
                                        </p:tav>
                                      </p:tavLst>
                                    </p:anim>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up)">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up)">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17" presetClass="entr" presetSubtype="1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p:cTn id="45" dur="2000" fill="hold"/>
                                        <p:tgtEl>
                                          <p:spTgt spid="23"/>
                                        </p:tgtEl>
                                        <p:attrNameLst>
                                          <p:attrName>ppt_w</p:attrName>
                                        </p:attrNameLst>
                                      </p:cBhvr>
                                      <p:tavLst>
                                        <p:tav tm="0">
                                          <p:val>
                                            <p:fltVal val="0"/>
                                          </p:val>
                                        </p:tav>
                                        <p:tav tm="100000">
                                          <p:val>
                                            <p:strVal val="#ppt_w"/>
                                          </p:val>
                                        </p:tav>
                                      </p:tavLst>
                                    </p:anim>
                                    <p:anim calcmode="lin" valueType="num">
                                      <p:cBhvr>
                                        <p:cTn id="46" dur="20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up)">
                                      <p:cBhvr>
                                        <p:cTn id="51" dur="500"/>
                                        <p:tgtEl>
                                          <p:spTgt spid="25"/>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0"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 calcmode="lin" valueType="num">
                                      <p:cBhvr>
                                        <p:cTn id="56" dur="500" fill="hold"/>
                                        <p:tgtEl>
                                          <p:spTgt spid="21"/>
                                        </p:tgtEl>
                                        <p:attrNameLst>
                                          <p:attrName>ppt_w</p:attrName>
                                        </p:attrNameLst>
                                      </p:cBhvr>
                                      <p:tavLst>
                                        <p:tav tm="0">
                                          <p:val>
                                            <p:fltVal val="0"/>
                                          </p:val>
                                        </p:tav>
                                        <p:tav tm="100000">
                                          <p:val>
                                            <p:strVal val="#ppt_w"/>
                                          </p:val>
                                        </p:tav>
                                      </p:tavLst>
                                    </p:anim>
                                    <p:anim calcmode="lin" valueType="num">
                                      <p:cBhvr>
                                        <p:cTn id="57" dur="500" fill="hold"/>
                                        <p:tgtEl>
                                          <p:spTgt spid="21"/>
                                        </p:tgtEl>
                                        <p:attrNameLst>
                                          <p:attrName>ppt_h</p:attrName>
                                        </p:attrNameLst>
                                      </p:cBhvr>
                                      <p:tavLst>
                                        <p:tav tm="0">
                                          <p:val>
                                            <p:fltVal val="0"/>
                                          </p:val>
                                        </p:tav>
                                        <p:tav tm="100000">
                                          <p:val>
                                            <p:strVal val="#ppt_h"/>
                                          </p:val>
                                        </p:tav>
                                      </p:tavLst>
                                    </p:anim>
                                    <p:animEffect transition="in" filter="fade">
                                      <p:cBhvr>
                                        <p:cTn id="58" dur="500"/>
                                        <p:tgtEl>
                                          <p:spTgt spid="21"/>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 calcmode="lin" valueType="num">
                                      <p:cBhvr>
                                        <p:cTn id="63" dur="500" fill="hold"/>
                                        <p:tgtEl>
                                          <p:spTgt spid="22"/>
                                        </p:tgtEl>
                                        <p:attrNameLst>
                                          <p:attrName>ppt_w</p:attrName>
                                        </p:attrNameLst>
                                      </p:cBhvr>
                                      <p:tavLst>
                                        <p:tav tm="0">
                                          <p:val>
                                            <p:fltVal val="0"/>
                                          </p:val>
                                        </p:tav>
                                        <p:tav tm="100000">
                                          <p:val>
                                            <p:strVal val="#ppt_w"/>
                                          </p:val>
                                        </p:tav>
                                      </p:tavLst>
                                    </p:anim>
                                    <p:anim calcmode="lin" valueType="num">
                                      <p:cBhvr>
                                        <p:cTn id="64" dur="500" fill="hold"/>
                                        <p:tgtEl>
                                          <p:spTgt spid="22"/>
                                        </p:tgtEl>
                                        <p:attrNameLst>
                                          <p:attrName>ppt_h</p:attrName>
                                        </p:attrNameLst>
                                      </p:cBhvr>
                                      <p:tavLst>
                                        <p:tav tm="0">
                                          <p:val>
                                            <p:fltVal val="0"/>
                                          </p:val>
                                        </p:tav>
                                        <p:tav tm="100000">
                                          <p:val>
                                            <p:strVal val="#ppt_h"/>
                                          </p:val>
                                        </p:tav>
                                      </p:tavLst>
                                    </p:anim>
                                    <p:animEffect transition="in" filter="fade">
                                      <p:cBhvr>
                                        <p:cTn id="65" dur="500"/>
                                        <p:tgtEl>
                                          <p:spTgt spid="22"/>
                                        </p:tgtEl>
                                      </p:cBhvr>
                                    </p:animEffect>
                                  </p:childTnLst>
                                </p:cTn>
                              </p:par>
                            </p:childTnLst>
                          </p:cTn>
                        </p:par>
                      </p:childTnLst>
                    </p:cTn>
                  </p:par>
                  <p:par>
                    <p:cTn id="66" fill="hold">
                      <p:stCondLst>
                        <p:cond delay="indefinite"/>
                      </p:stCondLst>
                      <p:childTnLst>
                        <p:par>
                          <p:cTn id="67" fill="hold">
                            <p:stCondLst>
                              <p:cond delay="0"/>
                            </p:stCondLst>
                            <p:childTnLst>
                              <p:par>
                                <p:cTn id="68" presetID="12" presetClass="entr" presetSubtype="4" fill="hold" grpId="0" nodeType="click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slide(fromBottom)">
                                      <p:cBhvr>
                                        <p:cTn id="70" dur="500"/>
                                        <p:tgtEl>
                                          <p:spTgt spid="27"/>
                                        </p:tgtEl>
                                      </p:cBhvr>
                                    </p:animEffect>
                                  </p:childTnLst>
                                </p:cTn>
                              </p:par>
                            </p:childTnLst>
                          </p:cTn>
                        </p:par>
                      </p:childTnLst>
                    </p:cTn>
                  </p:par>
                  <p:par>
                    <p:cTn id="71" fill="hold">
                      <p:stCondLst>
                        <p:cond delay="indefinite"/>
                      </p:stCondLst>
                      <p:childTnLst>
                        <p:par>
                          <p:cTn id="72" fill="hold">
                            <p:stCondLst>
                              <p:cond delay="0"/>
                            </p:stCondLst>
                            <p:childTnLst>
                              <p:par>
                                <p:cTn id="73" presetID="12" presetClass="entr" presetSubtype="4" fill="hold" grpId="0" nodeType="click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slide(fromBottom)">
                                      <p:cBhvr>
                                        <p:cTn id="75" dur="500"/>
                                        <p:tgtEl>
                                          <p:spTgt spid="28"/>
                                        </p:tgtEl>
                                      </p:cBhvr>
                                    </p:animEffect>
                                  </p:childTnLst>
                                </p:cTn>
                              </p:par>
                            </p:childTnLst>
                          </p:cTn>
                        </p:par>
                      </p:childTnLst>
                    </p:cTn>
                  </p:par>
                  <p:par>
                    <p:cTn id="76" fill="hold">
                      <p:stCondLst>
                        <p:cond delay="indefinite"/>
                      </p:stCondLst>
                      <p:childTnLst>
                        <p:par>
                          <p:cTn id="77" fill="hold">
                            <p:stCondLst>
                              <p:cond delay="0"/>
                            </p:stCondLst>
                            <p:childTnLst>
                              <p:par>
                                <p:cTn id="78" presetID="12" presetClass="entr" presetSubtype="4" fill="hold" grpId="0" nodeType="click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slide(fromBottom)">
                                      <p:cBhvr>
                                        <p:cTn id="80" dur="500"/>
                                        <p:tgtEl>
                                          <p:spTgt spid="29"/>
                                        </p:tgtEl>
                                      </p:cBhvr>
                                    </p:animEffect>
                                  </p:childTnLst>
                                </p:cTn>
                              </p:par>
                            </p:childTnLst>
                          </p:cTn>
                        </p:par>
                      </p:childTnLst>
                    </p:cTn>
                  </p:par>
                  <p:par>
                    <p:cTn id="81" fill="hold">
                      <p:stCondLst>
                        <p:cond delay="indefinite"/>
                      </p:stCondLst>
                      <p:childTnLst>
                        <p:par>
                          <p:cTn id="82" fill="hold">
                            <p:stCondLst>
                              <p:cond delay="0"/>
                            </p:stCondLst>
                            <p:childTnLst>
                              <p:par>
                                <p:cTn id="83" presetID="12" presetClass="entr" presetSubtype="4" fill="hold" grpId="0" nodeType="clickEffect">
                                  <p:stCondLst>
                                    <p:cond delay="0"/>
                                  </p:stCondLst>
                                  <p:childTnLst>
                                    <p:set>
                                      <p:cBhvr>
                                        <p:cTn id="84" dur="1" fill="hold">
                                          <p:stCondLst>
                                            <p:cond delay="0"/>
                                          </p:stCondLst>
                                        </p:cTn>
                                        <p:tgtEl>
                                          <p:spTgt spid="30"/>
                                        </p:tgtEl>
                                        <p:attrNameLst>
                                          <p:attrName>style.visibility</p:attrName>
                                        </p:attrNameLst>
                                      </p:cBhvr>
                                      <p:to>
                                        <p:strVal val="visible"/>
                                      </p:to>
                                    </p:set>
                                    <p:animEffect transition="in" filter="slide(fromBottom)">
                                      <p:cBhvr>
                                        <p:cTn id="85" dur="500"/>
                                        <p:tgtEl>
                                          <p:spTgt spid="30"/>
                                        </p:tgtEl>
                                      </p:cBhvr>
                                    </p:animEffect>
                                  </p:childTnLst>
                                </p:cTn>
                              </p:par>
                            </p:childTnLst>
                          </p:cTn>
                        </p:par>
                      </p:childTnLst>
                    </p:cTn>
                  </p:par>
                  <p:par>
                    <p:cTn id="86" fill="hold">
                      <p:stCondLst>
                        <p:cond delay="indefinite"/>
                      </p:stCondLst>
                      <p:childTnLst>
                        <p:par>
                          <p:cTn id="87" fill="hold">
                            <p:stCondLst>
                              <p:cond delay="0"/>
                            </p:stCondLst>
                            <p:childTnLst>
                              <p:par>
                                <p:cTn id="88" presetID="12" presetClass="entr" presetSubtype="4" fill="hold" grpId="0" nodeType="clickEffect">
                                  <p:stCondLst>
                                    <p:cond delay="0"/>
                                  </p:stCondLst>
                                  <p:childTnLst>
                                    <p:set>
                                      <p:cBhvr>
                                        <p:cTn id="89" dur="1" fill="hold">
                                          <p:stCondLst>
                                            <p:cond delay="0"/>
                                          </p:stCondLst>
                                        </p:cTn>
                                        <p:tgtEl>
                                          <p:spTgt spid="31"/>
                                        </p:tgtEl>
                                        <p:attrNameLst>
                                          <p:attrName>style.visibility</p:attrName>
                                        </p:attrNameLst>
                                      </p:cBhvr>
                                      <p:to>
                                        <p:strVal val="visible"/>
                                      </p:to>
                                    </p:set>
                                    <p:animEffect transition="in" filter="slide(fromBottom)">
                                      <p:cBhvr>
                                        <p:cTn id="90" dur="500"/>
                                        <p:tgtEl>
                                          <p:spTgt spid="31"/>
                                        </p:tgtEl>
                                      </p:cBhvr>
                                    </p:animEffect>
                                  </p:childTnLst>
                                </p:cTn>
                              </p:par>
                            </p:childTnLst>
                          </p:cTn>
                        </p:par>
                      </p:childTnLst>
                    </p:cTn>
                  </p:par>
                  <p:par>
                    <p:cTn id="91" fill="hold">
                      <p:stCondLst>
                        <p:cond delay="indefinite"/>
                      </p:stCondLst>
                      <p:childTnLst>
                        <p:par>
                          <p:cTn id="92" fill="hold">
                            <p:stCondLst>
                              <p:cond delay="0"/>
                            </p:stCondLst>
                            <p:childTnLst>
                              <p:par>
                                <p:cTn id="93" presetID="12" presetClass="entr" presetSubtype="4" fill="hold" grpId="0" nodeType="clickEffect">
                                  <p:stCondLst>
                                    <p:cond delay="0"/>
                                  </p:stCondLst>
                                  <p:childTnLst>
                                    <p:set>
                                      <p:cBhvr>
                                        <p:cTn id="94" dur="1" fill="hold">
                                          <p:stCondLst>
                                            <p:cond delay="0"/>
                                          </p:stCondLst>
                                        </p:cTn>
                                        <p:tgtEl>
                                          <p:spTgt spid="32"/>
                                        </p:tgtEl>
                                        <p:attrNameLst>
                                          <p:attrName>style.visibility</p:attrName>
                                        </p:attrNameLst>
                                      </p:cBhvr>
                                      <p:to>
                                        <p:strVal val="visible"/>
                                      </p:to>
                                    </p:set>
                                    <p:animEffect transition="in" filter="slide(fromBottom)">
                                      <p:cBhvr>
                                        <p:cTn id="9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20" grpId="0" animBg="1"/>
      <p:bldP spid="21" grpId="0" animBg="1"/>
      <p:bldP spid="22" grpId="0" animBg="1"/>
      <p:bldP spid="23" grpId="0" animBg="1"/>
      <p:bldP spid="24" grpId="0" animBg="1"/>
      <p:bldP spid="25" grpId="0" animBg="1"/>
      <p:bldP spid="27" grpId="0"/>
      <p:bldP spid="28" grpId="0"/>
      <p:bldP spid="29" grpId="0"/>
      <p:bldP spid="30" grpId="0"/>
      <p:bldP spid="31" grpId="0"/>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5026465" y="950561"/>
            <a:ext cx="4214826" cy="830997"/>
          </a:xfrm>
          <a:prstGeom prst="rect">
            <a:avLst/>
          </a:prstGeom>
          <a:noFill/>
        </p:spPr>
        <p:txBody>
          <a:bodyPr wrap="square" rtlCol="0">
            <a:spAutoFit/>
            <a:scene3d>
              <a:camera prst="orthographicFront"/>
              <a:lightRig rig="flat" dir="tl"/>
            </a:scene3d>
            <a:sp3d contourW="19050" prstMaterial="clear">
              <a:bevelT w="50800" h="50800"/>
              <a:contourClr>
                <a:schemeClr val="accent5">
                  <a:tint val="70000"/>
                  <a:satMod val="180000"/>
                  <a:alpha val="70000"/>
                </a:schemeClr>
              </a:contourClr>
            </a:sp3d>
          </a:bodyPr>
          <a:lstStyle/>
          <a:p>
            <a:pPr algn="r"/>
            <a:r>
              <a:rPr lang="fr-FR" sz="4800" b="1" dirty="0">
                <a:ln>
                  <a:solidFill>
                    <a:srgbClr val="002060"/>
                  </a:solidFill>
                </a:ln>
                <a:solidFill>
                  <a:srgbClr val="002060"/>
                </a:solidFill>
                <a:latin typeface="John Handy LET" pitchFamily="2" charset="0"/>
              </a:rPr>
              <a:t>Conclusion</a:t>
            </a:r>
          </a:p>
        </p:txBody>
      </p:sp>
      <p:pic>
        <p:nvPicPr>
          <p:cNvPr id="10" name="Picture 2"/>
          <p:cNvPicPr>
            <a:picLocks noChangeAspect="1" noChangeArrowheads="1"/>
          </p:cNvPicPr>
          <p:nvPr/>
        </p:nvPicPr>
        <p:blipFill>
          <a:blip r:embed="rId3" cstate="email">
            <a:lum bright="1000" contrast="37000"/>
            <a:extLst>
              <a:ext uri="{28A0092B-C50C-407E-A947-70E740481C1C}">
                <a14:useLocalDpi xmlns:a14="http://schemas.microsoft.com/office/drawing/2010/main"/>
              </a:ext>
            </a:extLst>
          </a:blip>
          <a:srcRect b="12000"/>
          <a:stretch>
            <a:fillRect/>
          </a:stretch>
        </p:blipFill>
        <p:spPr bwMode="auto">
          <a:xfrm>
            <a:off x="331005" y="123081"/>
            <a:ext cx="4568082" cy="3014934"/>
          </a:xfrm>
          <a:prstGeom prst="rect">
            <a:avLst/>
          </a:prstGeom>
          <a:noFill/>
          <a:ln w="19050">
            <a:solidFill>
              <a:srgbClr val="002060"/>
            </a:solidFill>
            <a:miter lim="800000"/>
            <a:headEnd/>
            <a:tailEnd/>
          </a:ln>
          <a:effectLst/>
        </p:spPr>
      </p:pic>
      <p:sp>
        <p:nvSpPr>
          <p:cNvPr id="2" name="Rectangle 1"/>
          <p:cNvSpPr/>
          <p:nvPr/>
        </p:nvSpPr>
        <p:spPr>
          <a:xfrm>
            <a:off x="1111828" y="3460133"/>
            <a:ext cx="10650682" cy="2862322"/>
          </a:xfrm>
          <a:prstGeom prst="rect">
            <a:avLst/>
          </a:prstGeom>
          <a:solidFill>
            <a:srgbClr val="FFC000"/>
          </a:solidFill>
        </p:spPr>
        <p:txBody>
          <a:bodyPr wrap="square">
            <a:spAutoFit/>
          </a:bodyPr>
          <a:lstStyle/>
          <a:p>
            <a:r>
              <a:rPr lang="fr-FR" b="1" dirty="0">
                <a:solidFill>
                  <a:srgbClr val="000000"/>
                </a:solidFill>
                <a:latin typeface="Calibri" panose="020F0502020204030204" pitchFamily="34" charset="0"/>
              </a:rPr>
              <a:t>- Le « DEVELOPPEMENT DURABLE » est une notion critiquée, car elle ne remet pas en question l’idée de développement (produire davantage). Pour </a:t>
            </a:r>
            <a:r>
              <a:rPr lang="fr-FR" b="1" dirty="0" smtClean="0">
                <a:solidFill>
                  <a:srgbClr val="000000"/>
                </a:solidFill>
                <a:latin typeface="Calibri" panose="020F0502020204030204" pitchFamily="34" charset="0"/>
              </a:rPr>
              <a:t>certains, </a:t>
            </a:r>
            <a:r>
              <a:rPr lang="fr-FR" b="1" dirty="0">
                <a:solidFill>
                  <a:srgbClr val="000000"/>
                </a:solidFill>
                <a:latin typeface="Calibri" panose="020F0502020204030204" pitchFamily="34" charset="0"/>
              </a:rPr>
              <a:t>le seul moyen de lutter contre le réchauffement climatique ,</a:t>
            </a:r>
            <a:r>
              <a:rPr lang="fr-FR" b="1" dirty="0" smtClean="0">
                <a:solidFill>
                  <a:srgbClr val="000000"/>
                </a:solidFill>
                <a:latin typeface="Calibri" panose="020F0502020204030204" pitchFamily="34" charset="0"/>
              </a:rPr>
              <a:t> </a:t>
            </a:r>
            <a:r>
              <a:rPr lang="fr-FR" b="1" dirty="0">
                <a:solidFill>
                  <a:srgbClr val="000000"/>
                </a:solidFill>
                <a:latin typeface="Calibri" panose="020F0502020204030204" pitchFamily="34" charset="0"/>
              </a:rPr>
              <a:t>de préserver les </a:t>
            </a:r>
            <a:r>
              <a:rPr lang="fr-FR" b="1" dirty="0" smtClean="0">
                <a:solidFill>
                  <a:srgbClr val="000000"/>
                </a:solidFill>
                <a:latin typeface="Calibri" panose="020F0502020204030204" pitchFamily="34" charset="0"/>
              </a:rPr>
              <a:t>milieux et les ressources </a:t>
            </a:r>
            <a:r>
              <a:rPr lang="fr-FR" b="1" dirty="0">
                <a:solidFill>
                  <a:srgbClr val="000000"/>
                </a:solidFill>
                <a:latin typeface="Calibri" panose="020F0502020204030204" pitchFamily="34" charset="0"/>
              </a:rPr>
              <a:t>est de réduire la consommation mondiale, et de faire du « pilier environnemental » la préoccupation n°1. </a:t>
            </a:r>
          </a:p>
          <a:p>
            <a:r>
              <a:rPr lang="fr-FR" b="1" dirty="0">
                <a:solidFill>
                  <a:srgbClr val="000000"/>
                </a:solidFill>
                <a:latin typeface="Calibri" panose="020F0502020204030204" pitchFamily="34" charset="0"/>
              </a:rPr>
              <a:t>- Les politiques de gestion des ressources coûtent cher. Les populations les plus pauvres ont pour priorité leur survie quotidienne. Le « DEVELOPPEMENT DURABLE » est vue par certain comme une notion utilisée par les pays riches pour justifier que les pays pauvres le restent (car se développer reviendrait à consommer davantage</a:t>
            </a:r>
            <a:r>
              <a:rPr lang="fr-FR" b="1" dirty="0" smtClean="0">
                <a:solidFill>
                  <a:srgbClr val="000000"/>
                </a:solidFill>
                <a:latin typeface="Calibri" panose="020F0502020204030204" pitchFamily="34" charset="0"/>
              </a:rPr>
              <a:t>). </a:t>
            </a:r>
            <a:endParaRPr lang="fr-FR" b="1" dirty="0">
              <a:solidFill>
                <a:srgbClr val="000000"/>
              </a:solidFill>
              <a:latin typeface="Calibri" panose="020F0502020204030204" pitchFamily="34" charset="0"/>
            </a:endParaRPr>
          </a:p>
          <a:p>
            <a:r>
              <a:rPr lang="fr-FR" b="1" dirty="0">
                <a:solidFill>
                  <a:srgbClr val="000000"/>
                </a:solidFill>
                <a:latin typeface="Calibri" panose="020F0502020204030204" pitchFamily="34" charset="0"/>
              </a:rPr>
              <a:t>- La volonté politique manque dans les pays développés : la transition </a:t>
            </a:r>
            <a:r>
              <a:rPr lang="fr-FR" b="1" dirty="0" smtClean="0">
                <a:solidFill>
                  <a:srgbClr val="000000"/>
                </a:solidFill>
                <a:latin typeface="Calibri" panose="020F0502020204030204" pitchFamily="34" charset="0"/>
              </a:rPr>
              <a:t>environnementale </a:t>
            </a:r>
            <a:r>
              <a:rPr lang="fr-FR" b="1" dirty="0">
                <a:solidFill>
                  <a:srgbClr val="000000"/>
                </a:solidFill>
                <a:latin typeface="Calibri" panose="020F0502020204030204" pitchFamily="34" charset="0"/>
              </a:rPr>
              <a:t>entre en contradiction avec les intérêts économiques immédiats de plusieurs </a:t>
            </a:r>
            <a:r>
              <a:rPr lang="fr-FR" b="1" dirty="0" smtClean="0">
                <a:solidFill>
                  <a:srgbClr val="000000"/>
                </a:solidFill>
                <a:latin typeface="Calibri" panose="020F0502020204030204" pitchFamily="34" charset="0"/>
              </a:rPr>
              <a:t>secteurs: agriculture industrie... </a:t>
            </a:r>
            <a:endParaRPr lang="fr-FR" b="1" dirty="0"/>
          </a:p>
        </p:txBody>
      </p:sp>
    </p:spTree>
    <p:extLst>
      <p:ext uri="{BB962C8B-B14F-4D97-AF65-F5344CB8AC3E}">
        <p14:creationId xmlns:p14="http://schemas.microsoft.com/office/powerpoint/2010/main" val="32432279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1"/>
                                          </p:val>
                                        </p:tav>
                                        <p:tav tm="100000">
                                          <p:val>
                                            <p:strVal val="#ppt_x"/>
                                          </p:val>
                                        </p:tav>
                                      </p:tavLst>
                                    </p:anim>
                                    <p:anim calcmode="lin" valueType="num">
                                      <p:cBhvr>
                                        <p:cTn id="9"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3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TotalTime>
  <Words>1139</Words>
  <Application>Microsoft Office PowerPoint</Application>
  <PresentationFormat>Grand écran</PresentationFormat>
  <Paragraphs>108</Paragraphs>
  <Slides>9</Slides>
  <Notes>2</Notes>
  <HiddenSlides>0</HiddenSlides>
  <MMClips>0</MMClips>
  <ScaleCrop>false</ScaleCrop>
  <HeadingPairs>
    <vt:vector size="6" baseType="variant">
      <vt:variant>
        <vt:lpstr>Polices utilisées</vt:lpstr>
      </vt:variant>
      <vt:variant>
        <vt:i4>5</vt:i4>
      </vt:variant>
      <vt:variant>
        <vt:lpstr>Thème</vt:lpstr>
      </vt:variant>
      <vt:variant>
        <vt:i4>3</vt:i4>
      </vt:variant>
      <vt:variant>
        <vt:lpstr>Titres des diapositives</vt:lpstr>
      </vt:variant>
      <vt:variant>
        <vt:i4>9</vt:i4>
      </vt:variant>
    </vt:vector>
  </HeadingPairs>
  <TitlesOfParts>
    <vt:vector size="17" baseType="lpstr">
      <vt:lpstr>Arial</vt:lpstr>
      <vt:lpstr>Calibri</vt:lpstr>
      <vt:lpstr>Inconsolata</vt:lpstr>
      <vt:lpstr>John Handy LET</vt:lpstr>
      <vt:lpstr>Tw Cen MT</vt:lpstr>
      <vt:lpstr>3_Thème Office</vt:lpstr>
      <vt:lpstr>Thème Office</vt:lpstr>
      <vt:lpstr>1_Thème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pp</dc:creator>
  <cp:lastModifiedBy>pp</cp:lastModifiedBy>
  <cp:revision>18</cp:revision>
  <dcterms:created xsi:type="dcterms:W3CDTF">2021-01-11T17:43:15Z</dcterms:created>
  <dcterms:modified xsi:type="dcterms:W3CDTF">2021-01-13T07:10:36Z</dcterms:modified>
</cp:coreProperties>
</file>