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5" r:id="rId5"/>
    <p:sldId id="264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43" autoAdjust="0"/>
    <p:restoredTop sz="94660"/>
  </p:normalViewPr>
  <p:slideViewPr>
    <p:cSldViewPr snapToGrid="0">
      <p:cViewPr varScale="1">
        <p:scale>
          <a:sx n="92" d="100"/>
          <a:sy n="92" d="100"/>
        </p:scale>
        <p:origin x="44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82720-8375-4672-B9BF-A692083DDBC8}" type="datetimeFigureOut">
              <a:rPr lang="fr-FR" smtClean="0"/>
              <a:t>30/03/2020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E3552-606C-4F45-BF06-BCB5DB0995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0277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82720-8375-4672-B9BF-A692083DDBC8}" type="datetimeFigureOut">
              <a:rPr lang="fr-FR" smtClean="0"/>
              <a:t>30/03/2020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E3552-606C-4F45-BF06-BCB5DB0995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2339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82720-8375-4672-B9BF-A692083DDBC8}" type="datetimeFigureOut">
              <a:rPr lang="fr-FR" smtClean="0"/>
              <a:t>30/03/2020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E3552-606C-4F45-BF06-BCB5DB0995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3905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82720-8375-4672-B9BF-A692083DDBC8}" type="datetimeFigureOut">
              <a:rPr lang="fr-FR" smtClean="0"/>
              <a:t>30/03/2020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E3552-606C-4F45-BF06-BCB5DB0995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8099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82720-8375-4672-B9BF-A692083DDBC8}" type="datetimeFigureOut">
              <a:rPr lang="fr-FR" smtClean="0"/>
              <a:t>30/03/2020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E3552-606C-4F45-BF06-BCB5DB0995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844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82720-8375-4672-B9BF-A692083DDBC8}" type="datetimeFigureOut">
              <a:rPr lang="fr-FR" smtClean="0"/>
              <a:t>30/03/2020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E3552-606C-4F45-BF06-BCB5DB0995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407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82720-8375-4672-B9BF-A692083DDBC8}" type="datetimeFigureOut">
              <a:rPr lang="fr-FR" smtClean="0"/>
              <a:t>30/03/2020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E3552-606C-4F45-BF06-BCB5DB0995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4856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82720-8375-4672-B9BF-A692083DDBC8}" type="datetimeFigureOut">
              <a:rPr lang="fr-FR" smtClean="0"/>
              <a:t>30/03/2020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E3552-606C-4F45-BF06-BCB5DB0995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6911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82720-8375-4672-B9BF-A692083DDBC8}" type="datetimeFigureOut">
              <a:rPr lang="fr-FR" smtClean="0"/>
              <a:t>30/03/2020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E3552-606C-4F45-BF06-BCB5DB0995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5632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82720-8375-4672-B9BF-A692083DDBC8}" type="datetimeFigureOut">
              <a:rPr lang="fr-FR" smtClean="0"/>
              <a:t>30/03/2020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E3552-606C-4F45-BF06-BCB5DB0995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6196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82720-8375-4672-B9BF-A692083DDBC8}" type="datetimeFigureOut">
              <a:rPr lang="fr-FR" smtClean="0"/>
              <a:t>30/03/2020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E3552-606C-4F45-BF06-BCB5DB0995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7313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82720-8375-4672-B9BF-A692083DDBC8}" type="datetimeFigureOut">
              <a:rPr lang="fr-FR" smtClean="0"/>
              <a:t>30/03/2020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E3552-606C-4F45-BF06-BCB5DB0995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870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341" y="0"/>
            <a:ext cx="10008973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31173" y="165208"/>
            <a:ext cx="12191999" cy="2585323"/>
          </a:xfrm>
          <a:prstGeom prst="rect">
            <a:avLst/>
          </a:prstGeom>
          <a:solidFill>
            <a:schemeClr val="bg2">
              <a:alpha val="36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Renaissance, Humanisme et réformes religieuses: les mutations de l’Europe</a:t>
            </a:r>
            <a:endParaRPr lang="fr-FR" sz="5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59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86436"/>
            <a:ext cx="10650682" cy="599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63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73" y="436418"/>
            <a:ext cx="5787100" cy="570460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234545" y="231642"/>
            <a:ext cx="585008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Sur ce tableau, l’artiste flamand Hans Holbein place au cœur de sa composition </a:t>
            </a:r>
            <a:r>
              <a:rPr lang="fr-FR" b="1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2 hommes </a:t>
            </a:r>
            <a:r>
              <a:rPr lang="fr-FR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: l’ambassadeur de François Ier en Angleterre, et un de ses amis diplomate. </a:t>
            </a:r>
          </a:p>
          <a:p>
            <a:r>
              <a:rPr lang="fr-FR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En cela, le tableau reflète l’une des transformations intellectuelles de l’époque : la vision médiévale très négative de l’homme disparait </a:t>
            </a:r>
          </a:p>
          <a:p>
            <a:endParaRPr lang="fr-FR" dirty="0"/>
          </a:p>
          <a:p>
            <a:r>
              <a:rPr lang="fr-FR" dirty="0"/>
              <a:t> On remarque la capacité du peintre à représenter ses </a:t>
            </a:r>
            <a:r>
              <a:rPr lang="fr-FR" b="1" dirty="0"/>
              <a:t>modèles avec un grand réalisme </a:t>
            </a:r>
            <a:r>
              <a:rPr lang="fr-FR" dirty="0"/>
              <a:t>: c’est qu’il se nourrit des progrès qui renouvellent les </a:t>
            </a:r>
            <a:r>
              <a:rPr lang="fr-FR" dirty="0" smtClean="0"/>
              <a:t>arts. </a:t>
            </a:r>
            <a:endParaRPr lang="fr-FR" dirty="0"/>
          </a:p>
          <a:p>
            <a:r>
              <a:rPr lang="fr-FR" dirty="0"/>
              <a:t> Enfin, ces personnages posent devant des </a:t>
            </a:r>
            <a:r>
              <a:rPr lang="fr-FR" b="1" dirty="0"/>
              <a:t>objets qui symbolisent </a:t>
            </a:r>
            <a:r>
              <a:rPr lang="fr-FR" dirty="0"/>
              <a:t>d’autres caractéristiques de la </a:t>
            </a:r>
            <a:r>
              <a:rPr lang="fr-FR" b="1" dirty="0"/>
              <a:t>« pensée nouvelle » </a:t>
            </a:r>
            <a:r>
              <a:rPr lang="fr-FR" dirty="0"/>
              <a:t>des XVème et XVIème siècles : </a:t>
            </a:r>
          </a:p>
          <a:p>
            <a:r>
              <a:rPr lang="fr-FR" dirty="0"/>
              <a:t>- Des globes terrestres (= meilleure connaissance du monde) </a:t>
            </a:r>
          </a:p>
          <a:p>
            <a:r>
              <a:rPr lang="fr-FR" dirty="0"/>
              <a:t> - Livres de calcul, cadrans solaires sophistiqués… (= progrès scientifiques) </a:t>
            </a:r>
          </a:p>
          <a:p>
            <a:r>
              <a:rPr lang="fr-FR" dirty="0"/>
              <a:t>- Et…. aux pied, le crâne en anamorphose (= forte crainte de la mort du peintre, et critique de la vanité des modèles, qui témoigne de la crise religieuse profonde que traverse alors l’Europe </a:t>
            </a:r>
          </a:p>
        </p:txBody>
      </p:sp>
      <p:sp>
        <p:nvSpPr>
          <p:cNvPr id="4" name="Rectangle 3"/>
          <p:cNvSpPr/>
          <p:nvPr/>
        </p:nvSpPr>
        <p:spPr>
          <a:xfrm>
            <a:off x="408708" y="3047797"/>
            <a:ext cx="11651673" cy="830997"/>
          </a:xfrm>
          <a:prstGeom prst="rect">
            <a:avLst/>
          </a:prstGeom>
          <a:solidFill>
            <a:srgbClr val="FFFF00">
              <a:alpha val="73000"/>
            </a:srgbClr>
          </a:solidFill>
        </p:spPr>
        <p:txBody>
          <a:bodyPr wrap="square">
            <a:spAutoFit/>
          </a:bodyPr>
          <a:lstStyle/>
          <a:p>
            <a:r>
              <a:rPr lang="fr-FR" sz="2400" dirty="0" smtClean="0">
                <a:latin typeface="Arial Black" panose="020B0A04020102020204" pitchFamily="34" charset="0"/>
              </a:rPr>
              <a:t>Quelle est l'ampleur du renouveau induit par l’effervescence intellectuelle et artistique en Europe au XV° et XV° siècles?</a:t>
            </a:r>
            <a:endParaRPr lang="fr-FR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26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804639" y="290443"/>
            <a:ext cx="1317802" cy="461665"/>
          </a:xfrm>
          <a:prstGeom prst="rect">
            <a:avLst/>
          </a:prstGeom>
          <a:solidFill>
            <a:srgbClr val="FFFF00">
              <a:alpha val="53000"/>
            </a:srgbClr>
          </a:solidFill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Le passé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400550" y="826927"/>
            <a:ext cx="2125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Remis en cause par</a:t>
            </a:r>
            <a:endParaRPr lang="fr-FR" b="1" dirty="0"/>
          </a:p>
        </p:txBody>
      </p:sp>
      <p:sp>
        <p:nvSpPr>
          <p:cNvPr id="4" name="Ellipse 3"/>
          <p:cNvSpPr/>
          <p:nvPr/>
        </p:nvSpPr>
        <p:spPr>
          <a:xfrm>
            <a:off x="1345270" y="1741142"/>
            <a:ext cx="1874520" cy="1013488"/>
          </a:xfrm>
          <a:prstGeom prst="ellipse">
            <a:avLst/>
          </a:prstGeom>
          <a:solidFill>
            <a:srgbClr val="92D05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631020" y="2063220"/>
            <a:ext cx="1303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Les artistes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0550" y="1732743"/>
            <a:ext cx="1950889" cy="109127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2199" y="1741142"/>
            <a:ext cx="1950889" cy="1091279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4721109" y="1888641"/>
            <a:ext cx="1484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Les intellectuels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675159" y="2063220"/>
            <a:ext cx="1664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Les théologiens</a:t>
            </a:r>
            <a:endParaRPr lang="fr-FR" b="1" dirty="0">
              <a:solidFill>
                <a:srgbClr val="FF0000"/>
              </a:solidFill>
            </a:endParaRPr>
          </a:p>
        </p:txBody>
      </p:sp>
      <p:cxnSp>
        <p:nvCxnSpPr>
          <p:cNvPr id="18" name="Connecteur droit avec flèche 17"/>
          <p:cNvCxnSpPr/>
          <p:nvPr/>
        </p:nvCxnSpPr>
        <p:spPr>
          <a:xfrm flipH="1">
            <a:off x="3097530" y="1196259"/>
            <a:ext cx="1165860" cy="544883"/>
          </a:xfrm>
          <a:prstGeom prst="straightConnector1">
            <a:avLst/>
          </a:prstGeom>
          <a:ln w="635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5375994" y="1196259"/>
            <a:ext cx="6498" cy="582204"/>
          </a:xfrm>
          <a:prstGeom prst="straightConnector1">
            <a:avLst/>
          </a:prstGeom>
          <a:ln w="635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6526530" y="1196259"/>
            <a:ext cx="1180760" cy="692382"/>
          </a:xfrm>
          <a:prstGeom prst="straightConnector1">
            <a:avLst/>
          </a:prstGeom>
          <a:ln w="635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4579559" y="3451860"/>
            <a:ext cx="1497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Faisant naître</a:t>
            </a:r>
            <a:endParaRPr lang="fr-FR" b="1" dirty="0"/>
          </a:p>
        </p:txBody>
      </p:sp>
      <p:cxnSp>
        <p:nvCxnSpPr>
          <p:cNvPr id="27" name="Connecteur droit avec flèche 26"/>
          <p:cNvCxnSpPr/>
          <p:nvPr/>
        </p:nvCxnSpPr>
        <p:spPr>
          <a:xfrm>
            <a:off x="3097530" y="2754630"/>
            <a:ext cx="1484862" cy="697230"/>
          </a:xfrm>
          <a:prstGeom prst="straightConnector1">
            <a:avLst/>
          </a:prstGeom>
          <a:ln w="635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Imag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940008">
            <a:off x="6097450" y="2761656"/>
            <a:ext cx="1688738" cy="914479"/>
          </a:xfrm>
          <a:prstGeom prst="rect">
            <a:avLst/>
          </a:prstGeom>
        </p:spPr>
      </p:pic>
      <p:cxnSp>
        <p:nvCxnSpPr>
          <p:cNvPr id="31" name="Connecteur droit avec flèche 30"/>
          <p:cNvCxnSpPr>
            <a:stCxn id="10" idx="2"/>
            <a:endCxn id="25" idx="0"/>
          </p:cNvCxnSpPr>
          <p:nvPr/>
        </p:nvCxnSpPr>
        <p:spPr>
          <a:xfrm flipH="1">
            <a:off x="5328224" y="2824022"/>
            <a:ext cx="47771" cy="627838"/>
          </a:xfrm>
          <a:prstGeom prst="straightConnector1">
            <a:avLst/>
          </a:prstGeom>
          <a:ln w="635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Ellipse 36"/>
          <p:cNvSpPr/>
          <p:nvPr/>
        </p:nvSpPr>
        <p:spPr>
          <a:xfrm>
            <a:off x="1048090" y="4407307"/>
            <a:ext cx="1885950" cy="1021887"/>
          </a:xfrm>
          <a:prstGeom prst="ellipse">
            <a:avLst/>
          </a:prstGeom>
          <a:solidFill>
            <a:srgbClr val="FF0000">
              <a:alpha val="60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0095" y="4440061"/>
            <a:ext cx="1944793" cy="1085182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8295" y="4440061"/>
            <a:ext cx="1944793" cy="1085182"/>
          </a:xfrm>
          <a:prstGeom prst="rect">
            <a:avLst/>
          </a:prstGeom>
        </p:spPr>
      </p:pic>
      <p:sp>
        <p:nvSpPr>
          <p:cNvPr id="40" name="ZoneTexte 39"/>
          <p:cNvSpPr txBox="1"/>
          <p:nvPr/>
        </p:nvSpPr>
        <p:spPr>
          <a:xfrm>
            <a:off x="4721109" y="4778849"/>
            <a:ext cx="1603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L’humanisme</a:t>
            </a:r>
            <a:endParaRPr lang="fr-FR" b="1" dirty="0">
              <a:solidFill>
                <a:schemeClr val="bg1"/>
              </a:solidFill>
            </a:endParaRPr>
          </a:p>
        </p:txBody>
      </p:sp>
      <p:cxnSp>
        <p:nvCxnSpPr>
          <p:cNvPr id="42" name="Connecteur droit avec flèche 41"/>
          <p:cNvCxnSpPr>
            <a:stCxn id="25" idx="2"/>
          </p:cNvCxnSpPr>
          <p:nvPr/>
        </p:nvCxnSpPr>
        <p:spPr>
          <a:xfrm>
            <a:off x="5328224" y="3821192"/>
            <a:ext cx="0" cy="499348"/>
          </a:xfrm>
          <a:prstGeom prst="straightConnector1">
            <a:avLst/>
          </a:prstGeom>
          <a:ln w="635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 flipH="1">
            <a:off x="2834640" y="3821192"/>
            <a:ext cx="1744919" cy="705088"/>
          </a:xfrm>
          <a:prstGeom prst="straightConnector1">
            <a:avLst/>
          </a:prstGeom>
          <a:ln w="635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44"/>
          <p:cNvSpPr txBox="1"/>
          <p:nvPr/>
        </p:nvSpPr>
        <p:spPr>
          <a:xfrm>
            <a:off x="1253830" y="4595084"/>
            <a:ext cx="1680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La renaissance artistique</a:t>
            </a:r>
            <a:endParaRPr lang="fr-FR" b="1" dirty="0">
              <a:solidFill>
                <a:schemeClr val="bg1"/>
              </a:solidFill>
            </a:endParaRPr>
          </a:p>
        </p:txBody>
      </p:sp>
      <p:cxnSp>
        <p:nvCxnSpPr>
          <p:cNvPr id="47" name="Connecteur droit avec flèche 46"/>
          <p:cNvCxnSpPr/>
          <p:nvPr/>
        </p:nvCxnSpPr>
        <p:spPr>
          <a:xfrm>
            <a:off x="6076889" y="3821192"/>
            <a:ext cx="1598270" cy="865108"/>
          </a:xfrm>
          <a:prstGeom prst="straightConnector1">
            <a:avLst/>
          </a:prstGeom>
          <a:ln w="635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/>
          <p:cNvSpPr txBox="1"/>
          <p:nvPr/>
        </p:nvSpPr>
        <p:spPr>
          <a:xfrm>
            <a:off x="7830943" y="4778849"/>
            <a:ext cx="1632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Les Réformes</a:t>
            </a:r>
            <a:endParaRPr lang="fr-FR" b="1" dirty="0">
              <a:solidFill>
                <a:schemeClr val="bg1"/>
              </a:solidFill>
            </a:endParaRPr>
          </a:p>
        </p:txBody>
      </p:sp>
      <p:cxnSp>
        <p:nvCxnSpPr>
          <p:cNvPr id="50" name="Connecteur droit avec flèche 49"/>
          <p:cNvCxnSpPr>
            <a:stCxn id="38" idx="1"/>
          </p:cNvCxnSpPr>
          <p:nvPr/>
        </p:nvCxnSpPr>
        <p:spPr>
          <a:xfrm flipH="1">
            <a:off x="3017520" y="4982652"/>
            <a:ext cx="1392575" cy="0"/>
          </a:xfrm>
          <a:prstGeom prst="straightConnector1">
            <a:avLst/>
          </a:prstGeom>
          <a:ln w="63500">
            <a:solidFill>
              <a:srgbClr val="00B0F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/>
          <p:cNvCxnSpPr>
            <a:stCxn id="38" idx="3"/>
            <a:endCxn id="39" idx="1"/>
          </p:cNvCxnSpPr>
          <p:nvPr/>
        </p:nvCxnSpPr>
        <p:spPr>
          <a:xfrm>
            <a:off x="6354888" y="4982652"/>
            <a:ext cx="1183407" cy="0"/>
          </a:xfrm>
          <a:prstGeom prst="straightConnector1">
            <a:avLst/>
          </a:prstGeom>
          <a:ln w="63500">
            <a:solidFill>
              <a:srgbClr val="00B0F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ZoneTexte 53"/>
          <p:cNvSpPr txBox="1"/>
          <p:nvPr/>
        </p:nvSpPr>
        <p:spPr>
          <a:xfrm>
            <a:off x="3661163" y="6220712"/>
            <a:ext cx="3722924" cy="461665"/>
          </a:xfrm>
          <a:prstGeom prst="rect">
            <a:avLst/>
          </a:prstGeom>
          <a:solidFill>
            <a:srgbClr val="FFFF00">
              <a:alpha val="53000"/>
            </a:srgbClr>
          </a:solidFill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Fondent l’Epoque moderne</a:t>
            </a:r>
            <a:endParaRPr lang="fr-FR" sz="2400" b="1" dirty="0">
              <a:solidFill>
                <a:srgbClr val="FF0000"/>
              </a:solidFill>
            </a:endParaRPr>
          </a:p>
        </p:txBody>
      </p:sp>
      <p:cxnSp>
        <p:nvCxnSpPr>
          <p:cNvPr id="56" name="Connecteur droit avec flèche 55"/>
          <p:cNvCxnSpPr>
            <a:stCxn id="38" idx="2"/>
          </p:cNvCxnSpPr>
          <p:nvPr/>
        </p:nvCxnSpPr>
        <p:spPr>
          <a:xfrm flipH="1">
            <a:off x="5382491" y="5525243"/>
            <a:ext cx="1" cy="695469"/>
          </a:xfrm>
          <a:prstGeom prst="straightConnector1">
            <a:avLst/>
          </a:prstGeom>
          <a:ln w="63500">
            <a:solidFill>
              <a:srgbClr val="7030A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avec flèche 57"/>
          <p:cNvCxnSpPr/>
          <p:nvPr/>
        </p:nvCxnSpPr>
        <p:spPr>
          <a:xfrm>
            <a:off x="2651760" y="5429194"/>
            <a:ext cx="1009403" cy="662996"/>
          </a:xfrm>
          <a:prstGeom prst="straightConnector1">
            <a:avLst/>
          </a:prstGeom>
          <a:ln w="63500">
            <a:solidFill>
              <a:srgbClr val="7030A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avec flèche 59"/>
          <p:cNvCxnSpPr/>
          <p:nvPr/>
        </p:nvCxnSpPr>
        <p:spPr>
          <a:xfrm flipH="1">
            <a:off x="7384087" y="5525243"/>
            <a:ext cx="925523" cy="695469"/>
          </a:xfrm>
          <a:prstGeom prst="straightConnector1">
            <a:avLst/>
          </a:prstGeom>
          <a:ln w="63500">
            <a:solidFill>
              <a:srgbClr val="7030A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810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7" grpId="0"/>
      <p:bldP spid="12" grpId="0"/>
      <p:bldP spid="25" grpId="0"/>
      <p:bldP spid="37" grpId="0" animBg="1"/>
      <p:bldP spid="40" grpId="0"/>
      <p:bldP spid="45" grpId="0"/>
      <p:bldP spid="48" grpId="0"/>
      <p:bldP spid="5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1542" y="241361"/>
            <a:ext cx="95514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i="0" u="sng" strike="noStrike" baseline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I/ UN TEMPS D’EFFERVESCENCE INTELLECTUELLE </a:t>
            </a:r>
            <a:endParaRPr lang="fr-FR" sz="3600" u="sng" dirty="0">
              <a:solidFill>
                <a:srgbClr val="FF000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17812" t="68167" r="19801" b="9241"/>
          <a:stretch/>
        </p:blipFill>
        <p:spPr>
          <a:xfrm>
            <a:off x="1767573" y="4649844"/>
            <a:ext cx="7606145" cy="154927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t="-818" r="30698" b="91826"/>
          <a:stretch/>
        </p:blipFill>
        <p:spPr>
          <a:xfrm>
            <a:off x="992904" y="913670"/>
            <a:ext cx="5272816" cy="44681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t="9638" b="71959"/>
          <a:stretch/>
        </p:blipFill>
        <p:spPr>
          <a:xfrm>
            <a:off x="1772219" y="1638756"/>
            <a:ext cx="7608467" cy="9144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/>
          <a:srcRect b="71697"/>
          <a:stretch/>
        </p:blipFill>
        <p:spPr>
          <a:xfrm>
            <a:off x="1772219" y="2568744"/>
            <a:ext cx="7608467" cy="101976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/>
          <a:srcRect t="27377" b="43094"/>
          <a:stretch/>
        </p:blipFill>
        <p:spPr>
          <a:xfrm>
            <a:off x="1769896" y="3588512"/>
            <a:ext cx="7608467" cy="106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227</Words>
  <Application>Microsoft Office PowerPoint</Application>
  <PresentationFormat>Grand écran</PresentationFormat>
  <Paragraphs>21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pp</dc:creator>
  <cp:lastModifiedBy>pp</cp:lastModifiedBy>
  <cp:revision>9</cp:revision>
  <dcterms:created xsi:type="dcterms:W3CDTF">2020-03-30T10:00:05Z</dcterms:created>
  <dcterms:modified xsi:type="dcterms:W3CDTF">2020-03-30T14:18:22Z</dcterms:modified>
</cp:coreProperties>
</file>