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1" r:id="rId3"/>
    <p:sldId id="262" r:id="rId4"/>
    <p:sldId id="260" r:id="rId5"/>
    <p:sldId id="258" r:id="rId6"/>
    <p:sldId id="263" r:id="rId7"/>
    <p:sldId id="266" r:id="rId8"/>
    <p:sldId id="265" r:id="rId9"/>
    <p:sldId id="271" r:id="rId10"/>
    <p:sldId id="268" r:id="rId11"/>
    <p:sldId id="269" r:id="rId12"/>
    <p:sldId id="272" r:id="rId13"/>
    <p:sldId id="273"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100" d="100"/>
          <a:sy n="100" d="100"/>
        </p:scale>
        <p:origin x="7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424401F1-2F64-4179-9654-AFD33931D468}" type="datetimeFigureOut">
              <a:rPr lang="fr-FR" smtClean="0"/>
              <a:t>24/07/2021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12536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24401F1-2F64-4179-9654-AFD33931D468}" type="datetimeFigureOut">
              <a:rPr lang="fr-FR" smtClean="0"/>
              <a:t>24/07/2021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153054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24401F1-2F64-4179-9654-AFD33931D468}" type="datetimeFigureOut">
              <a:rPr lang="fr-FR" smtClean="0"/>
              <a:t>24/07/2021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161138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24401F1-2F64-4179-9654-AFD33931D468}" type="datetimeFigureOut">
              <a:rPr lang="fr-FR" smtClean="0"/>
              <a:t>24/07/2021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291457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24401F1-2F64-4179-9654-AFD33931D468}" type="datetimeFigureOut">
              <a:rPr lang="fr-FR" smtClean="0"/>
              <a:t>24/07/2021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270018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24401F1-2F64-4179-9654-AFD33931D468}" type="datetimeFigureOut">
              <a:rPr lang="fr-FR" smtClean="0"/>
              <a:t>24/07/2021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34569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24401F1-2F64-4179-9654-AFD33931D468}" type="datetimeFigureOut">
              <a:rPr lang="fr-FR" smtClean="0"/>
              <a:t>24/07/2021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602073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24401F1-2F64-4179-9654-AFD33931D468}" type="datetimeFigureOut">
              <a:rPr lang="fr-FR" smtClean="0"/>
              <a:t>24/07/2021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600123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24401F1-2F64-4179-9654-AFD33931D468}" type="datetimeFigureOut">
              <a:rPr lang="fr-FR" smtClean="0"/>
              <a:t>24/07/2021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177858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24401F1-2F64-4179-9654-AFD33931D468}" type="datetimeFigureOut">
              <a:rPr lang="fr-FR" smtClean="0"/>
              <a:t>24/07/2021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1166246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24401F1-2F64-4179-9654-AFD33931D468}" type="datetimeFigureOut">
              <a:rPr lang="fr-FR" smtClean="0"/>
              <a:t>24/07/2021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A0B0EE-63FD-4113-A568-CACEF6D13FC9}" type="slidenum">
              <a:rPr lang="fr-FR" smtClean="0"/>
              <a:t>‹N°›</a:t>
            </a:fld>
            <a:endParaRPr lang="fr-FR"/>
          </a:p>
        </p:txBody>
      </p:sp>
    </p:spTree>
    <p:extLst>
      <p:ext uri="{BB962C8B-B14F-4D97-AF65-F5344CB8AC3E}">
        <p14:creationId xmlns:p14="http://schemas.microsoft.com/office/powerpoint/2010/main" val="293322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01F1-2F64-4179-9654-AFD33931D468}" type="datetimeFigureOut">
              <a:rPr lang="fr-FR" smtClean="0"/>
              <a:t>24/07/2021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0B0EE-63FD-4113-A568-CACEF6D13FC9}" type="slidenum">
              <a:rPr lang="fr-FR" smtClean="0"/>
              <a:t>‹N°›</a:t>
            </a:fld>
            <a:endParaRPr lang="fr-FR"/>
          </a:p>
        </p:txBody>
      </p:sp>
    </p:spTree>
    <p:extLst>
      <p:ext uri="{BB962C8B-B14F-4D97-AF65-F5344CB8AC3E}">
        <p14:creationId xmlns:p14="http://schemas.microsoft.com/office/powerpoint/2010/main" val="1836270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
            <a:ext cx="12192000" cy="6858000"/>
          </a:xfrm>
          <a:prstGeom prst="rect">
            <a:avLst/>
          </a:prstGeom>
        </p:spPr>
      </p:pic>
      <p:sp>
        <p:nvSpPr>
          <p:cNvPr id="3" name="ZoneTexte 2"/>
          <p:cNvSpPr txBox="1"/>
          <p:nvPr/>
        </p:nvSpPr>
        <p:spPr>
          <a:xfrm>
            <a:off x="375138" y="4919008"/>
            <a:ext cx="11652739" cy="1938992"/>
          </a:xfrm>
          <a:prstGeom prst="rect">
            <a:avLst/>
          </a:prstGeom>
          <a:noFill/>
        </p:spPr>
        <p:txBody>
          <a:bodyPr wrap="square" rtlCol="0">
            <a:spAutoFit/>
          </a:bodyPr>
          <a:lstStyle/>
          <a:p>
            <a:r>
              <a:rPr lang="fr-FR" sz="6600" b="1" dirty="0" smtClean="0"/>
              <a:t> </a:t>
            </a:r>
            <a:r>
              <a:rPr lang="fr-FR" sz="5400" b="1" i="1" dirty="0" smtClean="0">
                <a:solidFill>
                  <a:srgbClr val="FFFF00"/>
                </a:solidFill>
              </a:rPr>
              <a:t>Conclusion :  L’histoire et les mémoires de la seconde guerre mondiale</a:t>
            </a:r>
            <a:endParaRPr lang="fr-FR" sz="5400" b="1" i="1" dirty="0">
              <a:solidFill>
                <a:srgbClr val="FFFF00"/>
              </a:solidFill>
            </a:endParaRPr>
          </a:p>
        </p:txBody>
      </p:sp>
    </p:spTree>
    <p:extLst>
      <p:ext uri="{BB962C8B-B14F-4D97-AF65-F5344CB8AC3E}">
        <p14:creationId xmlns:p14="http://schemas.microsoft.com/office/powerpoint/2010/main" val="5092207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219074" y="124480"/>
            <a:ext cx="11496675" cy="1877437"/>
          </a:xfrm>
          <a:prstGeom prst="rect">
            <a:avLst/>
          </a:prstGeom>
          <a:solidFill>
            <a:srgbClr val="FFFF00"/>
          </a:solidFill>
        </p:spPr>
        <p:txBody>
          <a:bodyPr wrap="square">
            <a:spAutoFit/>
          </a:bodyPr>
          <a:lstStyle/>
          <a:p>
            <a:endParaRPr lang="fr-FR" sz="800" dirty="0">
              <a:solidFill>
                <a:srgbClr val="000000"/>
              </a:solidFill>
              <a:latin typeface="Calibri" panose="020F0502020204030204" pitchFamily="34" charset="0"/>
            </a:endParaRPr>
          </a:p>
          <a:p>
            <a:r>
              <a:rPr lang="fr-FR" sz="3600" b="1" dirty="0">
                <a:solidFill>
                  <a:srgbClr val="FF0000"/>
                </a:solidFill>
                <a:latin typeface="Calibri" panose="020F0502020204030204" pitchFamily="34" charset="0"/>
              </a:rPr>
              <a:t>III. Depuis les années 1990, une écriture plus sereine de l’histoire de la Seconde Guerre mondiale dans un contexte d’apaisement mémoriel ? </a:t>
            </a:r>
            <a:endParaRPr lang="fr-FR" sz="3600" b="1" dirty="0">
              <a:solidFill>
                <a:srgbClr val="FF0000"/>
              </a:solidFill>
            </a:endParaRPr>
          </a:p>
        </p:txBody>
      </p:sp>
      <p:sp>
        <p:nvSpPr>
          <p:cNvPr id="3" name="Rectangle 2"/>
          <p:cNvSpPr/>
          <p:nvPr/>
        </p:nvSpPr>
        <p:spPr>
          <a:xfrm>
            <a:off x="971550" y="2104936"/>
            <a:ext cx="10172700" cy="1384995"/>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A. Un </a:t>
            </a:r>
            <a:r>
              <a:rPr lang="fr-FR" sz="2800" b="1" dirty="0">
                <a:solidFill>
                  <a:srgbClr val="00B0F0"/>
                </a:solidFill>
                <a:latin typeface="Calibri" panose="020F0502020204030204" pitchFamily="34" charset="0"/>
              </a:rPr>
              <a:t>apaisement mémoriel dans un contexte politique et social renouvelé qui permet un renouvellement historiographique sur la France pendant la Seconde Guerre mondiale </a:t>
            </a:r>
          </a:p>
        </p:txBody>
      </p:sp>
      <p:pic>
        <p:nvPicPr>
          <p:cNvPr id="4" name="Image 3"/>
          <p:cNvPicPr>
            <a:picLocks noChangeAspect="1"/>
          </p:cNvPicPr>
          <p:nvPr/>
        </p:nvPicPr>
        <p:blipFill rotWithShape="1">
          <a:blip r:embed="rId2"/>
          <a:srcRect l="44149" t="6418" r="1628" b="3110"/>
          <a:stretch/>
        </p:blipFill>
        <p:spPr>
          <a:xfrm>
            <a:off x="219074" y="104430"/>
            <a:ext cx="5562600" cy="6204556"/>
          </a:xfrm>
          <a:prstGeom prst="rect">
            <a:avLst/>
          </a:prstGeom>
        </p:spPr>
      </p:pic>
      <p:pic>
        <p:nvPicPr>
          <p:cNvPr id="6" name="Image 5"/>
          <p:cNvPicPr>
            <a:picLocks noChangeAspect="1"/>
          </p:cNvPicPr>
          <p:nvPr/>
        </p:nvPicPr>
        <p:blipFill>
          <a:blip r:embed="rId3"/>
          <a:stretch>
            <a:fillRect/>
          </a:stretch>
        </p:blipFill>
        <p:spPr>
          <a:xfrm>
            <a:off x="5781674" y="124480"/>
            <a:ext cx="5950376" cy="3420353"/>
          </a:xfrm>
          <a:prstGeom prst="rect">
            <a:avLst/>
          </a:prstGeom>
        </p:spPr>
      </p:pic>
      <p:sp>
        <p:nvSpPr>
          <p:cNvPr id="7" name="Rectangle 6"/>
          <p:cNvSpPr/>
          <p:nvPr/>
        </p:nvSpPr>
        <p:spPr>
          <a:xfrm>
            <a:off x="219074" y="2244436"/>
            <a:ext cx="5562600" cy="96227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5967411" y="3740973"/>
            <a:ext cx="6096000" cy="646331"/>
          </a:xfrm>
          <a:prstGeom prst="rect">
            <a:avLst/>
          </a:prstGeom>
          <a:solidFill>
            <a:srgbClr val="92D050"/>
          </a:solidFill>
        </p:spPr>
        <p:txBody>
          <a:bodyPr>
            <a:spAutoFit/>
          </a:bodyPr>
          <a:lstStyle/>
          <a:p>
            <a:r>
              <a:rPr lang="fr-FR" b="1" dirty="0" smtClean="0">
                <a:latin typeface="Calibri" panose="020F0502020204030204" pitchFamily="34" charset="0"/>
              </a:rPr>
              <a:t>Les </a:t>
            </a:r>
            <a:r>
              <a:rPr lang="fr-FR" b="1" dirty="0">
                <a:latin typeface="Calibri" panose="020F0502020204030204" pitchFamily="34" charset="0"/>
              </a:rPr>
              <a:t>années 1990, un tournant dans le rapport de l’Etat aux années noires. </a:t>
            </a:r>
            <a:endParaRPr lang="fr-FR" dirty="0"/>
          </a:p>
        </p:txBody>
      </p:sp>
      <p:sp>
        <p:nvSpPr>
          <p:cNvPr id="9" name="Rectangle 8"/>
          <p:cNvSpPr/>
          <p:nvPr/>
        </p:nvSpPr>
        <p:spPr>
          <a:xfrm>
            <a:off x="5967411" y="5087631"/>
            <a:ext cx="6096000" cy="646331"/>
          </a:xfrm>
          <a:prstGeom prst="rect">
            <a:avLst/>
          </a:prstGeom>
          <a:solidFill>
            <a:srgbClr val="92D050"/>
          </a:solidFill>
        </p:spPr>
        <p:txBody>
          <a:bodyPr>
            <a:spAutoFit/>
          </a:bodyPr>
          <a:lstStyle/>
          <a:p>
            <a:pPr algn="ctr"/>
            <a:r>
              <a:rPr lang="fr-FR" b="1" dirty="0">
                <a:solidFill>
                  <a:srgbClr val="231F20"/>
                </a:solidFill>
              </a:rPr>
              <a:t>16 juillet 1995: Chirac reconnaît la responsabilité de la France dans la rafle du Vel’ d’Hiv’</a:t>
            </a:r>
            <a:endParaRPr lang="fr-FR" b="1" i="0" dirty="0">
              <a:solidFill>
                <a:srgbClr val="231F20"/>
              </a:solidFill>
              <a:effectLst/>
            </a:endParaRPr>
          </a:p>
        </p:txBody>
      </p:sp>
    </p:spTree>
    <p:extLst>
      <p:ext uri="{BB962C8B-B14F-4D97-AF65-F5344CB8AC3E}">
        <p14:creationId xmlns:p14="http://schemas.microsoft.com/office/powerpoint/2010/main" val="17516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88159" y="552450"/>
            <a:ext cx="3421915" cy="5526804"/>
          </a:xfrm>
          <a:prstGeom prst="rect">
            <a:avLst/>
          </a:prstGeom>
        </p:spPr>
      </p:pic>
      <p:sp>
        <p:nvSpPr>
          <p:cNvPr id="3" name="Rectangle 2"/>
          <p:cNvSpPr/>
          <p:nvPr/>
        </p:nvSpPr>
        <p:spPr>
          <a:xfrm>
            <a:off x="4857750" y="1467356"/>
            <a:ext cx="6096000" cy="3046988"/>
          </a:xfrm>
          <a:prstGeom prst="rect">
            <a:avLst/>
          </a:prstGeom>
          <a:solidFill>
            <a:srgbClr val="FFC000"/>
          </a:solidFill>
        </p:spPr>
        <p:txBody>
          <a:bodyPr>
            <a:spAutoFit/>
          </a:bodyPr>
          <a:lstStyle/>
          <a:p>
            <a:endParaRPr lang="fr-FR" sz="1200" dirty="0">
              <a:solidFill>
                <a:srgbClr val="000000"/>
              </a:solidFill>
              <a:latin typeface="Calibri" panose="020F0502020204030204" pitchFamily="34" charset="0"/>
            </a:endParaRPr>
          </a:p>
          <a:p>
            <a:r>
              <a:rPr lang="fr-FR" b="1" dirty="0">
                <a:latin typeface="Calibri" panose="020F0502020204030204" pitchFamily="34" charset="0"/>
              </a:rPr>
              <a:t>Cet ouvrage s’intéresse à son tour aux réactions des Français face à l’occupation allemande. La grille d’interprétation adoptée par l’historien lui permet d’aller au-delà des deux images de la période qui se sont succédées en France – presque tous résistants, presque tous complices. Pour analyser le comportement de la majorité des Français qui ne se sont pas engagés dans la Résistance active, il introduit le concept d’accommodation, qu’il décline en plusieurs intensités, de la passivité vis-à-vis de l’occupant à la collaboration idéologique et active. </a:t>
            </a:r>
            <a:endParaRPr lang="fr-FR" b="1" dirty="0"/>
          </a:p>
        </p:txBody>
      </p:sp>
      <p:pic>
        <p:nvPicPr>
          <p:cNvPr id="4" name="Image 3"/>
          <p:cNvPicPr>
            <a:picLocks noChangeAspect="1"/>
          </p:cNvPicPr>
          <p:nvPr/>
        </p:nvPicPr>
        <p:blipFill>
          <a:blip r:embed="rId3"/>
          <a:stretch>
            <a:fillRect/>
          </a:stretch>
        </p:blipFill>
        <p:spPr>
          <a:xfrm>
            <a:off x="498239" y="552450"/>
            <a:ext cx="4273786" cy="5550932"/>
          </a:xfrm>
          <a:prstGeom prst="rect">
            <a:avLst/>
          </a:prstGeom>
        </p:spPr>
      </p:pic>
      <p:sp>
        <p:nvSpPr>
          <p:cNvPr id="5" name="Rectangle 4"/>
          <p:cNvSpPr/>
          <p:nvPr/>
        </p:nvSpPr>
        <p:spPr>
          <a:xfrm>
            <a:off x="4857750" y="636359"/>
            <a:ext cx="6096000" cy="4524315"/>
          </a:xfrm>
          <a:prstGeom prst="rect">
            <a:avLst/>
          </a:prstGeom>
          <a:solidFill>
            <a:srgbClr val="FFC000"/>
          </a:solidFill>
        </p:spPr>
        <p:txBody>
          <a:bodyPr>
            <a:spAutoFit/>
          </a:bodyPr>
          <a:lstStyle/>
          <a:p>
            <a:r>
              <a:rPr lang="fr-FR" b="1" dirty="0" smtClean="0">
                <a:latin typeface="Calibri" panose="020F0502020204030204" pitchFamily="34" charset="0"/>
              </a:rPr>
              <a:t>C’est </a:t>
            </a:r>
            <a:r>
              <a:rPr lang="fr-FR" b="1" dirty="0">
                <a:latin typeface="Calibri" panose="020F0502020204030204" pitchFamily="34" charset="0"/>
              </a:rPr>
              <a:t>à un travail de retour à l’histoire « face au poids écrasant du "</a:t>
            </a:r>
            <a:r>
              <a:rPr lang="fr-FR" b="1" dirty="0" err="1">
                <a:latin typeface="Calibri" panose="020F0502020204030204" pitchFamily="34" charset="0"/>
              </a:rPr>
              <a:t>mémoriellement</a:t>
            </a:r>
            <a:r>
              <a:rPr lang="fr-FR" b="1" dirty="0">
                <a:latin typeface="Calibri" panose="020F0502020204030204" pitchFamily="34" charset="0"/>
              </a:rPr>
              <a:t> correct" » à propos de la France sous l’occupation que nous invite Pierre Laborie dans son dernier livre consacré aux usages idéologiques de la mémoire « bien-pensante » qui survalorise le chagrin, « objet pieux [...], encombrant pour l’histoire distanciée qui se méfie du pathos » et distille le venin « qui endort, qui récuse ou qui dénigre l’exercice critique soupçonné de cacher des réhabilitations douteuses ». Pierre Laborie analyse ainsi de façon très fine ce que fut la singulière réalité sociale de la Résistance, bien plus large que le comptage des résistants ne peut la décrire. Il y relève que les attentes des Français « ne font pas que dissimuler des accommodements médiocres » et insiste sur « la réalité d’une société de non-consentement », du sauvetage des enfants juifs aux rassemblements silencieux impressionnants lors des enterrements de résistants. </a:t>
            </a:r>
            <a:endParaRPr lang="fr-FR" b="1" dirty="0"/>
          </a:p>
        </p:txBody>
      </p:sp>
    </p:spTree>
    <p:extLst>
      <p:ext uri="{BB962C8B-B14F-4D97-AF65-F5344CB8AC3E}">
        <p14:creationId xmlns:p14="http://schemas.microsoft.com/office/powerpoint/2010/main" val="43389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219074" y="124480"/>
            <a:ext cx="11496675" cy="1877437"/>
          </a:xfrm>
          <a:prstGeom prst="rect">
            <a:avLst/>
          </a:prstGeom>
          <a:solidFill>
            <a:srgbClr val="FFFF00"/>
          </a:solidFill>
        </p:spPr>
        <p:txBody>
          <a:bodyPr wrap="square">
            <a:spAutoFit/>
          </a:bodyPr>
          <a:lstStyle/>
          <a:p>
            <a:endParaRPr lang="fr-FR" sz="800" dirty="0">
              <a:solidFill>
                <a:srgbClr val="000000"/>
              </a:solidFill>
              <a:latin typeface="Calibri" panose="020F0502020204030204" pitchFamily="34" charset="0"/>
            </a:endParaRPr>
          </a:p>
          <a:p>
            <a:r>
              <a:rPr lang="fr-FR" sz="3600" b="1" dirty="0">
                <a:solidFill>
                  <a:srgbClr val="FF0000"/>
                </a:solidFill>
                <a:latin typeface="Calibri" panose="020F0502020204030204" pitchFamily="34" charset="0"/>
              </a:rPr>
              <a:t>III. Depuis les années 1990, une écriture plus sereine de l’histoire de la Seconde Guerre mondiale dans un contexte d’apaisement mémoriel ? </a:t>
            </a:r>
            <a:endParaRPr lang="fr-FR" sz="3600" b="1" dirty="0">
              <a:solidFill>
                <a:srgbClr val="FF0000"/>
              </a:solidFill>
            </a:endParaRPr>
          </a:p>
        </p:txBody>
      </p:sp>
      <p:sp>
        <p:nvSpPr>
          <p:cNvPr id="3" name="Rectangle 2"/>
          <p:cNvSpPr/>
          <p:nvPr/>
        </p:nvSpPr>
        <p:spPr>
          <a:xfrm>
            <a:off x="637013" y="2116087"/>
            <a:ext cx="11220450" cy="1384995"/>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A. Un </a:t>
            </a:r>
            <a:r>
              <a:rPr lang="fr-FR" sz="2800" b="1" dirty="0">
                <a:solidFill>
                  <a:srgbClr val="00B0F0"/>
                </a:solidFill>
                <a:latin typeface="Calibri" panose="020F0502020204030204" pitchFamily="34" charset="0"/>
              </a:rPr>
              <a:t>apaisement mémoriel dans un contexte politique et social renouvelé qui permet un renouvellement historiographique sur la France pendant la Seconde Guerre mondiale </a:t>
            </a:r>
          </a:p>
        </p:txBody>
      </p:sp>
      <p:sp>
        <p:nvSpPr>
          <p:cNvPr id="5" name="Rectangle 4"/>
          <p:cNvSpPr/>
          <p:nvPr/>
        </p:nvSpPr>
        <p:spPr>
          <a:xfrm>
            <a:off x="637013" y="3702202"/>
            <a:ext cx="11220450" cy="1077218"/>
          </a:xfrm>
          <a:prstGeom prst="rect">
            <a:avLst/>
          </a:prstGeom>
          <a:solidFill>
            <a:srgbClr val="FFFF00"/>
          </a:solidFill>
        </p:spPr>
        <p:txBody>
          <a:bodyPr wrap="square">
            <a:spAutoFit/>
          </a:bodyPr>
          <a:lstStyle/>
          <a:p>
            <a:endParaRPr lang="fr-FR" sz="800" dirty="0">
              <a:solidFill>
                <a:srgbClr val="000000"/>
              </a:solidFill>
              <a:latin typeface="Calibri" panose="020F0502020204030204" pitchFamily="34" charset="0"/>
            </a:endParaRPr>
          </a:p>
          <a:p>
            <a:r>
              <a:rPr lang="fr-FR" sz="2800" b="1" dirty="0">
                <a:solidFill>
                  <a:srgbClr val="00B0F0"/>
                </a:solidFill>
                <a:latin typeface="Calibri" panose="020F0502020204030204" pitchFamily="34" charset="0"/>
              </a:rPr>
              <a:t>B. Une surenchère mémorielle qui invite à nuancer l’idée d’un apaisement des mémoires de la Seconde Guerre mondiale </a:t>
            </a:r>
            <a:endParaRPr lang="fr-FR" sz="2800" b="1" dirty="0">
              <a:solidFill>
                <a:srgbClr val="00B0F0"/>
              </a:solidFill>
            </a:endParaRPr>
          </a:p>
        </p:txBody>
      </p:sp>
      <p:pic>
        <p:nvPicPr>
          <p:cNvPr id="10" name="Image 9"/>
          <p:cNvPicPr>
            <a:picLocks noChangeAspect="1"/>
          </p:cNvPicPr>
          <p:nvPr/>
        </p:nvPicPr>
        <p:blipFill>
          <a:blip r:embed="rId2"/>
          <a:stretch>
            <a:fillRect/>
          </a:stretch>
        </p:blipFill>
        <p:spPr>
          <a:xfrm>
            <a:off x="219074" y="124480"/>
            <a:ext cx="5260141" cy="6501601"/>
          </a:xfrm>
          <a:prstGeom prst="rect">
            <a:avLst/>
          </a:prstGeom>
        </p:spPr>
      </p:pic>
      <p:sp>
        <p:nvSpPr>
          <p:cNvPr id="11" name="ZoneTexte 10"/>
          <p:cNvSpPr txBox="1"/>
          <p:nvPr/>
        </p:nvSpPr>
        <p:spPr>
          <a:xfrm>
            <a:off x="446513" y="5734050"/>
            <a:ext cx="2839612" cy="461665"/>
          </a:xfrm>
          <a:prstGeom prst="rect">
            <a:avLst/>
          </a:prstGeom>
          <a:solidFill>
            <a:srgbClr val="FFFF00"/>
          </a:solidFill>
        </p:spPr>
        <p:txBody>
          <a:bodyPr wrap="square" rtlCol="0">
            <a:spAutoFit/>
          </a:bodyPr>
          <a:lstStyle/>
          <a:p>
            <a:r>
              <a:rPr lang="fr-FR" sz="2400" b="1" dirty="0" smtClean="0">
                <a:solidFill>
                  <a:srgbClr val="FF0000"/>
                </a:solidFill>
              </a:rPr>
              <a:t>Le temps des procès</a:t>
            </a:r>
            <a:endParaRPr lang="fr-FR" sz="2400" b="1" dirty="0">
              <a:solidFill>
                <a:srgbClr val="FF0000"/>
              </a:solidFill>
            </a:endParaRPr>
          </a:p>
        </p:txBody>
      </p:sp>
      <p:pic>
        <p:nvPicPr>
          <p:cNvPr id="12" name="Image 11"/>
          <p:cNvPicPr>
            <a:picLocks noChangeAspect="1"/>
          </p:cNvPicPr>
          <p:nvPr/>
        </p:nvPicPr>
        <p:blipFill>
          <a:blip r:embed="rId3"/>
          <a:stretch>
            <a:fillRect/>
          </a:stretch>
        </p:blipFill>
        <p:spPr>
          <a:xfrm>
            <a:off x="5791115" y="124480"/>
            <a:ext cx="5466892" cy="6679800"/>
          </a:xfrm>
          <a:prstGeom prst="rect">
            <a:avLst/>
          </a:prstGeom>
        </p:spPr>
      </p:pic>
      <p:sp>
        <p:nvSpPr>
          <p:cNvPr id="13" name="ZoneTexte 12"/>
          <p:cNvSpPr txBox="1"/>
          <p:nvPr/>
        </p:nvSpPr>
        <p:spPr>
          <a:xfrm>
            <a:off x="5894490" y="164551"/>
            <a:ext cx="5260141" cy="461665"/>
          </a:xfrm>
          <a:prstGeom prst="rect">
            <a:avLst/>
          </a:prstGeom>
          <a:solidFill>
            <a:srgbClr val="FFFF00"/>
          </a:solidFill>
        </p:spPr>
        <p:txBody>
          <a:bodyPr wrap="square" rtlCol="0">
            <a:spAutoFit/>
          </a:bodyPr>
          <a:lstStyle/>
          <a:p>
            <a:r>
              <a:rPr lang="fr-FR" sz="2400" b="1" dirty="0" smtClean="0">
                <a:solidFill>
                  <a:srgbClr val="FF0000"/>
                </a:solidFill>
              </a:rPr>
              <a:t>La multiplication des commémoration</a:t>
            </a:r>
            <a:endParaRPr lang="fr-FR" sz="2400" b="1" dirty="0">
              <a:solidFill>
                <a:srgbClr val="FF0000"/>
              </a:solidFill>
            </a:endParaRPr>
          </a:p>
        </p:txBody>
      </p:sp>
      <p:pic>
        <p:nvPicPr>
          <p:cNvPr id="17" name="Image 16"/>
          <p:cNvPicPr>
            <a:picLocks noChangeAspect="1"/>
          </p:cNvPicPr>
          <p:nvPr/>
        </p:nvPicPr>
        <p:blipFill rotWithShape="1">
          <a:blip r:embed="rId4"/>
          <a:srcRect l="7422" t="2123" r="16562"/>
          <a:stretch/>
        </p:blipFill>
        <p:spPr>
          <a:xfrm>
            <a:off x="1333498" y="124480"/>
            <a:ext cx="9267826" cy="6712405"/>
          </a:xfrm>
          <a:prstGeom prst="rect">
            <a:avLst/>
          </a:prstGeom>
        </p:spPr>
      </p:pic>
    </p:spTree>
    <p:extLst>
      <p:ext uri="{BB962C8B-B14F-4D97-AF65-F5344CB8AC3E}">
        <p14:creationId xmlns:p14="http://schemas.microsoft.com/office/powerpoint/2010/main" val="107730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219074" y="124480"/>
            <a:ext cx="11496675" cy="1877437"/>
          </a:xfrm>
          <a:prstGeom prst="rect">
            <a:avLst/>
          </a:prstGeom>
          <a:solidFill>
            <a:srgbClr val="FFFF00"/>
          </a:solidFill>
        </p:spPr>
        <p:txBody>
          <a:bodyPr wrap="square">
            <a:spAutoFit/>
          </a:bodyPr>
          <a:lstStyle/>
          <a:p>
            <a:endParaRPr lang="fr-FR" sz="800" dirty="0">
              <a:solidFill>
                <a:srgbClr val="000000"/>
              </a:solidFill>
              <a:latin typeface="Calibri" panose="020F0502020204030204" pitchFamily="34" charset="0"/>
            </a:endParaRPr>
          </a:p>
          <a:p>
            <a:r>
              <a:rPr lang="fr-FR" sz="3600" b="1" dirty="0">
                <a:solidFill>
                  <a:srgbClr val="FF0000"/>
                </a:solidFill>
                <a:latin typeface="Calibri" panose="020F0502020204030204" pitchFamily="34" charset="0"/>
              </a:rPr>
              <a:t>III. Depuis les années 1990, une écriture plus sereine de l’histoire de la Seconde Guerre mondiale dans un contexte d’apaisement mémoriel ? </a:t>
            </a:r>
            <a:endParaRPr lang="fr-FR" sz="3600" b="1" dirty="0">
              <a:solidFill>
                <a:srgbClr val="FF0000"/>
              </a:solidFill>
            </a:endParaRPr>
          </a:p>
        </p:txBody>
      </p:sp>
      <p:sp>
        <p:nvSpPr>
          <p:cNvPr id="3" name="Rectangle 2"/>
          <p:cNvSpPr/>
          <p:nvPr/>
        </p:nvSpPr>
        <p:spPr>
          <a:xfrm>
            <a:off x="637013" y="2116087"/>
            <a:ext cx="11220450" cy="1384995"/>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A. Un </a:t>
            </a:r>
            <a:r>
              <a:rPr lang="fr-FR" sz="2800" b="1" dirty="0">
                <a:solidFill>
                  <a:srgbClr val="00B0F0"/>
                </a:solidFill>
                <a:latin typeface="Calibri" panose="020F0502020204030204" pitchFamily="34" charset="0"/>
              </a:rPr>
              <a:t>apaisement mémoriel dans un contexte politique et social renouvelé qui permet un renouvellement historiographique sur la France pendant la Seconde Guerre mondiale </a:t>
            </a:r>
          </a:p>
        </p:txBody>
      </p:sp>
      <p:sp>
        <p:nvSpPr>
          <p:cNvPr id="5" name="Rectangle 4"/>
          <p:cNvSpPr/>
          <p:nvPr/>
        </p:nvSpPr>
        <p:spPr>
          <a:xfrm>
            <a:off x="637013" y="3702202"/>
            <a:ext cx="11220450" cy="954107"/>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B</a:t>
            </a:r>
            <a:r>
              <a:rPr lang="fr-FR" sz="2800" b="1" dirty="0">
                <a:solidFill>
                  <a:srgbClr val="00B0F0"/>
                </a:solidFill>
                <a:latin typeface="Calibri" panose="020F0502020204030204" pitchFamily="34" charset="0"/>
              </a:rPr>
              <a:t>. Une surenchère mémorielle qui invite à nuancer l’idée d’un apaisement des mémoires de la Seconde Guerre mondiale </a:t>
            </a:r>
            <a:endParaRPr lang="fr-FR" sz="2800" b="1" dirty="0">
              <a:solidFill>
                <a:srgbClr val="00B0F0"/>
              </a:solidFill>
            </a:endParaRPr>
          </a:p>
        </p:txBody>
      </p:sp>
      <p:sp>
        <p:nvSpPr>
          <p:cNvPr id="4" name="Rectangle 3"/>
          <p:cNvSpPr/>
          <p:nvPr/>
        </p:nvSpPr>
        <p:spPr>
          <a:xfrm>
            <a:off x="637013" y="4857429"/>
            <a:ext cx="11345437" cy="954107"/>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C</a:t>
            </a:r>
            <a:r>
              <a:rPr lang="fr-FR" sz="2800" b="1" dirty="0">
                <a:solidFill>
                  <a:srgbClr val="00B0F0"/>
                </a:solidFill>
                <a:latin typeface="Calibri" panose="020F0502020204030204" pitchFamily="34" charset="0"/>
              </a:rPr>
              <a:t>. Une histoire toujours en chantier qui continue parfois d’aller à l’encontre des mémoires collectives </a:t>
            </a:r>
            <a:endParaRPr lang="fr-FR" sz="2800" b="1" dirty="0">
              <a:solidFill>
                <a:srgbClr val="00B0F0"/>
              </a:solidFill>
            </a:endParaRPr>
          </a:p>
        </p:txBody>
      </p:sp>
      <p:pic>
        <p:nvPicPr>
          <p:cNvPr id="6" name="Image 5"/>
          <p:cNvPicPr>
            <a:picLocks noChangeAspect="1"/>
          </p:cNvPicPr>
          <p:nvPr/>
        </p:nvPicPr>
        <p:blipFill rotWithShape="1">
          <a:blip r:embed="rId2"/>
          <a:srcRect l="9844" t="16667" r="29531" b="8472"/>
          <a:stretch/>
        </p:blipFill>
        <p:spPr>
          <a:xfrm>
            <a:off x="1138236" y="124480"/>
            <a:ext cx="9658350" cy="6708571"/>
          </a:xfrm>
          <a:prstGeom prst="roundRect">
            <a:avLst/>
          </a:prstGeom>
        </p:spPr>
      </p:pic>
      <p:pic>
        <p:nvPicPr>
          <p:cNvPr id="14" name="Image 13"/>
          <p:cNvPicPr>
            <a:picLocks noChangeAspect="1"/>
          </p:cNvPicPr>
          <p:nvPr/>
        </p:nvPicPr>
        <p:blipFill rotWithShape="1">
          <a:blip r:embed="rId3"/>
          <a:srcRect l="9763" t="2715" r="13396" b="2196"/>
          <a:stretch/>
        </p:blipFill>
        <p:spPr>
          <a:xfrm>
            <a:off x="1138236" y="194161"/>
            <a:ext cx="9573400" cy="6663839"/>
          </a:xfrm>
          <a:prstGeom prst="roundRect">
            <a:avLst/>
          </a:prstGeom>
        </p:spPr>
      </p:pic>
      <p:pic>
        <p:nvPicPr>
          <p:cNvPr id="15" name="Image 14"/>
          <p:cNvPicPr>
            <a:picLocks noChangeAspect="1"/>
          </p:cNvPicPr>
          <p:nvPr/>
        </p:nvPicPr>
        <p:blipFill>
          <a:blip r:embed="rId4"/>
          <a:stretch>
            <a:fillRect/>
          </a:stretch>
        </p:blipFill>
        <p:spPr>
          <a:xfrm>
            <a:off x="947735" y="415998"/>
            <a:ext cx="10190199" cy="6417053"/>
          </a:xfrm>
          <a:prstGeom prst="rect">
            <a:avLst/>
          </a:prstGeom>
        </p:spPr>
      </p:pic>
    </p:spTree>
    <p:extLst>
      <p:ext uri="{BB962C8B-B14F-4D97-AF65-F5344CB8AC3E}">
        <p14:creationId xmlns:p14="http://schemas.microsoft.com/office/powerpoint/2010/main" val="313408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6000">
              <a:srgbClr val="FF0000"/>
            </a:gs>
            <a:gs pos="100000">
              <a:srgbClr val="FFC000"/>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26885" t="27234" r="28052" b="65041"/>
          <a:stretch/>
        </p:blipFill>
        <p:spPr>
          <a:xfrm>
            <a:off x="2785390" y="379285"/>
            <a:ext cx="6571762" cy="590550"/>
          </a:xfrm>
          <a:prstGeom prst="rect">
            <a:avLst/>
          </a:prstGeom>
        </p:spPr>
      </p:pic>
      <p:pic>
        <p:nvPicPr>
          <p:cNvPr id="4" name="Image 3"/>
          <p:cNvPicPr>
            <a:picLocks noChangeAspect="1"/>
          </p:cNvPicPr>
          <p:nvPr/>
        </p:nvPicPr>
        <p:blipFill rotWithShape="1">
          <a:blip r:embed="rId2"/>
          <a:srcRect l="17020" t="36346" r="49625" b="37901"/>
          <a:stretch/>
        </p:blipFill>
        <p:spPr>
          <a:xfrm>
            <a:off x="327186" y="1189449"/>
            <a:ext cx="5525901" cy="2399846"/>
          </a:xfrm>
          <a:prstGeom prst="rect">
            <a:avLst/>
          </a:prstGeom>
        </p:spPr>
      </p:pic>
      <p:pic>
        <p:nvPicPr>
          <p:cNvPr id="5" name="Image 4"/>
          <p:cNvPicPr>
            <a:picLocks noChangeAspect="1"/>
          </p:cNvPicPr>
          <p:nvPr/>
        </p:nvPicPr>
        <p:blipFill rotWithShape="1">
          <a:blip r:embed="rId2"/>
          <a:srcRect l="50337" t="36544" r="17981" b="38693"/>
          <a:stretch/>
        </p:blipFill>
        <p:spPr>
          <a:xfrm>
            <a:off x="6071272" y="1225539"/>
            <a:ext cx="5376542" cy="2363756"/>
          </a:xfrm>
          <a:prstGeom prst="rect">
            <a:avLst/>
          </a:prstGeom>
        </p:spPr>
      </p:pic>
      <p:pic>
        <p:nvPicPr>
          <p:cNvPr id="6" name="Image 5"/>
          <p:cNvPicPr>
            <a:picLocks noChangeAspect="1"/>
          </p:cNvPicPr>
          <p:nvPr/>
        </p:nvPicPr>
        <p:blipFill rotWithShape="1">
          <a:blip r:embed="rId3"/>
          <a:srcRect t="59337"/>
          <a:stretch/>
        </p:blipFill>
        <p:spPr>
          <a:xfrm>
            <a:off x="205750" y="4038391"/>
            <a:ext cx="9234529" cy="2066924"/>
          </a:xfrm>
          <a:prstGeom prst="rect">
            <a:avLst/>
          </a:prstGeom>
        </p:spPr>
      </p:pic>
      <p:pic>
        <p:nvPicPr>
          <p:cNvPr id="8" name="Image 7"/>
          <p:cNvPicPr>
            <a:picLocks noChangeAspect="1"/>
          </p:cNvPicPr>
          <p:nvPr/>
        </p:nvPicPr>
        <p:blipFill>
          <a:blip r:embed="rId4"/>
          <a:stretch>
            <a:fillRect/>
          </a:stretch>
        </p:blipFill>
        <p:spPr>
          <a:xfrm>
            <a:off x="9717839" y="3679129"/>
            <a:ext cx="2094505" cy="3083869"/>
          </a:xfrm>
          <a:prstGeom prst="rect">
            <a:avLst/>
          </a:prstGeom>
        </p:spPr>
      </p:pic>
    </p:spTree>
    <p:extLst>
      <p:ext uri="{BB962C8B-B14F-4D97-AF65-F5344CB8AC3E}">
        <p14:creationId xmlns:p14="http://schemas.microsoft.com/office/powerpoint/2010/main" val="41766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86977"/>
          <a:stretch/>
        </p:blipFill>
        <p:spPr>
          <a:xfrm>
            <a:off x="429439" y="5474525"/>
            <a:ext cx="11474413" cy="1004507"/>
          </a:xfrm>
          <a:prstGeom prst="roundRect">
            <a:avLst/>
          </a:prstGeom>
        </p:spPr>
      </p:pic>
      <p:pic>
        <p:nvPicPr>
          <p:cNvPr id="3" name="Image 2"/>
          <p:cNvPicPr>
            <a:picLocks noChangeAspect="1"/>
          </p:cNvPicPr>
          <p:nvPr/>
        </p:nvPicPr>
        <p:blipFill rotWithShape="1">
          <a:blip r:embed="rId2"/>
          <a:srcRect b="21345"/>
          <a:stretch/>
        </p:blipFill>
        <p:spPr>
          <a:xfrm>
            <a:off x="1401238" y="188919"/>
            <a:ext cx="9303999" cy="4919450"/>
          </a:xfrm>
          <a:prstGeom prst="roundRect">
            <a:avLst/>
          </a:prstGeom>
        </p:spPr>
      </p:pic>
    </p:spTree>
    <p:extLst>
      <p:ext uri="{BB962C8B-B14F-4D97-AF65-F5344CB8AC3E}">
        <p14:creationId xmlns:p14="http://schemas.microsoft.com/office/powerpoint/2010/main" val="115332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720503" y="429497"/>
            <a:ext cx="2247900" cy="3771644"/>
          </a:xfrm>
          <a:prstGeom prst="rect">
            <a:avLst/>
          </a:prstGeom>
        </p:spPr>
      </p:pic>
      <p:pic>
        <p:nvPicPr>
          <p:cNvPr id="7" name="Image 6"/>
          <p:cNvPicPr>
            <a:picLocks noChangeAspect="1"/>
          </p:cNvPicPr>
          <p:nvPr/>
        </p:nvPicPr>
        <p:blipFill>
          <a:blip r:embed="rId3"/>
          <a:stretch>
            <a:fillRect/>
          </a:stretch>
        </p:blipFill>
        <p:spPr>
          <a:xfrm>
            <a:off x="6552581" y="224912"/>
            <a:ext cx="2398163" cy="3976229"/>
          </a:xfrm>
          <a:prstGeom prst="rect">
            <a:avLst/>
          </a:prstGeom>
        </p:spPr>
      </p:pic>
      <p:pic>
        <p:nvPicPr>
          <p:cNvPr id="8" name="Image 7"/>
          <p:cNvPicPr>
            <a:picLocks noChangeAspect="1"/>
          </p:cNvPicPr>
          <p:nvPr/>
        </p:nvPicPr>
        <p:blipFill>
          <a:blip r:embed="rId4"/>
          <a:stretch>
            <a:fillRect/>
          </a:stretch>
        </p:blipFill>
        <p:spPr>
          <a:xfrm>
            <a:off x="3613348" y="224912"/>
            <a:ext cx="2203747" cy="3660069"/>
          </a:xfrm>
          <a:prstGeom prst="rect">
            <a:avLst/>
          </a:prstGeom>
        </p:spPr>
      </p:pic>
      <p:pic>
        <p:nvPicPr>
          <p:cNvPr id="9" name="Image 8"/>
          <p:cNvPicPr>
            <a:picLocks noChangeAspect="1"/>
          </p:cNvPicPr>
          <p:nvPr/>
        </p:nvPicPr>
        <p:blipFill>
          <a:blip r:embed="rId5"/>
          <a:stretch>
            <a:fillRect/>
          </a:stretch>
        </p:blipFill>
        <p:spPr>
          <a:xfrm>
            <a:off x="9595689" y="1894713"/>
            <a:ext cx="2328227" cy="3873744"/>
          </a:xfrm>
          <a:prstGeom prst="rect">
            <a:avLst/>
          </a:prstGeom>
        </p:spPr>
      </p:pic>
      <p:sp>
        <p:nvSpPr>
          <p:cNvPr id="10" name="Rectangle 9"/>
          <p:cNvSpPr/>
          <p:nvPr/>
        </p:nvSpPr>
        <p:spPr>
          <a:xfrm>
            <a:off x="462297" y="4815907"/>
            <a:ext cx="8810920" cy="1569660"/>
          </a:xfrm>
          <a:prstGeom prst="rect">
            <a:avLst/>
          </a:prstGeom>
        </p:spPr>
        <p:txBody>
          <a:bodyPr wrap="square">
            <a:spAutoFit/>
          </a:bodyPr>
          <a:lstStyle/>
          <a:p>
            <a:r>
              <a:rPr lang="fr-FR" sz="2400" b="1" i="0" dirty="0" smtClean="0">
                <a:solidFill>
                  <a:srgbClr val="000000"/>
                </a:solidFill>
                <a:effectLst/>
                <a:latin typeface="Quattrocento Sans"/>
              </a:rPr>
              <a:t>"Présentisme" : notre époque où le passé n’éclaire plus l’avenir, mais où il est instrumentalisé pour servir les émotions du présent. Il privilégie donc la mémoire à l’histoire.</a:t>
            </a:r>
            <a:endParaRPr lang="fr-FR" sz="2400" b="1" dirty="0"/>
          </a:p>
        </p:txBody>
      </p:sp>
    </p:spTree>
    <p:extLst>
      <p:ext uri="{BB962C8B-B14F-4D97-AF65-F5344CB8AC3E}">
        <p14:creationId xmlns:p14="http://schemas.microsoft.com/office/powerpoint/2010/main" val="2179867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776970" y="954649"/>
            <a:ext cx="5405005" cy="5417575"/>
          </a:xfrm>
          <a:prstGeom prst="rect">
            <a:avLst/>
          </a:prstGeom>
        </p:spPr>
      </p:pic>
      <p:pic>
        <p:nvPicPr>
          <p:cNvPr id="4" name="Image 3"/>
          <p:cNvPicPr>
            <a:picLocks noChangeAspect="1"/>
          </p:cNvPicPr>
          <p:nvPr/>
        </p:nvPicPr>
        <p:blipFill>
          <a:blip r:embed="rId3"/>
          <a:stretch>
            <a:fillRect/>
          </a:stretch>
        </p:blipFill>
        <p:spPr>
          <a:xfrm>
            <a:off x="202207" y="1446286"/>
            <a:ext cx="2331444" cy="3867943"/>
          </a:xfrm>
          <a:prstGeom prst="rect">
            <a:avLst/>
          </a:prstGeom>
        </p:spPr>
      </p:pic>
      <p:sp>
        <p:nvSpPr>
          <p:cNvPr id="5" name="Rectangle 4"/>
          <p:cNvSpPr/>
          <p:nvPr/>
        </p:nvSpPr>
        <p:spPr>
          <a:xfrm>
            <a:off x="6943724" y="1867151"/>
            <a:ext cx="4010025" cy="646331"/>
          </a:xfrm>
          <a:prstGeom prst="rect">
            <a:avLst/>
          </a:prstGeom>
          <a:solidFill>
            <a:srgbClr val="FFFF00"/>
          </a:solidFill>
        </p:spPr>
        <p:txBody>
          <a:bodyPr wrap="square">
            <a:spAutoFit/>
          </a:bodyPr>
          <a:lstStyle/>
          <a:p>
            <a:r>
              <a:rPr lang="fr-FR" dirty="0">
                <a:solidFill>
                  <a:srgbClr val="000000"/>
                </a:solidFill>
                <a:latin typeface="Arial" panose="020B0604020202020204" pitchFamily="34" charset="0"/>
              </a:rPr>
              <a:t> </a:t>
            </a:r>
            <a:r>
              <a:rPr lang="fr-FR" b="1" dirty="0">
                <a:solidFill>
                  <a:srgbClr val="FF0000"/>
                </a:solidFill>
                <a:latin typeface="Arial" panose="020B0604020202020204" pitchFamily="34" charset="0"/>
              </a:rPr>
              <a:t>phase d'amnésie</a:t>
            </a:r>
            <a:r>
              <a:rPr lang="fr-FR" dirty="0">
                <a:solidFill>
                  <a:srgbClr val="000000"/>
                </a:solidFill>
                <a:latin typeface="Arial" panose="020B0604020202020204" pitchFamily="34" charset="0"/>
              </a:rPr>
              <a:t>, </a:t>
            </a:r>
            <a:r>
              <a:rPr lang="fr-FR" b="1" dirty="0">
                <a:solidFill>
                  <a:srgbClr val="000000"/>
                </a:solidFill>
                <a:latin typeface="Arial" panose="020B0604020202020204" pitchFamily="34" charset="0"/>
              </a:rPr>
              <a:t>d'occultation, d'oubli, de deuil silencieux,</a:t>
            </a:r>
            <a:endParaRPr lang="fr-FR" dirty="0"/>
          </a:p>
        </p:txBody>
      </p:sp>
      <p:sp>
        <p:nvSpPr>
          <p:cNvPr id="6" name="Rectangle 5"/>
          <p:cNvSpPr/>
          <p:nvPr/>
        </p:nvSpPr>
        <p:spPr>
          <a:xfrm>
            <a:off x="6943724" y="3242523"/>
            <a:ext cx="4986338" cy="1200329"/>
          </a:xfrm>
          <a:prstGeom prst="rect">
            <a:avLst/>
          </a:prstGeom>
          <a:solidFill>
            <a:srgbClr val="FFFF00"/>
          </a:solidFill>
        </p:spPr>
        <p:txBody>
          <a:bodyPr wrap="square">
            <a:spAutoFit/>
          </a:bodyPr>
          <a:lstStyle/>
          <a:p>
            <a:r>
              <a:rPr lang="fr-FR" b="1" dirty="0">
                <a:solidFill>
                  <a:srgbClr val="FF0000"/>
                </a:solidFill>
                <a:latin typeface="Arial" panose="020B0604020202020204" pitchFamily="34" charset="0"/>
              </a:rPr>
              <a:t>temps de l'anamnèse</a:t>
            </a:r>
            <a:r>
              <a:rPr lang="fr-FR" b="1" dirty="0">
                <a:solidFill>
                  <a:srgbClr val="000000"/>
                </a:solidFill>
                <a:latin typeface="Arial" panose="020B0604020202020204" pitchFamily="34" charset="0"/>
              </a:rPr>
              <a:t>, c'est-à-dire une prise de conscience, un retour progressif sur le passé qu'on avait refoulé, une </a:t>
            </a:r>
            <a:r>
              <a:rPr lang="fr-FR" b="1" dirty="0" smtClean="0">
                <a:solidFill>
                  <a:srgbClr val="000000"/>
                </a:solidFill>
                <a:latin typeface="Arial" panose="020B0604020202020204" pitchFamily="34" charset="0"/>
              </a:rPr>
              <a:t>sorte de</a:t>
            </a:r>
            <a:r>
              <a:rPr lang="fr-FR" b="1" dirty="0">
                <a:solidFill>
                  <a:srgbClr val="000000"/>
                </a:solidFill>
                <a:latin typeface="Arial" panose="020B0604020202020204" pitchFamily="34" charset="0"/>
              </a:rPr>
              <a:t> </a:t>
            </a:r>
            <a:r>
              <a:rPr lang="fr-FR" b="1" dirty="0" smtClean="0">
                <a:solidFill>
                  <a:srgbClr val="000000"/>
                </a:solidFill>
                <a:latin typeface="Arial" panose="020B0604020202020204" pitchFamily="34" charset="0"/>
              </a:rPr>
              <a:t>retour </a:t>
            </a:r>
            <a:r>
              <a:rPr lang="fr-FR" b="1" dirty="0">
                <a:solidFill>
                  <a:srgbClr val="000000"/>
                </a:solidFill>
                <a:latin typeface="Arial" panose="020B0604020202020204" pitchFamily="34" charset="0"/>
              </a:rPr>
              <a:t>de mémoire</a:t>
            </a:r>
            <a:endParaRPr lang="fr-FR" dirty="0"/>
          </a:p>
        </p:txBody>
      </p:sp>
      <p:sp>
        <p:nvSpPr>
          <p:cNvPr id="7" name="Rectangle 6"/>
          <p:cNvSpPr/>
          <p:nvPr/>
        </p:nvSpPr>
        <p:spPr>
          <a:xfrm>
            <a:off x="7053262" y="5314229"/>
            <a:ext cx="5029200" cy="646331"/>
          </a:xfrm>
          <a:prstGeom prst="rect">
            <a:avLst/>
          </a:prstGeom>
          <a:solidFill>
            <a:srgbClr val="FFFF00"/>
          </a:solidFill>
        </p:spPr>
        <p:txBody>
          <a:bodyPr wrap="square">
            <a:spAutoFit/>
          </a:bodyPr>
          <a:lstStyle/>
          <a:p>
            <a:r>
              <a:rPr lang="fr-FR" b="1" dirty="0">
                <a:solidFill>
                  <a:srgbClr val="FF0000"/>
                </a:solidFill>
                <a:latin typeface="Arial" panose="020B0604020202020204" pitchFamily="34" charset="0"/>
              </a:rPr>
              <a:t>phase d'hypermnésie</a:t>
            </a:r>
            <a:r>
              <a:rPr lang="fr-FR" dirty="0">
                <a:solidFill>
                  <a:srgbClr val="000000"/>
                </a:solidFill>
                <a:latin typeface="Arial" panose="020B0604020202020204" pitchFamily="34" charset="0"/>
              </a:rPr>
              <a:t>, </a:t>
            </a:r>
            <a:r>
              <a:rPr lang="fr-FR" b="1" dirty="0">
                <a:solidFill>
                  <a:srgbClr val="000000"/>
                </a:solidFill>
                <a:latin typeface="Arial" panose="020B0604020202020204" pitchFamily="34" charset="0"/>
              </a:rPr>
              <a:t>correspondant à une sorte d'</a:t>
            </a:r>
            <a:r>
              <a:rPr lang="fr-FR" b="1" dirty="0">
                <a:solidFill>
                  <a:srgbClr val="000000"/>
                </a:solidFill>
                <a:latin typeface="Arial, Helvetica, sans-serif"/>
              </a:rPr>
              <a:t>excès de mémoire</a:t>
            </a:r>
            <a:r>
              <a:rPr lang="fr-FR" dirty="0">
                <a:solidFill>
                  <a:srgbClr val="000000"/>
                </a:solidFill>
                <a:latin typeface="Arial" panose="020B0604020202020204" pitchFamily="34" charset="0"/>
              </a:rPr>
              <a:t>,</a:t>
            </a:r>
            <a:endParaRPr lang="fr-FR" dirty="0"/>
          </a:p>
        </p:txBody>
      </p:sp>
    </p:spTree>
    <p:extLst>
      <p:ext uri="{BB962C8B-B14F-4D97-AF65-F5344CB8AC3E}">
        <p14:creationId xmlns:p14="http://schemas.microsoft.com/office/powerpoint/2010/main" val="12623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83745" y="141058"/>
            <a:ext cx="11953875" cy="1446550"/>
          </a:xfrm>
          <a:prstGeom prst="rect">
            <a:avLst/>
          </a:prstGeom>
          <a:solidFill>
            <a:srgbClr val="FFFF00"/>
          </a:solidFill>
        </p:spPr>
        <p:txBody>
          <a:bodyPr wrap="square">
            <a:spAutoFit/>
          </a:bodyPr>
          <a:lstStyle/>
          <a:p>
            <a:endParaRPr lang="fr-FR" sz="800" dirty="0">
              <a:solidFill>
                <a:srgbClr val="000000"/>
              </a:solidFill>
              <a:latin typeface="Calibri" panose="020F0502020204030204" pitchFamily="34" charset="0"/>
            </a:endParaRPr>
          </a:p>
          <a:p>
            <a:endParaRPr lang="fr-FR" sz="800" dirty="0">
              <a:latin typeface="Calibri" panose="020F0502020204030204" pitchFamily="34" charset="0"/>
            </a:endParaRPr>
          </a:p>
          <a:p>
            <a:r>
              <a:rPr lang="fr-FR" sz="3600" b="1" dirty="0" smtClean="0">
                <a:solidFill>
                  <a:srgbClr val="FF0000"/>
                </a:solidFill>
                <a:latin typeface="Calibri" panose="020F0502020204030204" pitchFamily="34" charset="0"/>
              </a:rPr>
              <a:t>I. De 1945 aux années 1970 : la construction de la mémoire d’une France résistante </a:t>
            </a:r>
            <a:endParaRPr lang="fr-FR" sz="3600" b="1" dirty="0">
              <a:solidFill>
                <a:srgbClr val="FF0000"/>
              </a:solidFill>
              <a:latin typeface="Calibri" panose="020F0502020204030204" pitchFamily="34" charset="0"/>
            </a:endParaRPr>
          </a:p>
        </p:txBody>
      </p:sp>
      <p:sp>
        <p:nvSpPr>
          <p:cNvPr id="4" name="Rectangle 3"/>
          <p:cNvSpPr/>
          <p:nvPr/>
        </p:nvSpPr>
        <p:spPr>
          <a:xfrm>
            <a:off x="285749" y="1714662"/>
            <a:ext cx="11401425" cy="954107"/>
          </a:xfrm>
          <a:prstGeom prst="rect">
            <a:avLst/>
          </a:prstGeom>
          <a:solidFill>
            <a:srgbClr val="FFFF00"/>
          </a:solidFill>
        </p:spPr>
        <p:txBody>
          <a:bodyPr wrap="square">
            <a:spAutoFit/>
          </a:bodyPr>
          <a:lstStyle/>
          <a:p>
            <a:r>
              <a:rPr lang="fr-FR" sz="2800" b="1" dirty="0" smtClean="0">
                <a:solidFill>
                  <a:srgbClr val="0070C0"/>
                </a:solidFill>
                <a:latin typeface="Calibri" panose="020F0502020204030204" pitchFamily="34" charset="0"/>
              </a:rPr>
              <a:t>A. Le </a:t>
            </a:r>
            <a:r>
              <a:rPr lang="fr-FR" sz="2800" b="1" dirty="0">
                <a:solidFill>
                  <a:srgbClr val="0070C0"/>
                </a:solidFill>
                <a:latin typeface="Calibri" panose="020F0502020204030204" pitchFamily="34" charset="0"/>
              </a:rPr>
              <a:t>mythe du </a:t>
            </a:r>
            <a:r>
              <a:rPr lang="fr-FR" sz="2800" b="1" dirty="0" err="1">
                <a:solidFill>
                  <a:srgbClr val="0070C0"/>
                </a:solidFill>
                <a:latin typeface="Calibri" panose="020F0502020204030204" pitchFamily="34" charset="0"/>
              </a:rPr>
              <a:t>résistancialisme</a:t>
            </a:r>
            <a:r>
              <a:rPr lang="fr-FR" sz="2800" b="1" dirty="0">
                <a:solidFill>
                  <a:srgbClr val="0070C0"/>
                </a:solidFill>
                <a:latin typeface="Calibri" panose="020F0502020204030204" pitchFamily="34" charset="0"/>
              </a:rPr>
              <a:t> : une volonté de tourner la page du régime de Vichy </a:t>
            </a:r>
          </a:p>
        </p:txBody>
      </p:sp>
      <p:sp>
        <p:nvSpPr>
          <p:cNvPr id="5" name="Rectangle 4"/>
          <p:cNvSpPr/>
          <p:nvPr/>
        </p:nvSpPr>
        <p:spPr>
          <a:xfrm>
            <a:off x="5118265" y="3238299"/>
            <a:ext cx="5795159" cy="3170099"/>
          </a:xfrm>
          <a:prstGeom prst="rect">
            <a:avLst/>
          </a:prstGeom>
          <a:solidFill>
            <a:srgbClr val="FFFF00"/>
          </a:solidFill>
        </p:spPr>
        <p:txBody>
          <a:bodyPr wrap="square">
            <a:spAutoFit/>
          </a:bodyPr>
          <a:lstStyle/>
          <a:p>
            <a:r>
              <a:rPr lang="fr-FR" sz="2000" b="1" dirty="0" smtClean="0">
                <a:latin typeface="Calibri" panose="020F0502020204030204" pitchFamily="34" charset="0"/>
              </a:rPr>
              <a:t>Dans </a:t>
            </a:r>
            <a:r>
              <a:rPr lang="fr-FR" sz="2000" b="1" dirty="0">
                <a:latin typeface="Calibri" panose="020F0502020204030204" pitchFamily="34" charset="0"/>
              </a:rPr>
              <a:t>cet ouvrage, l’historien Henry </a:t>
            </a:r>
            <a:r>
              <a:rPr lang="fr-FR" sz="2000" b="1" dirty="0" err="1">
                <a:latin typeface="Calibri" panose="020F0502020204030204" pitchFamily="34" charset="0"/>
              </a:rPr>
              <a:t>Rousso</a:t>
            </a:r>
            <a:r>
              <a:rPr lang="fr-FR" sz="2000" b="1" dirty="0">
                <a:latin typeface="Calibri" panose="020F0502020204030204" pitchFamily="34" charset="0"/>
              </a:rPr>
              <a:t> étudie l’évolution de la mémoire du régime de Vichy en France et montre comment les contextes successifs qu’a connus la France depuis la guerre ont entraîné la construction de ces différentes représentations du régime de Vichy. </a:t>
            </a:r>
          </a:p>
          <a:p>
            <a:r>
              <a:rPr lang="fr-FR" sz="2000" b="1" dirty="0">
                <a:latin typeface="Calibri" panose="020F0502020204030204" pitchFamily="34" charset="0"/>
              </a:rPr>
              <a:t>Il introduit la notion de « </a:t>
            </a:r>
            <a:r>
              <a:rPr lang="fr-FR" sz="2000" b="1" dirty="0" err="1">
                <a:latin typeface="Calibri" panose="020F0502020204030204" pitchFamily="34" charset="0"/>
              </a:rPr>
              <a:t>résistancialisme</a:t>
            </a:r>
            <a:r>
              <a:rPr lang="fr-FR" sz="2000" b="1" dirty="0">
                <a:latin typeface="Calibri" panose="020F0502020204030204" pitchFamily="34" charset="0"/>
              </a:rPr>
              <a:t> » pour désigner la vision d’une France unanimement résistance qui se met en place au lendemain de la guerre et jusque dans les années 1960. </a:t>
            </a:r>
            <a:endParaRPr lang="fr-FR" sz="2000" b="1" dirty="0"/>
          </a:p>
        </p:txBody>
      </p:sp>
      <p:pic>
        <p:nvPicPr>
          <p:cNvPr id="6" name="Image 5"/>
          <p:cNvPicPr>
            <a:picLocks noChangeAspect="1"/>
          </p:cNvPicPr>
          <p:nvPr/>
        </p:nvPicPr>
        <p:blipFill>
          <a:blip r:embed="rId2"/>
          <a:stretch>
            <a:fillRect/>
          </a:stretch>
        </p:blipFill>
        <p:spPr>
          <a:xfrm>
            <a:off x="2336718" y="2844440"/>
            <a:ext cx="2321625" cy="3957818"/>
          </a:xfrm>
          <a:prstGeom prst="rect">
            <a:avLst/>
          </a:prstGeom>
        </p:spPr>
      </p:pic>
      <p:sp>
        <p:nvSpPr>
          <p:cNvPr id="7" name="Rectangle 6"/>
          <p:cNvSpPr/>
          <p:nvPr/>
        </p:nvSpPr>
        <p:spPr>
          <a:xfrm>
            <a:off x="285748" y="2795823"/>
            <a:ext cx="11401425" cy="523220"/>
          </a:xfrm>
          <a:prstGeom prst="rect">
            <a:avLst/>
          </a:prstGeom>
          <a:solidFill>
            <a:srgbClr val="FFFF00"/>
          </a:solidFill>
        </p:spPr>
        <p:txBody>
          <a:bodyPr wrap="square">
            <a:spAutoFit/>
          </a:bodyPr>
          <a:lstStyle/>
          <a:p>
            <a:r>
              <a:rPr lang="fr-FR" sz="800" dirty="0" smtClean="0">
                <a:solidFill>
                  <a:srgbClr val="000000"/>
                </a:solidFill>
                <a:latin typeface="Calibri" panose="020F0502020204030204" pitchFamily="34" charset="0"/>
              </a:rPr>
              <a:t> </a:t>
            </a:r>
            <a:r>
              <a:rPr lang="fr-FR" sz="2800" b="1" dirty="0" smtClean="0">
                <a:solidFill>
                  <a:srgbClr val="0070C0"/>
                </a:solidFill>
                <a:latin typeface="Calibri" panose="020F0502020204030204" pitchFamily="34" charset="0"/>
              </a:rPr>
              <a:t>B</a:t>
            </a:r>
            <a:r>
              <a:rPr lang="fr-FR" sz="2800" b="1" dirty="0">
                <a:solidFill>
                  <a:srgbClr val="0070C0"/>
                </a:solidFill>
                <a:latin typeface="Calibri" panose="020F0502020204030204" pitchFamily="34" charset="0"/>
              </a:rPr>
              <a:t>. Les acteurs de la construction d’une mémoire héroïque </a:t>
            </a:r>
            <a:endParaRPr lang="fr-FR" sz="2800" b="1" dirty="0">
              <a:solidFill>
                <a:srgbClr val="0070C0"/>
              </a:solidFill>
            </a:endParaRPr>
          </a:p>
        </p:txBody>
      </p:sp>
      <p:pic>
        <p:nvPicPr>
          <p:cNvPr id="8" name="Image 7"/>
          <p:cNvPicPr>
            <a:picLocks noChangeAspect="1"/>
          </p:cNvPicPr>
          <p:nvPr/>
        </p:nvPicPr>
        <p:blipFill rotWithShape="1">
          <a:blip r:embed="rId3"/>
          <a:srcRect l="6321" b="2334"/>
          <a:stretch/>
        </p:blipFill>
        <p:spPr>
          <a:xfrm>
            <a:off x="122302" y="1714662"/>
            <a:ext cx="5136767" cy="5077656"/>
          </a:xfrm>
          <a:prstGeom prst="rect">
            <a:avLst/>
          </a:prstGeom>
        </p:spPr>
      </p:pic>
      <p:pic>
        <p:nvPicPr>
          <p:cNvPr id="9" name="Image 8"/>
          <p:cNvPicPr>
            <a:picLocks noChangeAspect="1"/>
          </p:cNvPicPr>
          <p:nvPr/>
        </p:nvPicPr>
        <p:blipFill>
          <a:blip r:embed="rId4"/>
          <a:stretch>
            <a:fillRect/>
          </a:stretch>
        </p:blipFill>
        <p:spPr>
          <a:xfrm>
            <a:off x="5337078" y="2102391"/>
            <a:ext cx="6580056" cy="4624884"/>
          </a:xfrm>
          <a:prstGeom prst="rect">
            <a:avLst/>
          </a:prstGeom>
        </p:spPr>
      </p:pic>
      <p:sp>
        <p:nvSpPr>
          <p:cNvPr id="10" name="Rectangle 9"/>
          <p:cNvSpPr/>
          <p:nvPr/>
        </p:nvSpPr>
        <p:spPr>
          <a:xfrm>
            <a:off x="83745" y="6160897"/>
            <a:ext cx="5572127" cy="646331"/>
          </a:xfrm>
          <a:prstGeom prst="rect">
            <a:avLst/>
          </a:prstGeom>
          <a:solidFill>
            <a:srgbClr val="00B0F0"/>
          </a:solidFill>
        </p:spPr>
        <p:txBody>
          <a:bodyPr wrap="square">
            <a:spAutoFit/>
          </a:bodyPr>
          <a:lstStyle/>
          <a:p>
            <a:r>
              <a:rPr lang="fr-FR" b="1" dirty="0" smtClean="0">
                <a:latin typeface="Calibri" panose="020F0502020204030204" pitchFamily="34" charset="0"/>
              </a:rPr>
              <a:t>18 </a:t>
            </a:r>
            <a:r>
              <a:rPr lang="fr-FR" b="1" dirty="0">
                <a:latin typeface="Calibri" panose="020F0502020204030204" pitchFamily="34" charset="0"/>
              </a:rPr>
              <a:t>juin 1960 : inauguration par le général de Gaulle </a:t>
            </a:r>
            <a:endParaRPr lang="fr-FR" dirty="0">
              <a:latin typeface="Calibri" panose="020F0502020204030204" pitchFamily="34" charset="0"/>
            </a:endParaRPr>
          </a:p>
          <a:p>
            <a:r>
              <a:rPr lang="fr-FR" b="1" dirty="0">
                <a:latin typeface="Calibri" panose="020F0502020204030204" pitchFamily="34" charset="0"/>
              </a:rPr>
              <a:t>du mémorial de la France combattante au Mont Valérien </a:t>
            </a:r>
            <a:endParaRPr lang="fr-FR" dirty="0"/>
          </a:p>
        </p:txBody>
      </p:sp>
      <p:sp>
        <p:nvSpPr>
          <p:cNvPr id="11" name="Rectangle 10"/>
          <p:cNvSpPr/>
          <p:nvPr/>
        </p:nvSpPr>
        <p:spPr>
          <a:xfrm>
            <a:off x="5298073" y="1723581"/>
            <a:ext cx="6658065" cy="646331"/>
          </a:xfrm>
          <a:prstGeom prst="rect">
            <a:avLst/>
          </a:prstGeom>
          <a:solidFill>
            <a:srgbClr val="00B0F0"/>
          </a:solidFill>
        </p:spPr>
        <p:txBody>
          <a:bodyPr wrap="square">
            <a:spAutoFit/>
          </a:bodyPr>
          <a:lstStyle/>
          <a:p>
            <a:r>
              <a:rPr lang="fr-FR" b="1" dirty="0" smtClean="0">
                <a:latin typeface="Calibri" panose="020F0502020204030204" pitchFamily="34" charset="0"/>
              </a:rPr>
              <a:t>19 </a:t>
            </a:r>
            <a:r>
              <a:rPr lang="fr-FR" b="1" dirty="0">
                <a:latin typeface="Calibri" panose="020F0502020204030204" pitchFamily="34" charset="0"/>
              </a:rPr>
              <a:t>décembre 1964 : transfert des cendres de Jean Moulin </a:t>
            </a:r>
            <a:endParaRPr lang="fr-FR" dirty="0">
              <a:latin typeface="Calibri" panose="020F0502020204030204" pitchFamily="34" charset="0"/>
            </a:endParaRPr>
          </a:p>
          <a:p>
            <a:r>
              <a:rPr lang="fr-FR" b="1" dirty="0">
                <a:latin typeface="Calibri" panose="020F0502020204030204" pitchFamily="34" charset="0"/>
              </a:rPr>
              <a:t>au Panthéon </a:t>
            </a:r>
            <a:endParaRPr lang="fr-FR" dirty="0"/>
          </a:p>
        </p:txBody>
      </p:sp>
      <p:sp>
        <p:nvSpPr>
          <p:cNvPr id="12" name="ZoneTexte 11"/>
          <p:cNvSpPr txBox="1"/>
          <p:nvPr/>
        </p:nvSpPr>
        <p:spPr>
          <a:xfrm>
            <a:off x="2039773" y="3562147"/>
            <a:ext cx="7232197" cy="523220"/>
          </a:xfrm>
          <a:prstGeom prst="rect">
            <a:avLst/>
          </a:prstGeom>
          <a:solidFill>
            <a:srgbClr val="FF0000"/>
          </a:solidFill>
        </p:spPr>
        <p:txBody>
          <a:bodyPr wrap="square" rtlCol="0">
            <a:spAutoFit/>
          </a:bodyPr>
          <a:lstStyle/>
          <a:p>
            <a:r>
              <a:rPr lang="fr-FR" sz="2800" b="1" dirty="0" smtClean="0">
                <a:solidFill>
                  <a:srgbClr val="FFFF00"/>
                </a:solidFill>
              </a:rPr>
              <a:t>Un acteur majeur, une mémoire officielle: l’état</a:t>
            </a:r>
            <a:endParaRPr lang="fr-FR" sz="2800" b="1" dirty="0">
              <a:solidFill>
                <a:srgbClr val="FFFF00"/>
              </a:solidFill>
            </a:endParaRPr>
          </a:p>
        </p:txBody>
      </p:sp>
      <p:pic>
        <p:nvPicPr>
          <p:cNvPr id="13" name="Image 12"/>
          <p:cNvPicPr>
            <a:picLocks noChangeAspect="1"/>
          </p:cNvPicPr>
          <p:nvPr/>
        </p:nvPicPr>
        <p:blipFill>
          <a:blip r:embed="rId5"/>
          <a:stretch>
            <a:fillRect/>
          </a:stretch>
        </p:blipFill>
        <p:spPr>
          <a:xfrm>
            <a:off x="257135" y="1714662"/>
            <a:ext cx="3821009" cy="5148308"/>
          </a:xfrm>
          <a:prstGeom prst="rect">
            <a:avLst/>
          </a:prstGeom>
        </p:spPr>
      </p:pic>
      <p:pic>
        <p:nvPicPr>
          <p:cNvPr id="14" name="Image 13"/>
          <p:cNvPicPr>
            <a:picLocks noChangeAspect="1"/>
          </p:cNvPicPr>
          <p:nvPr/>
        </p:nvPicPr>
        <p:blipFill>
          <a:blip r:embed="rId6"/>
          <a:stretch>
            <a:fillRect/>
          </a:stretch>
        </p:blipFill>
        <p:spPr>
          <a:xfrm>
            <a:off x="4144659" y="1613912"/>
            <a:ext cx="3796176" cy="5178406"/>
          </a:xfrm>
          <a:prstGeom prst="rect">
            <a:avLst/>
          </a:prstGeom>
        </p:spPr>
      </p:pic>
      <p:pic>
        <p:nvPicPr>
          <p:cNvPr id="15" name="Image 14"/>
          <p:cNvPicPr>
            <a:picLocks noChangeAspect="1"/>
          </p:cNvPicPr>
          <p:nvPr/>
        </p:nvPicPr>
        <p:blipFill>
          <a:blip r:embed="rId7"/>
          <a:stretch>
            <a:fillRect/>
          </a:stretch>
        </p:blipFill>
        <p:spPr>
          <a:xfrm>
            <a:off x="8024588" y="1625900"/>
            <a:ext cx="3826031" cy="5101375"/>
          </a:xfrm>
          <a:prstGeom prst="rect">
            <a:avLst/>
          </a:prstGeom>
        </p:spPr>
      </p:pic>
      <p:sp>
        <p:nvSpPr>
          <p:cNvPr id="16" name="ZoneTexte 15"/>
          <p:cNvSpPr txBox="1"/>
          <p:nvPr/>
        </p:nvSpPr>
        <p:spPr>
          <a:xfrm>
            <a:off x="5572273" y="4684413"/>
            <a:ext cx="5095875" cy="523220"/>
          </a:xfrm>
          <a:prstGeom prst="rect">
            <a:avLst/>
          </a:prstGeom>
          <a:solidFill>
            <a:srgbClr val="FF0000"/>
          </a:solidFill>
        </p:spPr>
        <p:txBody>
          <a:bodyPr wrap="square" rtlCol="0">
            <a:spAutoFit/>
          </a:bodyPr>
          <a:lstStyle/>
          <a:p>
            <a:r>
              <a:rPr lang="fr-FR" sz="2800" b="1" dirty="0" smtClean="0">
                <a:solidFill>
                  <a:srgbClr val="FFFF00"/>
                </a:solidFill>
              </a:rPr>
              <a:t>Autres acteurs: le cinéma, l’école</a:t>
            </a:r>
            <a:endParaRPr lang="fr-FR" sz="2800" b="1" dirty="0">
              <a:solidFill>
                <a:srgbClr val="FFFF00"/>
              </a:solidFill>
            </a:endParaRPr>
          </a:p>
        </p:txBody>
      </p:sp>
      <p:pic>
        <p:nvPicPr>
          <p:cNvPr id="17" name="Image 16"/>
          <p:cNvPicPr>
            <a:picLocks noChangeAspect="1"/>
          </p:cNvPicPr>
          <p:nvPr/>
        </p:nvPicPr>
        <p:blipFill>
          <a:blip r:embed="rId8"/>
          <a:stretch>
            <a:fillRect/>
          </a:stretch>
        </p:blipFill>
        <p:spPr>
          <a:xfrm>
            <a:off x="121258" y="1598193"/>
            <a:ext cx="3571875" cy="5210175"/>
          </a:xfrm>
          <a:prstGeom prst="rect">
            <a:avLst/>
          </a:prstGeom>
        </p:spPr>
      </p:pic>
      <p:pic>
        <p:nvPicPr>
          <p:cNvPr id="19" name="Image 18"/>
          <p:cNvPicPr>
            <a:picLocks noChangeAspect="1"/>
          </p:cNvPicPr>
          <p:nvPr/>
        </p:nvPicPr>
        <p:blipFill>
          <a:blip r:embed="rId9"/>
          <a:stretch>
            <a:fillRect/>
          </a:stretch>
        </p:blipFill>
        <p:spPr>
          <a:xfrm>
            <a:off x="3721746" y="1837207"/>
            <a:ext cx="8277269" cy="2647206"/>
          </a:xfrm>
          <a:prstGeom prst="rect">
            <a:avLst/>
          </a:prstGeom>
        </p:spPr>
      </p:pic>
    </p:spTree>
    <p:extLst>
      <p:ext uri="{BB962C8B-B14F-4D97-AF65-F5344CB8AC3E}">
        <p14:creationId xmlns:p14="http://schemas.microsoft.com/office/powerpoint/2010/main" val="314442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fill="hold"/>
                                        <p:tgtEl>
                                          <p:spTgt spid="17"/>
                                        </p:tgtEl>
                                        <p:attrNameLst>
                                          <p:attrName>ppt_x</p:attrName>
                                        </p:attrNameLst>
                                      </p:cBhvr>
                                      <p:tavLst>
                                        <p:tav tm="0">
                                          <p:val>
                                            <p:strVal val="#ppt_x"/>
                                          </p:val>
                                        </p:tav>
                                        <p:tav tm="100000">
                                          <p:val>
                                            <p:strVal val="#ppt_x"/>
                                          </p:val>
                                        </p:tav>
                                      </p:tavLst>
                                    </p:anim>
                                    <p:anim calcmode="lin" valueType="num">
                                      <p:cBhvr additive="base">
                                        <p:cTn id="8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barn(inVertical)">
                                      <p:cBhvr>
                                        <p:cTn id="8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10" grpId="0" animBg="1"/>
      <p:bldP spid="11"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83745" y="141058"/>
            <a:ext cx="11953875" cy="1446550"/>
          </a:xfrm>
          <a:prstGeom prst="rect">
            <a:avLst/>
          </a:prstGeom>
          <a:solidFill>
            <a:srgbClr val="FFFF00"/>
          </a:solidFill>
        </p:spPr>
        <p:txBody>
          <a:bodyPr wrap="square">
            <a:spAutoFit/>
          </a:bodyPr>
          <a:lstStyle/>
          <a:p>
            <a:endParaRPr lang="fr-FR" sz="800" dirty="0">
              <a:solidFill>
                <a:srgbClr val="000000"/>
              </a:solidFill>
            </a:endParaRPr>
          </a:p>
          <a:p>
            <a:endParaRPr lang="fr-FR" sz="800" dirty="0">
              <a:solidFill>
                <a:prstClr val="black"/>
              </a:solidFill>
            </a:endParaRPr>
          </a:p>
          <a:p>
            <a:r>
              <a:rPr lang="fr-FR" sz="3600" b="1" dirty="0" smtClean="0">
                <a:solidFill>
                  <a:srgbClr val="FF0000"/>
                </a:solidFill>
              </a:rPr>
              <a:t>I. De 1945 aux années 1970 : la construction de la mémoire d’une France résistante </a:t>
            </a:r>
            <a:endParaRPr lang="fr-FR" sz="3600" b="1" dirty="0">
              <a:solidFill>
                <a:srgbClr val="FF0000"/>
              </a:solidFill>
            </a:endParaRPr>
          </a:p>
        </p:txBody>
      </p:sp>
      <p:sp>
        <p:nvSpPr>
          <p:cNvPr id="4" name="Rectangle 3"/>
          <p:cNvSpPr/>
          <p:nvPr/>
        </p:nvSpPr>
        <p:spPr>
          <a:xfrm>
            <a:off x="285749" y="1714662"/>
            <a:ext cx="11401425" cy="954107"/>
          </a:xfrm>
          <a:prstGeom prst="rect">
            <a:avLst/>
          </a:prstGeom>
          <a:solidFill>
            <a:srgbClr val="FFFF00"/>
          </a:solidFill>
        </p:spPr>
        <p:txBody>
          <a:bodyPr wrap="square">
            <a:spAutoFit/>
          </a:bodyPr>
          <a:lstStyle/>
          <a:p>
            <a:r>
              <a:rPr lang="fr-FR" sz="2800" b="1" dirty="0" smtClean="0">
                <a:solidFill>
                  <a:srgbClr val="0070C0"/>
                </a:solidFill>
              </a:rPr>
              <a:t>A. Le </a:t>
            </a:r>
            <a:r>
              <a:rPr lang="fr-FR" sz="2800" b="1" dirty="0">
                <a:solidFill>
                  <a:srgbClr val="0070C0"/>
                </a:solidFill>
              </a:rPr>
              <a:t>mythe du </a:t>
            </a:r>
            <a:r>
              <a:rPr lang="fr-FR" sz="2800" b="1" dirty="0" err="1">
                <a:solidFill>
                  <a:srgbClr val="0070C0"/>
                </a:solidFill>
              </a:rPr>
              <a:t>résistancialisme</a:t>
            </a:r>
            <a:r>
              <a:rPr lang="fr-FR" sz="2800" b="1" dirty="0">
                <a:solidFill>
                  <a:srgbClr val="0070C0"/>
                </a:solidFill>
              </a:rPr>
              <a:t> : une volonté de tourner la page du régime de Vichy </a:t>
            </a:r>
          </a:p>
        </p:txBody>
      </p:sp>
      <p:sp>
        <p:nvSpPr>
          <p:cNvPr id="7" name="Rectangle 6"/>
          <p:cNvSpPr/>
          <p:nvPr/>
        </p:nvSpPr>
        <p:spPr>
          <a:xfrm>
            <a:off x="285748" y="2795823"/>
            <a:ext cx="11401425" cy="523220"/>
          </a:xfrm>
          <a:prstGeom prst="rect">
            <a:avLst/>
          </a:prstGeom>
          <a:solidFill>
            <a:srgbClr val="FFFF00"/>
          </a:solidFill>
        </p:spPr>
        <p:txBody>
          <a:bodyPr wrap="square">
            <a:spAutoFit/>
          </a:bodyPr>
          <a:lstStyle/>
          <a:p>
            <a:r>
              <a:rPr lang="fr-FR" sz="800" dirty="0" smtClean="0">
                <a:solidFill>
                  <a:srgbClr val="000000"/>
                </a:solidFill>
              </a:rPr>
              <a:t> </a:t>
            </a:r>
            <a:r>
              <a:rPr lang="fr-FR" sz="2800" b="1" dirty="0" smtClean="0">
                <a:solidFill>
                  <a:srgbClr val="0070C0"/>
                </a:solidFill>
              </a:rPr>
              <a:t>B</a:t>
            </a:r>
            <a:r>
              <a:rPr lang="fr-FR" sz="2800" b="1" dirty="0">
                <a:solidFill>
                  <a:srgbClr val="0070C0"/>
                </a:solidFill>
              </a:rPr>
              <a:t>. Les acteurs de la construction d’une mémoire héroïque </a:t>
            </a:r>
          </a:p>
        </p:txBody>
      </p:sp>
      <p:sp>
        <p:nvSpPr>
          <p:cNvPr id="2" name="Rectangle 1"/>
          <p:cNvSpPr/>
          <p:nvPr/>
        </p:nvSpPr>
        <p:spPr>
          <a:xfrm>
            <a:off x="285747" y="3517891"/>
            <a:ext cx="11401425" cy="523220"/>
          </a:xfrm>
          <a:prstGeom prst="rect">
            <a:avLst/>
          </a:prstGeom>
          <a:solidFill>
            <a:srgbClr val="FFFF00"/>
          </a:solidFill>
        </p:spPr>
        <p:txBody>
          <a:bodyPr wrap="square">
            <a:spAutoFit/>
          </a:bodyPr>
          <a:lstStyle/>
          <a:p>
            <a:r>
              <a:rPr lang="fr-FR" sz="2800" b="1" dirty="0" smtClean="0">
                <a:solidFill>
                  <a:srgbClr val="0070C0"/>
                </a:solidFill>
                <a:latin typeface="Calibri" panose="020F0502020204030204" pitchFamily="34" charset="0"/>
              </a:rPr>
              <a:t>C</a:t>
            </a:r>
            <a:r>
              <a:rPr lang="fr-FR" sz="2800" b="1" dirty="0">
                <a:solidFill>
                  <a:srgbClr val="0070C0"/>
                </a:solidFill>
                <a:latin typeface="Calibri" panose="020F0502020204030204" pitchFamily="34" charset="0"/>
              </a:rPr>
              <a:t>. Quelle place pour les autres mémoires ? </a:t>
            </a:r>
            <a:endParaRPr lang="fr-FR" sz="2800" b="1" dirty="0">
              <a:solidFill>
                <a:srgbClr val="0070C0"/>
              </a:solidFill>
            </a:endParaRPr>
          </a:p>
        </p:txBody>
      </p:sp>
      <p:pic>
        <p:nvPicPr>
          <p:cNvPr id="23" name="Image 22"/>
          <p:cNvPicPr>
            <a:picLocks noChangeAspect="1"/>
          </p:cNvPicPr>
          <p:nvPr/>
        </p:nvPicPr>
        <p:blipFill rotWithShape="1">
          <a:blip r:embed="rId2"/>
          <a:srcRect l="11094" t="22361" r="33437" b="12361"/>
          <a:stretch/>
        </p:blipFill>
        <p:spPr>
          <a:xfrm>
            <a:off x="186371" y="1587608"/>
            <a:ext cx="7952293" cy="5264195"/>
          </a:xfrm>
          <a:prstGeom prst="roundRect">
            <a:avLst/>
          </a:prstGeom>
        </p:spPr>
      </p:pic>
      <p:pic>
        <p:nvPicPr>
          <p:cNvPr id="24" name="Image 23"/>
          <p:cNvPicPr>
            <a:picLocks noChangeAspect="1"/>
          </p:cNvPicPr>
          <p:nvPr/>
        </p:nvPicPr>
        <p:blipFill>
          <a:blip r:embed="rId3"/>
          <a:stretch>
            <a:fillRect/>
          </a:stretch>
        </p:blipFill>
        <p:spPr>
          <a:xfrm>
            <a:off x="8113319" y="1714662"/>
            <a:ext cx="3599199" cy="4676305"/>
          </a:xfrm>
          <a:prstGeom prst="rect">
            <a:avLst/>
          </a:prstGeom>
        </p:spPr>
      </p:pic>
      <p:pic>
        <p:nvPicPr>
          <p:cNvPr id="26" name="Image 25"/>
          <p:cNvPicPr>
            <a:picLocks noChangeAspect="1"/>
          </p:cNvPicPr>
          <p:nvPr/>
        </p:nvPicPr>
        <p:blipFill>
          <a:blip r:embed="rId4"/>
          <a:stretch>
            <a:fillRect/>
          </a:stretch>
        </p:blipFill>
        <p:spPr>
          <a:xfrm>
            <a:off x="921945" y="1468568"/>
            <a:ext cx="10693311" cy="5383235"/>
          </a:xfrm>
          <a:prstGeom prst="rect">
            <a:avLst/>
          </a:prstGeom>
        </p:spPr>
      </p:pic>
    </p:spTree>
    <p:extLst>
      <p:ext uri="{BB962C8B-B14F-4D97-AF65-F5344CB8AC3E}">
        <p14:creationId xmlns:p14="http://schemas.microsoft.com/office/powerpoint/2010/main" val="104137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542307" y="261449"/>
            <a:ext cx="8439150" cy="646331"/>
          </a:xfrm>
          <a:prstGeom prst="rect">
            <a:avLst/>
          </a:prstGeom>
          <a:solidFill>
            <a:srgbClr val="FFFF00"/>
          </a:solidFill>
        </p:spPr>
        <p:txBody>
          <a:bodyPr wrap="square">
            <a:spAutoFit/>
          </a:bodyPr>
          <a:lstStyle/>
          <a:p>
            <a:r>
              <a:rPr lang="fr-FR" sz="3600" b="1" dirty="0" smtClean="0">
                <a:solidFill>
                  <a:srgbClr val="FF0000"/>
                </a:solidFill>
                <a:latin typeface="Calibri" panose="020F0502020204030204" pitchFamily="34" charset="0"/>
              </a:rPr>
              <a:t>II</a:t>
            </a:r>
            <a:r>
              <a:rPr lang="fr-FR" sz="3600" b="1" dirty="0">
                <a:solidFill>
                  <a:srgbClr val="FF0000"/>
                </a:solidFill>
                <a:latin typeface="Calibri" panose="020F0502020204030204" pitchFamily="34" charset="0"/>
              </a:rPr>
              <a:t>. Le tournant mémoriel des années 1970 </a:t>
            </a:r>
            <a:endParaRPr lang="fr-FR" sz="3600" b="1" dirty="0">
              <a:solidFill>
                <a:srgbClr val="FF0000"/>
              </a:solidFill>
            </a:endParaRPr>
          </a:p>
        </p:txBody>
      </p:sp>
      <p:sp>
        <p:nvSpPr>
          <p:cNvPr id="3" name="Rectangle 2"/>
          <p:cNvSpPr/>
          <p:nvPr/>
        </p:nvSpPr>
        <p:spPr>
          <a:xfrm>
            <a:off x="542307" y="1125349"/>
            <a:ext cx="10944225" cy="954107"/>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A. Le </a:t>
            </a:r>
            <a:r>
              <a:rPr lang="fr-FR" sz="2800" b="1" dirty="0">
                <a:solidFill>
                  <a:srgbClr val="00B0F0"/>
                </a:solidFill>
                <a:latin typeface="Calibri" panose="020F0502020204030204" pitchFamily="34" charset="0"/>
              </a:rPr>
              <a:t>passé vichyste de la France revisité et l’affirmation progressive de la mémoire de la Shoah </a:t>
            </a:r>
          </a:p>
        </p:txBody>
      </p:sp>
      <p:pic>
        <p:nvPicPr>
          <p:cNvPr id="4" name="Image 3"/>
          <p:cNvPicPr>
            <a:picLocks noChangeAspect="1"/>
          </p:cNvPicPr>
          <p:nvPr/>
        </p:nvPicPr>
        <p:blipFill rotWithShape="1">
          <a:blip r:embed="rId2"/>
          <a:srcRect l="9688" t="14584" r="31328" b="26250"/>
          <a:stretch/>
        </p:blipFill>
        <p:spPr>
          <a:xfrm>
            <a:off x="180357" y="2566983"/>
            <a:ext cx="5801343" cy="3273341"/>
          </a:xfrm>
          <a:prstGeom prst="roundRect">
            <a:avLst/>
          </a:prstGeom>
        </p:spPr>
      </p:pic>
      <p:pic>
        <p:nvPicPr>
          <p:cNvPr id="5" name="Image 4"/>
          <p:cNvPicPr>
            <a:picLocks noChangeAspect="1"/>
          </p:cNvPicPr>
          <p:nvPr/>
        </p:nvPicPr>
        <p:blipFill rotWithShape="1">
          <a:blip r:embed="rId3"/>
          <a:srcRect l="12032" t="23611" r="32969" b="7639"/>
          <a:stretch/>
        </p:blipFill>
        <p:spPr>
          <a:xfrm>
            <a:off x="6228733" y="2566983"/>
            <a:ext cx="5801342" cy="4079069"/>
          </a:xfrm>
          <a:prstGeom prst="roundRect">
            <a:avLst/>
          </a:prstGeom>
        </p:spPr>
      </p:pic>
      <p:sp>
        <p:nvSpPr>
          <p:cNvPr id="6" name="Rectangle 5"/>
          <p:cNvSpPr/>
          <p:nvPr/>
        </p:nvSpPr>
        <p:spPr>
          <a:xfrm>
            <a:off x="542307" y="2297025"/>
            <a:ext cx="11163300" cy="523220"/>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B</a:t>
            </a:r>
            <a:r>
              <a:rPr lang="fr-FR" sz="2800" b="1" dirty="0">
                <a:solidFill>
                  <a:srgbClr val="00B0F0"/>
                </a:solidFill>
                <a:latin typeface="Calibri" panose="020F0502020204030204" pitchFamily="34" charset="0"/>
              </a:rPr>
              <a:t>. Le rôle de l’historien et de la société dans cette évolution mémorielle </a:t>
            </a:r>
            <a:endParaRPr lang="fr-FR" sz="2800" b="1" dirty="0">
              <a:solidFill>
                <a:srgbClr val="00B0F0"/>
              </a:solidFill>
            </a:endParaRPr>
          </a:p>
        </p:txBody>
      </p:sp>
      <p:pic>
        <p:nvPicPr>
          <p:cNvPr id="7" name="Image 6"/>
          <p:cNvPicPr>
            <a:picLocks noChangeAspect="1"/>
          </p:cNvPicPr>
          <p:nvPr/>
        </p:nvPicPr>
        <p:blipFill rotWithShape="1">
          <a:blip r:embed="rId4"/>
          <a:srcRect l="12890" t="21945" r="29687" b="13611"/>
          <a:stretch/>
        </p:blipFill>
        <p:spPr>
          <a:xfrm>
            <a:off x="180357" y="1009650"/>
            <a:ext cx="7000875" cy="4419600"/>
          </a:xfrm>
          <a:prstGeom prst="roundRect">
            <a:avLst/>
          </a:prstGeom>
        </p:spPr>
      </p:pic>
      <p:pic>
        <p:nvPicPr>
          <p:cNvPr id="8" name="Image 7"/>
          <p:cNvPicPr>
            <a:picLocks noChangeAspect="1"/>
          </p:cNvPicPr>
          <p:nvPr/>
        </p:nvPicPr>
        <p:blipFill>
          <a:blip r:embed="rId5"/>
          <a:stretch>
            <a:fillRect/>
          </a:stretch>
        </p:blipFill>
        <p:spPr>
          <a:xfrm>
            <a:off x="2604161" y="4410909"/>
            <a:ext cx="3624572" cy="2409173"/>
          </a:xfrm>
          <a:prstGeom prst="ellipse">
            <a:avLst/>
          </a:prstGeom>
        </p:spPr>
      </p:pic>
      <p:pic>
        <p:nvPicPr>
          <p:cNvPr id="9" name="Image 8"/>
          <p:cNvPicPr>
            <a:picLocks noChangeAspect="1"/>
          </p:cNvPicPr>
          <p:nvPr/>
        </p:nvPicPr>
        <p:blipFill rotWithShape="1">
          <a:blip r:embed="rId6"/>
          <a:srcRect l="12031" t="14584" r="58360" b="8194"/>
          <a:stretch/>
        </p:blipFill>
        <p:spPr>
          <a:xfrm>
            <a:off x="7428265" y="991383"/>
            <a:ext cx="4144610" cy="5828700"/>
          </a:xfrm>
          <a:prstGeom prst="rect">
            <a:avLst/>
          </a:prstGeom>
        </p:spPr>
      </p:pic>
      <p:pic>
        <p:nvPicPr>
          <p:cNvPr id="10" name="Image 9"/>
          <p:cNvPicPr>
            <a:picLocks noChangeAspect="1"/>
          </p:cNvPicPr>
          <p:nvPr/>
        </p:nvPicPr>
        <p:blipFill>
          <a:blip r:embed="rId7"/>
          <a:stretch>
            <a:fillRect/>
          </a:stretch>
        </p:blipFill>
        <p:spPr>
          <a:xfrm>
            <a:off x="7681295" y="991383"/>
            <a:ext cx="3500438" cy="5764748"/>
          </a:xfrm>
          <a:prstGeom prst="rect">
            <a:avLst/>
          </a:prstGeom>
        </p:spPr>
      </p:pic>
    </p:spTree>
    <p:extLst>
      <p:ext uri="{BB962C8B-B14F-4D97-AF65-F5344CB8AC3E}">
        <p14:creationId xmlns:p14="http://schemas.microsoft.com/office/powerpoint/2010/main" val="21902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6000">
              <a:srgbClr val="FF0000"/>
            </a:gs>
            <a:gs pos="100000">
              <a:srgbClr val="FFC000"/>
            </a:gs>
          </a:gsLst>
          <a:path path="shap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542307" y="261449"/>
            <a:ext cx="8439150" cy="646331"/>
          </a:xfrm>
          <a:prstGeom prst="rect">
            <a:avLst/>
          </a:prstGeom>
          <a:solidFill>
            <a:srgbClr val="FFFF00"/>
          </a:solidFill>
        </p:spPr>
        <p:txBody>
          <a:bodyPr wrap="square">
            <a:spAutoFit/>
          </a:bodyPr>
          <a:lstStyle/>
          <a:p>
            <a:r>
              <a:rPr lang="fr-FR" sz="3600" b="1" dirty="0" smtClean="0">
                <a:solidFill>
                  <a:srgbClr val="FF0000"/>
                </a:solidFill>
                <a:latin typeface="Calibri" panose="020F0502020204030204" pitchFamily="34" charset="0"/>
              </a:rPr>
              <a:t>II</a:t>
            </a:r>
            <a:r>
              <a:rPr lang="fr-FR" sz="3600" b="1" dirty="0">
                <a:solidFill>
                  <a:srgbClr val="FF0000"/>
                </a:solidFill>
                <a:latin typeface="Calibri" panose="020F0502020204030204" pitchFamily="34" charset="0"/>
              </a:rPr>
              <a:t>. Le tournant mémoriel des années 1970 </a:t>
            </a:r>
            <a:endParaRPr lang="fr-FR" sz="3600" b="1" dirty="0">
              <a:solidFill>
                <a:srgbClr val="FF0000"/>
              </a:solidFill>
            </a:endParaRPr>
          </a:p>
        </p:txBody>
      </p:sp>
      <p:sp>
        <p:nvSpPr>
          <p:cNvPr id="3" name="Rectangle 2"/>
          <p:cNvSpPr/>
          <p:nvPr/>
        </p:nvSpPr>
        <p:spPr>
          <a:xfrm>
            <a:off x="542307" y="1125349"/>
            <a:ext cx="10944225" cy="954107"/>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A. Le </a:t>
            </a:r>
            <a:r>
              <a:rPr lang="fr-FR" sz="2800" b="1" dirty="0">
                <a:solidFill>
                  <a:srgbClr val="00B0F0"/>
                </a:solidFill>
                <a:latin typeface="Calibri" panose="020F0502020204030204" pitchFamily="34" charset="0"/>
              </a:rPr>
              <a:t>passé vichyste de la France revisité et l’affirmation progressive de la mémoire de la Shoah </a:t>
            </a:r>
          </a:p>
        </p:txBody>
      </p:sp>
      <p:sp>
        <p:nvSpPr>
          <p:cNvPr id="6" name="Rectangle 5"/>
          <p:cNvSpPr/>
          <p:nvPr/>
        </p:nvSpPr>
        <p:spPr>
          <a:xfrm>
            <a:off x="542307" y="2297025"/>
            <a:ext cx="11163300" cy="523220"/>
          </a:xfrm>
          <a:prstGeom prst="rect">
            <a:avLst/>
          </a:prstGeom>
          <a:solidFill>
            <a:srgbClr val="FFFF00"/>
          </a:solidFill>
        </p:spPr>
        <p:txBody>
          <a:bodyPr wrap="square">
            <a:spAutoFit/>
          </a:bodyPr>
          <a:lstStyle/>
          <a:p>
            <a:r>
              <a:rPr lang="fr-FR" sz="2800" b="1" dirty="0" smtClean="0">
                <a:solidFill>
                  <a:srgbClr val="00B0F0"/>
                </a:solidFill>
                <a:latin typeface="Calibri" panose="020F0502020204030204" pitchFamily="34" charset="0"/>
              </a:rPr>
              <a:t>B</a:t>
            </a:r>
            <a:r>
              <a:rPr lang="fr-FR" sz="2800" b="1" dirty="0">
                <a:solidFill>
                  <a:srgbClr val="00B0F0"/>
                </a:solidFill>
                <a:latin typeface="Calibri" panose="020F0502020204030204" pitchFamily="34" charset="0"/>
              </a:rPr>
              <a:t>. Le rôle de l’historien et de la société dans cette évolution mémorielle </a:t>
            </a:r>
            <a:endParaRPr lang="fr-FR" sz="2800" b="1" dirty="0">
              <a:solidFill>
                <a:srgbClr val="00B0F0"/>
              </a:solidFill>
            </a:endParaRPr>
          </a:p>
        </p:txBody>
      </p:sp>
      <p:sp>
        <p:nvSpPr>
          <p:cNvPr id="11" name="Rectangle 10"/>
          <p:cNvSpPr/>
          <p:nvPr/>
        </p:nvSpPr>
        <p:spPr>
          <a:xfrm>
            <a:off x="542307" y="3037814"/>
            <a:ext cx="11163300" cy="1077218"/>
          </a:xfrm>
          <a:prstGeom prst="rect">
            <a:avLst/>
          </a:prstGeom>
          <a:solidFill>
            <a:srgbClr val="FFFF00"/>
          </a:solidFill>
        </p:spPr>
        <p:txBody>
          <a:bodyPr wrap="square">
            <a:spAutoFit/>
          </a:bodyPr>
          <a:lstStyle/>
          <a:p>
            <a:endParaRPr lang="fr-FR" sz="800" dirty="0">
              <a:solidFill>
                <a:srgbClr val="000000"/>
              </a:solidFill>
              <a:latin typeface="Calibri" panose="020F0502020204030204" pitchFamily="34" charset="0"/>
            </a:endParaRPr>
          </a:p>
          <a:p>
            <a:r>
              <a:rPr lang="fr-FR" sz="2800" b="1" dirty="0">
                <a:solidFill>
                  <a:srgbClr val="00B0F0"/>
                </a:solidFill>
                <a:latin typeface="Calibri" panose="020F0502020204030204" pitchFamily="34" charset="0"/>
              </a:rPr>
              <a:t>C. « L’ère du témoin » : l’installation d’un nouveau rapport entre l’historien, la société et les mémoires de la Seconde Guerre mondiale </a:t>
            </a:r>
            <a:endParaRPr lang="fr-FR" sz="2800" b="1" dirty="0">
              <a:solidFill>
                <a:srgbClr val="00B0F0"/>
              </a:solidFill>
            </a:endParaRPr>
          </a:p>
        </p:txBody>
      </p:sp>
      <p:pic>
        <p:nvPicPr>
          <p:cNvPr id="12" name="Image 11"/>
          <p:cNvPicPr>
            <a:picLocks noChangeAspect="1"/>
          </p:cNvPicPr>
          <p:nvPr/>
        </p:nvPicPr>
        <p:blipFill>
          <a:blip r:embed="rId2"/>
          <a:stretch>
            <a:fillRect/>
          </a:stretch>
        </p:blipFill>
        <p:spPr>
          <a:xfrm>
            <a:off x="0" y="1023411"/>
            <a:ext cx="3737625" cy="3343821"/>
          </a:xfrm>
          <a:prstGeom prst="rect">
            <a:avLst/>
          </a:prstGeom>
        </p:spPr>
      </p:pic>
      <p:sp>
        <p:nvSpPr>
          <p:cNvPr id="13" name="Rectangle 12"/>
          <p:cNvSpPr/>
          <p:nvPr/>
        </p:nvSpPr>
        <p:spPr>
          <a:xfrm>
            <a:off x="466725" y="4332601"/>
            <a:ext cx="2667000" cy="923330"/>
          </a:xfrm>
          <a:prstGeom prst="rect">
            <a:avLst/>
          </a:prstGeom>
          <a:solidFill>
            <a:srgbClr val="92D050"/>
          </a:solidFill>
        </p:spPr>
        <p:txBody>
          <a:bodyPr wrap="square">
            <a:spAutoFit/>
          </a:bodyPr>
          <a:lstStyle/>
          <a:p>
            <a:r>
              <a:rPr lang="fr-FR" b="1" dirty="0" smtClean="0">
                <a:latin typeface="Calibri" panose="020F0502020204030204" pitchFamily="34" charset="0"/>
              </a:rPr>
              <a:t>1961</a:t>
            </a:r>
            <a:r>
              <a:rPr lang="fr-FR" b="1" dirty="0">
                <a:latin typeface="Calibri" panose="020F0502020204030204" pitchFamily="34" charset="0"/>
              </a:rPr>
              <a:t>, procès Eichmann (Jérusalem) : la </a:t>
            </a:r>
            <a:r>
              <a:rPr lang="fr-FR" b="1" dirty="0" smtClean="0">
                <a:latin typeface="Calibri" panose="020F0502020204030204" pitchFamily="34" charset="0"/>
              </a:rPr>
              <a:t>parole aux </a:t>
            </a:r>
            <a:r>
              <a:rPr lang="fr-FR" b="1" dirty="0">
                <a:latin typeface="Calibri" panose="020F0502020204030204" pitchFamily="34" charset="0"/>
              </a:rPr>
              <a:t>témoins </a:t>
            </a:r>
            <a:endParaRPr lang="fr-FR" dirty="0"/>
          </a:p>
        </p:txBody>
      </p:sp>
      <p:pic>
        <p:nvPicPr>
          <p:cNvPr id="15" name="Image 14"/>
          <p:cNvPicPr>
            <a:picLocks noChangeAspect="1"/>
          </p:cNvPicPr>
          <p:nvPr/>
        </p:nvPicPr>
        <p:blipFill>
          <a:blip r:embed="rId3"/>
          <a:stretch>
            <a:fillRect/>
          </a:stretch>
        </p:blipFill>
        <p:spPr>
          <a:xfrm>
            <a:off x="3813825" y="1125349"/>
            <a:ext cx="3431134" cy="4353525"/>
          </a:xfrm>
          <a:prstGeom prst="rect">
            <a:avLst/>
          </a:prstGeom>
        </p:spPr>
      </p:pic>
      <p:sp>
        <p:nvSpPr>
          <p:cNvPr id="16" name="Rectangle 15"/>
          <p:cNvSpPr/>
          <p:nvPr/>
        </p:nvSpPr>
        <p:spPr>
          <a:xfrm>
            <a:off x="2140211" y="5488959"/>
            <a:ext cx="6096000" cy="1200329"/>
          </a:xfrm>
          <a:prstGeom prst="rect">
            <a:avLst/>
          </a:prstGeom>
          <a:solidFill>
            <a:srgbClr val="92D050"/>
          </a:solidFill>
        </p:spPr>
        <p:txBody>
          <a:bodyPr>
            <a:spAutoFit/>
          </a:bodyPr>
          <a:lstStyle/>
          <a:p>
            <a:r>
              <a:rPr lang="fr-FR" b="1" dirty="0" smtClean="0">
                <a:latin typeface="Calibri" panose="020F0502020204030204" pitchFamily="34" charset="0"/>
              </a:rPr>
              <a:t>Dans </a:t>
            </a:r>
            <a:r>
              <a:rPr lang="fr-FR" b="1" dirty="0">
                <a:latin typeface="Calibri" panose="020F0502020204030204" pitchFamily="34" charset="0"/>
              </a:rPr>
              <a:t>ce film de plus de 9h, Claude </a:t>
            </a:r>
            <a:r>
              <a:rPr lang="fr-FR" b="1" dirty="0" err="1">
                <a:latin typeface="Calibri" panose="020F0502020204030204" pitchFamily="34" charset="0"/>
              </a:rPr>
              <a:t>Lanzmann</a:t>
            </a:r>
            <a:r>
              <a:rPr lang="fr-FR" b="1" dirty="0">
                <a:latin typeface="Calibri" panose="020F0502020204030204" pitchFamily="34" charset="0"/>
              </a:rPr>
              <a:t> retrace le processus de destruction des juifs d’Europe – présenté dans sa singularité – à travers une succession de témoignages, sans utiliser aucune image d’archives. </a:t>
            </a:r>
            <a:endParaRPr lang="fr-FR" b="1" dirty="0"/>
          </a:p>
        </p:txBody>
      </p:sp>
      <p:pic>
        <p:nvPicPr>
          <p:cNvPr id="17" name="Image 16"/>
          <p:cNvPicPr>
            <a:picLocks noChangeAspect="1"/>
          </p:cNvPicPr>
          <p:nvPr/>
        </p:nvPicPr>
        <p:blipFill rotWithShape="1">
          <a:blip r:embed="rId4"/>
          <a:srcRect t="28760" r="6924" b="15558"/>
          <a:stretch/>
        </p:blipFill>
        <p:spPr>
          <a:xfrm>
            <a:off x="7321159" y="1080392"/>
            <a:ext cx="4762340" cy="2138051"/>
          </a:xfrm>
          <a:prstGeom prst="rect">
            <a:avLst/>
          </a:prstGeom>
        </p:spPr>
      </p:pic>
      <p:sp>
        <p:nvSpPr>
          <p:cNvPr id="18" name="Rectangle 17"/>
          <p:cNvSpPr/>
          <p:nvPr/>
        </p:nvSpPr>
        <p:spPr>
          <a:xfrm>
            <a:off x="7321159" y="3228528"/>
            <a:ext cx="4524485" cy="923330"/>
          </a:xfrm>
          <a:prstGeom prst="rect">
            <a:avLst/>
          </a:prstGeom>
          <a:solidFill>
            <a:srgbClr val="92D050"/>
          </a:solidFill>
        </p:spPr>
        <p:txBody>
          <a:bodyPr wrap="square">
            <a:spAutoFit/>
          </a:bodyPr>
          <a:lstStyle/>
          <a:p>
            <a:r>
              <a:rPr lang="fr-FR" b="1" dirty="0" smtClean="0">
                <a:latin typeface="Calibri" panose="020F0502020204030204" pitchFamily="34" charset="0"/>
              </a:rPr>
              <a:t>Lucie </a:t>
            </a:r>
            <a:r>
              <a:rPr lang="fr-FR" b="1" dirty="0">
                <a:latin typeface="Calibri" panose="020F0502020204030204" pitchFamily="34" charset="0"/>
              </a:rPr>
              <a:t>et Raymond Aubrac : </a:t>
            </a:r>
          </a:p>
          <a:p>
            <a:r>
              <a:rPr lang="fr-FR" b="1" dirty="0">
                <a:latin typeface="Calibri" panose="020F0502020204030204" pitchFamily="34" charset="0"/>
              </a:rPr>
              <a:t>des témoins actifs dans la transmission de la mémoire de la </a:t>
            </a:r>
            <a:r>
              <a:rPr lang="fr-FR" b="1" dirty="0" smtClean="0">
                <a:latin typeface="Calibri" panose="020F0502020204030204" pitchFamily="34" charset="0"/>
              </a:rPr>
              <a:t>Résistance </a:t>
            </a:r>
            <a:endParaRPr lang="fr-FR" b="1" dirty="0"/>
          </a:p>
        </p:txBody>
      </p:sp>
      <p:pic>
        <p:nvPicPr>
          <p:cNvPr id="19" name="Image 18"/>
          <p:cNvPicPr>
            <a:picLocks noChangeAspect="1"/>
          </p:cNvPicPr>
          <p:nvPr/>
        </p:nvPicPr>
        <p:blipFill rotWithShape="1">
          <a:blip r:embed="rId5"/>
          <a:srcRect l="6526" t="53793" r="7480" b="1250"/>
          <a:stretch/>
        </p:blipFill>
        <p:spPr>
          <a:xfrm>
            <a:off x="8560713" y="4151858"/>
            <a:ext cx="3144894" cy="2639125"/>
          </a:xfrm>
          <a:prstGeom prst="rect">
            <a:avLst/>
          </a:prstGeom>
        </p:spPr>
      </p:pic>
    </p:spTree>
    <p:extLst>
      <p:ext uri="{BB962C8B-B14F-4D97-AF65-F5344CB8AC3E}">
        <p14:creationId xmlns:p14="http://schemas.microsoft.com/office/powerpoint/2010/main" val="15041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9108</TotalTime>
  <Words>967</Words>
  <Application>Microsoft Office PowerPoint</Application>
  <PresentationFormat>Grand écran</PresentationFormat>
  <Paragraphs>56</Paragraphs>
  <Slides>13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13</vt:i4>
      </vt:variant>
    </vt:vector>
  </HeadingPairs>
  <TitlesOfParts>
    <vt:vector size="19" baseType="lpstr">
      <vt:lpstr>Arial</vt:lpstr>
      <vt:lpstr>Arial, Helvetica, sans-serif</vt:lpstr>
      <vt:lpstr>Calibri</vt:lpstr>
      <vt:lpstr>Calibri Light</vt:lpstr>
      <vt:lpstr>Quattrocento Sans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37</cp:revision>
  <dcterms:created xsi:type="dcterms:W3CDTF">2021-07-18T08:48:52Z</dcterms:created>
  <dcterms:modified xsi:type="dcterms:W3CDTF">2021-07-27T08:49:23Z</dcterms:modified>
</cp:coreProperties>
</file>