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sldIdLst>
    <p:sldId id="256" r:id="rId2"/>
    <p:sldId id="284" r:id="rId3"/>
    <p:sldId id="257" r:id="rId4"/>
    <p:sldId id="258" r:id="rId5"/>
    <p:sldId id="259" r:id="rId6"/>
    <p:sldId id="260" r:id="rId7"/>
    <p:sldId id="261" r:id="rId8"/>
    <p:sldId id="262" r:id="rId9"/>
    <p:sldId id="263" r:id="rId10"/>
    <p:sldId id="264" r:id="rId11"/>
    <p:sldId id="265" r:id="rId12"/>
    <p:sldId id="276" r:id="rId13"/>
    <p:sldId id="266" r:id="rId14"/>
    <p:sldId id="267" r:id="rId15"/>
    <p:sldId id="268" r:id="rId16"/>
    <p:sldId id="269" r:id="rId17"/>
    <p:sldId id="272" r:id="rId18"/>
    <p:sldId id="271" r:id="rId19"/>
    <p:sldId id="275" r:id="rId20"/>
    <p:sldId id="274" r:id="rId21"/>
    <p:sldId id="277" r:id="rId22"/>
    <p:sldId id="281" r:id="rId23"/>
    <p:sldId id="278" r:id="rId24"/>
    <p:sldId id="279" r:id="rId25"/>
    <p:sldId id="280" r:id="rId26"/>
    <p:sldId id="282" r:id="rId27"/>
    <p:sldId id="283"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99DD4-E564-4DF7-AB6A-65AC594DC0FB}" type="datetimeFigureOut">
              <a:rPr lang="fr-FR" smtClean="0"/>
              <a:t>06/06/2020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88F58-C00D-4684-90AA-8C32DAED13DE}" type="slidenum">
              <a:rPr lang="fr-FR" smtClean="0"/>
              <a:t>‹N°›</a:t>
            </a:fld>
            <a:endParaRPr lang="fr-FR"/>
          </a:p>
        </p:txBody>
      </p:sp>
    </p:spTree>
    <p:extLst>
      <p:ext uri="{BB962C8B-B14F-4D97-AF65-F5344CB8AC3E}">
        <p14:creationId xmlns:p14="http://schemas.microsoft.com/office/powerpoint/2010/main" val="41397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805433A1-BC81-4C61-A541-D037E359BEA6}" type="datetimeFigureOut">
              <a:rPr lang="fr-FR" smtClean="0"/>
              <a:pPr/>
              <a:t>06/06/2020</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0D2F0424-88A1-4E5C-846F-4E870BAA3278}"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05433A1-BC81-4C61-A541-D037E359BEA6}" type="datetimeFigureOut">
              <a:rPr lang="fr-FR" smtClean="0"/>
              <a:pPr/>
              <a:t>06/06/2020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2F0424-88A1-4E5C-846F-4E870BAA327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05433A1-BC81-4C61-A541-D037E359BEA6}" type="datetimeFigureOut">
              <a:rPr lang="fr-FR" smtClean="0"/>
              <a:pPr/>
              <a:t>06/06/2020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2F0424-88A1-4E5C-846F-4E870BAA327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05433A1-BC81-4C61-A541-D037E359BEA6}" type="datetimeFigureOut">
              <a:rPr lang="fr-FR" smtClean="0"/>
              <a:pPr/>
              <a:t>06/06/2020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2F0424-88A1-4E5C-846F-4E870BAA327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805433A1-BC81-4C61-A541-D037E359BEA6}" type="datetimeFigureOut">
              <a:rPr lang="fr-FR" smtClean="0"/>
              <a:pPr/>
              <a:t>06/06/2020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D2F0424-88A1-4E5C-846F-4E870BAA327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05433A1-BC81-4C61-A541-D037E359BEA6}" type="datetimeFigureOut">
              <a:rPr lang="fr-FR" smtClean="0"/>
              <a:pPr/>
              <a:t>06/06/2020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2F0424-88A1-4E5C-846F-4E870BAA327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05433A1-BC81-4C61-A541-D037E359BEA6}" type="datetimeFigureOut">
              <a:rPr lang="fr-FR" smtClean="0"/>
              <a:pPr/>
              <a:t>06/06/2020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D2F0424-88A1-4E5C-846F-4E870BAA327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805433A1-BC81-4C61-A541-D037E359BEA6}" type="datetimeFigureOut">
              <a:rPr lang="fr-FR" smtClean="0"/>
              <a:pPr/>
              <a:t>06/06/2020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D2F0424-88A1-4E5C-846F-4E870BAA327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05433A1-BC81-4C61-A541-D037E359BEA6}" type="datetimeFigureOut">
              <a:rPr lang="fr-FR" smtClean="0"/>
              <a:pPr/>
              <a:t>06/06/2020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D2F0424-88A1-4E5C-846F-4E870BAA327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05433A1-BC81-4C61-A541-D037E359BEA6}" type="datetimeFigureOut">
              <a:rPr lang="fr-FR" smtClean="0"/>
              <a:pPr/>
              <a:t>06/06/2020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2F0424-88A1-4E5C-846F-4E870BAA327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05433A1-BC81-4C61-A541-D037E359BEA6}" type="datetimeFigureOut">
              <a:rPr lang="fr-FR" smtClean="0"/>
              <a:pPr/>
              <a:t>06/06/2020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2F0424-88A1-4E5C-846F-4E870BAA327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05433A1-BC81-4C61-A541-D037E359BEA6}" type="datetimeFigureOut">
              <a:rPr lang="fr-FR" smtClean="0"/>
              <a:pPr/>
              <a:t>06/06/2020</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D2F0424-88A1-4E5C-846F-4E870BAA3278}"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1472" y="500042"/>
            <a:ext cx="7772400" cy="1470025"/>
          </a:xfrm>
        </p:spPr>
        <p:txBody>
          <a:bodyPr>
            <a:normAutofit fontScale="90000"/>
          </a:bodyPr>
          <a:lstStyle/>
          <a:p>
            <a:r>
              <a:rPr lang="fr-FR" b="1" u="sng" dirty="0" smtClean="0">
                <a:solidFill>
                  <a:srgbClr val="FF0000"/>
                </a:solidFill>
                <a:effectLst>
                  <a:outerShdw blurRad="38100" dist="38100" dir="2700000" algn="tl">
                    <a:srgbClr val="000000">
                      <a:alpha val="43137"/>
                    </a:srgbClr>
                  </a:outerShdw>
                </a:effectLst>
              </a:rPr>
              <a:t>les conséquences de la colonisation française</a:t>
            </a:r>
            <a:endParaRPr lang="fr-FR" u="sng" dirty="0">
              <a:solidFill>
                <a:srgbClr val="FF0000"/>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1857356" y="2928934"/>
            <a:ext cx="6400800" cy="1752600"/>
          </a:xfrm>
        </p:spPr>
        <p:txBody>
          <a:bodyPr>
            <a:normAutofit/>
          </a:bodyPr>
          <a:lstStyle/>
          <a:p>
            <a:endParaRPr lang="fr-FR" dirty="0"/>
          </a:p>
        </p:txBody>
      </p:sp>
      <p:sp>
        <p:nvSpPr>
          <p:cNvPr id="4" name="ZoneTexte 3"/>
          <p:cNvSpPr txBox="1"/>
          <p:nvPr/>
        </p:nvSpPr>
        <p:spPr>
          <a:xfrm>
            <a:off x="7643834" y="2071678"/>
            <a:ext cx="1285884" cy="830997"/>
          </a:xfrm>
          <a:prstGeom prst="rect">
            <a:avLst/>
          </a:prstGeom>
          <a:noFill/>
        </p:spPr>
        <p:txBody>
          <a:bodyPr wrap="square" rtlCol="0">
            <a:spAutoFit/>
          </a:bodyPr>
          <a:lstStyle/>
          <a:p>
            <a:r>
              <a:rPr lang="fr-FR" sz="1600" dirty="0" smtClean="0"/>
              <a:t>POUDOU</a:t>
            </a:r>
          </a:p>
          <a:p>
            <a:r>
              <a:rPr lang="fr-FR" sz="1600" dirty="0" smtClean="0"/>
              <a:t>Florian 1erG2</a:t>
            </a:r>
            <a:endParaRPr lang="fr-FR" sz="1600" dirty="0"/>
          </a:p>
        </p:txBody>
      </p:sp>
      <p:pic>
        <p:nvPicPr>
          <p:cNvPr id="14338" name="Picture 2"/>
          <p:cNvPicPr>
            <a:picLocks noChangeAspect="1" noChangeArrowheads="1"/>
          </p:cNvPicPr>
          <p:nvPr/>
        </p:nvPicPr>
        <p:blipFill>
          <a:blip r:embed="rId2"/>
          <a:srcRect/>
          <a:stretch>
            <a:fillRect/>
          </a:stretch>
        </p:blipFill>
        <p:spPr bwMode="auto">
          <a:xfrm>
            <a:off x="2857488" y="2214554"/>
            <a:ext cx="3400434" cy="42227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500" dirty="0" smtClean="0"/>
              <a:t>II/ Des individus hiérarchisés et inégaux</a:t>
            </a:r>
            <a:br>
              <a:rPr lang="fr-FR" sz="2500" dirty="0" smtClean="0"/>
            </a:br>
            <a:endParaRPr lang="fr-FR" sz="2500" dirty="0"/>
          </a:p>
        </p:txBody>
      </p:sp>
      <p:sp>
        <p:nvSpPr>
          <p:cNvPr id="3" name="Espace réservé du contenu 2"/>
          <p:cNvSpPr>
            <a:spLocks noGrp="1"/>
          </p:cNvSpPr>
          <p:nvPr>
            <p:ph idx="1"/>
          </p:nvPr>
        </p:nvSpPr>
        <p:spPr>
          <a:xfrm>
            <a:off x="428596" y="1428736"/>
            <a:ext cx="8229600" cy="1185858"/>
          </a:xfrm>
        </p:spPr>
        <p:txBody>
          <a:bodyPr>
            <a:normAutofit/>
          </a:bodyPr>
          <a:lstStyle/>
          <a:p>
            <a:r>
              <a:rPr lang="fr-FR" sz="1800" dirty="0" smtClean="0"/>
              <a:t>La colonisation est violente vis-à-vis des indigènes :</a:t>
            </a:r>
            <a:endParaRPr lang="fr-FR" sz="1800" dirty="0"/>
          </a:p>
        </p:txBody>
      </p:sp>
      <p:sp>
        <p:nvSpPr>
          <p:cNvPr id="4" name="ZoneTexte 3"/>
          <p:cNvSpPr txBox="1"/>
          <p:nvPr/>
        </p:nvSpPr>
        <p:spPr>
          <a:xfrm>
            <a:off x="785786" y="1785926"/>
            <a:ext cx="6929486" cy="646331"/>
          </a:xfrm>
          <a:prstGeom prst="rect">
            <a:avLst/>
          </a:prstGeom>
          <a:noFill/>
        </p:spPr>
        <p:txBody>
          <a:bodyPr wrap="square" rtlCol="0">
            <a:spAutoFit/>
          </a:bodyPr>
          <a:lstStyle/>
          <a:p>
            <a:r>
              <a:rPr lang="fr-FR" dirty="0" smtClean="0"/>
              <a:t>-Les français font aussi face à une résistance tenace en Guinée (1884 à 1898) dirigé par </a:t>
            </a:r>
            <a:r>
              <a:rPr lang="fr-FR" dirty="0" err="1" smtClean="0"/>
              <a:t>Samory</a:t>
            </a:r>
            <a:r>
              <a:rPr lang="fr-FR" dirty="0" smtClean="0"/>
              <a:t> Touré, empereur du </a:t>
            </a:r>
            <a:r>
              <a:rPr lang="fr-FR" dirty="0" err="1" smtClean="0"/>
              <a:t>Wassoulou</a:t>
            </a:r>
            <a:r>
              <a:rPr lang="fr-FR" dirty="0" smtClean="0"/>
              <a:t>.</a:t>
            </a:r>
            <a:endParaRPr lang="fr-FR" dirty="0"/>
          </a:p>
        </p:txBody>
      </p:sp>
      <p:pic>
        <p:nvPicPr>
          <p:cNvPr id="1026" name="Picture 2"/>
          <p:cNvPicPr>
            <a:picLocks noChangeAspect="1" noChangeArrowheads="1"/>
          </p:cNvPicPr>
          <p:nvPr/>
        </p:nvPicPr>
        <p:blipFill>
          <a:blip r:embed="rId2"/>
          <a:srcRect/>
          <a:stretch>
            <a:fillRect/>
          </a:stretch>
        </p:blipFill>
        <p:spPr bwMode="auto">
          <a:xfrm>
            <a:off x="785786" y="2571744"/>
            <a:ext cx="2974760" cy="3929090"/>
          </a:xfrm>
          <a:prstGeom prst="rect">
            <a:avLst/>
          </a:prstGeom>
          <a:noFill/>
          <a:ln w="9525">
            <a:noFill/>
            <a:miter lim="800000"/>
            <a:headEnd/>
            <a:tailEnd/>
          </a:ln>
          <a:effectLst/>
        </p:spPr>
      </p:pic>
      <p:sp>
        <p:nvSpPr>
          <p:cNvPr id="7" name="ZoneTexte 6"/>
          <p:cNvSpPr txBox="1"/>
          <p:nvPr/>
        </p:nvSpPr>
        <p:spPr>
          <a:xfrm>
            <a:off x="1142976" y="6488668"/>
            <a:ext cx="2500330" cy="369332"/>
          </a:xfrm>
          <a:prstGeom prst="rect">
            <a:avLst/>
          </a:prstGeom>
          <a:noFill/>
        </p:spPr>
        <p:txBody>
          <a:bodyPr wrap="square" rtlCol="0">
            <a:spAutoFit/>
          </a:bodyPr>
          <a:lstStyle/>
          <a:p>
            <a:r>
              <a:rPr lang="fr-FR" dirty="0" err="1" smtClean="0"/>
              <a:t>Samory</a:t>
            </a:r>
            <a:r>
              <a:rPr lang="fr-FR" dirty="0" smtClean="0"/>
              <a:t> Touré</a:t>
            </a:r>
            <a:endParaRPr lang="fr-FR" dirty="0"/>
          </a:p>
        </p:txBody>
      </p:sp>
      <p:sp>
        <p:nvSpPr>
          <p:cNvPr id="8" name="ZoneTexte 7"/>
          <p:cNvSpPr txBox="1"/>
          <p:nvPr/>
        </p:nvSpPr>
        <p:spPr>
          <a:xfrm>
            <a:off x="4572000" y="3214686"/>
            <a:ext cx="3357586" cy="2308324"/>
          </a:xfrm>
          <a:prstGeom prst="rect">
            <a:avLst/>
          </a:prstGeom>
          <a:noFill/>
        </p:spPr>
        <p:txBody>
          <a:bodyPr wrap="square" rtlCol="0">
            <a:spAutoFit/>
          </a:bodyPr>
          <a:lstStyle/>
          <a:p>
            <a:r>
              <a:rPr lang="fr-FR" dirty="0" smtClean="0"/>
              <a:t>Cela montre que contrairement à ce que l’on pourrait penser les français n’arrivent pas dans des territoires désorganisés et primitifs mais ils font face à des royaumes et des empires avec à leur tête un  chef qui organise une résistance.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500" dirty="0" smtClean="0"/>
              <a:t>II/ Des individus hiérarchisés et inégaux</a:t>
            </a:r>
            <a:br>
              <a:rPr lang="fr-FR" sz="2500" dirty="0" smtClean="0"/>
            </a:br>
            <a:endParaRPr lang="fr-FR" sz="2500" dirty="0"/>
          </a:p>
        </p:txBody>
      </p:sp>
      <p:sp>
        <p:nvSpPr>
          <p:cNvPr id="3" name="Espace réservé du contenu 2"/>
          <p:cNvSpPr>
            <a:spLocks noGrp="1"/>
          </p:cNvSpPr>
          <p:nvPr>
            <p:ph idx="1"/>
          </p:nvPr>
        </p:nvSpPr>
        <p:spPr>
          <a:xfrm>
            <a:off x="428596" y="1214422"/>
            <a:ext cx="8229600" cy="571504"/>
          </a:xfrm>
        </p:spPr>
        <p:txBody>
          <a:bodyPr>
            <a:normAutofit/>
          </a:bodyPr>
          <a:lstStyle/>
          <a:p>
            <a:r>
              <a:rPr lang="fr-FR" sz="1800" dirty="0" smtClean="0"/>
              <a:t>Cette résistance se poursuit après la conquête :</a:t>
            </a:r>
            <a:endParaRPr lang="fr-FR" sz="1800" dirty="0"/>
          </a:p>
        </p:txBody>
      </p:sp>
      <p:pic>
        <p:nvPicPr>
          <p:cNvPr id="2050" name="Picture 2"/>
          <p:cNvPicPr>
            <a:picLocks noChangeAspect="1" noChangeArrowheads="1"/>
          </p:cNvPicPr>
          <p:nvPr/>
        </p:nvPicPr>
        <p:blipFill>
          <a:blip r:embed="rId2"/>
          <a:srcRect/>
          <a:stretch>
            <a:fillRect/>
          </a:stretch>
        </p:blipFill>
        <p:spPr bwMode="auto">
          <a:xfrm>
            <a:off x="3500430" y="2428868"/>
            <a:ext cx="2714644" cy="3723327"/>
          </a:xfrm>
          <a:prstGeom prst="rect">
            <a:avLst/>
          </a:prstGeom>
          <a:noFill/>
          <a:ln w="9525">
            <a:noFill/>
            <a:miter lim="800000"/>
            <a:headEnd/>
            <a:tailEnd/>
          </a:ln>
          <a:effectLst/>
        </p:spPr>
      </p:pic>
      <p:sp>
        <p:nvSpPr>
          <p:cNvPr id="5" name="ZoneTexte 4"/>
          <p:cNvSpPr txBox="1"/>
          <p:nvPr/>
        </p:nvSpPr>
        <p:spPr>
          <a:xfrm>
            <a:off x="3929058" y="6286520"/>
            <a:ext cx="2143140" cy="338554"/>
          </a:xfrm>
          <a:prstGeom prst="rect">
            <a:avLst/>
          </a:prstGeom>
          <a:noFill/>
        </p:spPr>
        <p:txBody>
          <a:bodyPr wrap="square" rtlCol="0">
            <a:spAutoFit/>
          </a:bodyPr>
          <a:lstStyle/>
          <a:p>
            <a:r>
              <a:rPr lang="fr-FR" sz="1600" dirty="0" smtClean="0"/>
              <a:t>Hoang </a:t>
            </a:r>
            <a:r>
              <a:rPr lang="fr-FR" sz="1600" dirty="0" err="1" smtClean="0"/>
              <a:t>Hoa</a:t>
            </a:r>
            <a:r>
              <a:rPr lang="fr-FR" sz="1600" dirty="0" smtClean="0"/>
              <a:t> </a:t>
            </a:r>
            <a:r>
              <a:rPr lang="fr-FR" sz="1600" dirty="0" err="1" smtClean="0"/>
              <a:t>Tham</a:t>
            </a:r>
            <a:endParaRPr lang="fr-FR" sz="1600" dirty="0"/>
          </a:p>
        </p:txBody>
      </p:sp>
      <p:sp>
        <p:nvSpPr>
          <p:cNvPr id="6" name="ZoneTexte 5"/>
          <p:cNvSpPr txBox="1"/>
          <p:nvPr/>
        </p:nvSpPr>
        <p:spPr>
          <a:xfrm>
            <a:off x="785786" y="1714488"/>
            <a:ext cx="8001056" cy="830997"/>
          </a:xfrm>
          <a:prstGeom prst="rect">
            <a:avLst/>
          </a:prstGeom>
          <a:noFill/>
        </p:spPr>
        <p:txBody>
          <a:bodyPr wrap="square" rtlCol="0">
            <a:spAutoFit/>
          </a:bodyPr>
          <a:lstStyle/>
          <a:p>
            <a:r>
              <a:rPr lang="fr-FR" sz="1600" dirty="0" smtClean="0"/>
              <a:t>Comme en Indochine ou une résistance virulente sous forme de guérilla (une guerre d’harcèlement) est mené par un chef nationaliste vietnamien, Hoang </a:t>
            </a:r>
            <a:r>
              <a:rPr lang="fr-FR" sz="1600" dirty="0" err="1" smtClean="0"/>
              <a:t>Hoa</a:t>
            </a:r>
            <a:r>
              <a:rPr lang="fr-FR" sz="1600" dirty="0" smtClean="0"/>
              <a:t> </a:t>
            </a:r>
            <a:r>
              <a:rPr lang="fr-FR" sz="1600" dirty="0" err="1" smtClean="0"/>
              <a:t>Thampour</a:t>
            </a:r>
            <a:r>
              <a:rPr lang="fr-FR" sz="1600" dirty="0" smtClean="0"/>
              <a:t> pour faire céder les français. </a:t>
            </a:r>
            <a:endParaRPr lang="fr-FR"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fontScale="90000"/>
          </a:bodyPr>
          <a:lstStyle/>
          <a:p>
            <a:r>
              <a:rPr lang="fr-FR" sz="2500" dirty="0" smtClean="0"/>
              <a:t>II/ Des individus hiérarchisés et inégaux</a:t>
            </a:r>
            <a:br>
              <a:rPr lang="fr-FR" sz="2500" dirty="0" smtClean="0"/>
            </a:br>
            <a:endParaRPr lang="fr-FR" sz="2500" dirty="0"/>
          </a:p>
        </p:txBody>
      </p:sp>
      <p:sp>
        <p:nvSpPr>
          <p:cNvPr id="3" name="Espace réservé du contenu 2"/>
          <p:cNvSpPr>
            <a:spLocks noGrp="1"/>
          </p:cNvSpPr>
          <p:nvPr>
            <p:ph idx="1"/>
          </p:nvPr>
        </p:nvSpPr>
        <p:spPr>
          <a:xfrm>
            <a:off x="8908269" y="-235739"/>
            <a:ext cx="471462" cy="471478"/>
          </a:xfrm>
        </p:spPr>
        <p:txBody>
          <a:bodyPr>
            <a:normAutofit fontScale="92500" lnSpcReduction="10000"/>
          </a:bodyPr>
          <a:lstStyle/>
          <a:p>
            <a:endParaRPr lang="fr-FR" dirty="0"/>
          </a:p>
        </p:txBody>
      </p:sp>
      <p:sp>
        <p:nvSpPr>
          <p:cNvPr id="4" name="ZoneTexte 3"/>
          <p:cNvSpPr txBox="1"/>
          <p:nvPr/>
        </p:nvSpPr>
        <p:spPr>
          <a:xfrm>
            <a:off x="1000100" y="1571612"/>
            <a:ext cx="6643734" cy="1754326"/>
          </a:xfrm>
          <a:prstGeom prst="rect">
            <a:avLst/>
          </a:prstGeom>
          <a:noFill/>
        </p:spPr>
        <p:txBody>
          <a:bodyPr wrap="square" rtlCol="0">
            <a:spAutoFit/>
          </a:bodyPr>
          <a:lstStyle/>
          <a:p>
            <a:r>
              <a:rPr lang="fr-FR" dirty="0" smtClean="0"/>
              <a:t>Jule Ferry lors  d’un de ces discours avait annoncé que l’un des objectifs de la colonisation était d’apporter les lumières de la civilisation  notamment  par le biais de la scolarisation  hors en 1914 en Algérie seulement 5% des enfants sont scolarisés.</a:t>
            </a:r>
          </a:p>
          <a:p>
            <a:r>
              <a:rPr lang="fr-FR" dirty="0" smtClean="0"/>
              <a:t>Car seulement les anciennes élites locales vont en bénéficier afin de les convaincre de s’associer aux colonisateurs.</a:t>
            </a:r>
            <a:endParaRPr lang="fr-FR" dirty="0"/>
          </a:p>
        </p:txBody>
      </p:sp>
      <p:sp>
        <p:nvSpPr>
          <p:cNvPr id="5" name="ZoneTexte 4"/>
          <p:cNvSpPr txBox="1"/>
          <p:nvPr/>
        </p:nvSpPr>
        <p:spPr>
          <a:xfrm>
            <a:off x="1142976" y="3643314"/>
            <a:ext cx="6858048" cy="2031325"/>
          </a:xfrm>
          <a:prstGeom prst="rect">
            <a:avLst/>
          </a:prstGeom>
          <a:noFill/>
        </p:spPr>
        <p:txBody>
          <a:bodyPr wrap="square" rtlCol="0">
            <a:spAutoFit/>
          </a:bodyPr>
          <a:lstStyle/>
          <a:p>
            <a:r>
              <a:rPr lang="fr-FR" dirty="0" smtClean="0"/>
              <a:t>Mais une partie de cette nouvelle génération formé dans les écoles françaises va revendiquer une égalité des droits, une modernisation du pays voire même l’indépendance.</a:t>
            </a:r>
          </a:p>
          <a:p>
            <a:r>
              <a:rPr lang="fr-FR" dirty="0" smtClean="0"/>
              <a:t>Car cette nouvelle élite va s’imprégner des idées de la révolution  de 1789 en France ( la souveraineté nationale, les libertés, l’égalité…) donnant naissance aux premiers mouvements indépendantistes avant la première guerre mondiale.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500" dirty="0" smtClean="0"/>
              <a:t>II/ Des individus hiérarchisés et inégaux</a:t>
            </a:r>
            <a:br>
              <a:rPr lang="fr-FR" sz="2500" dirty="0" smtClean="0"/>
            </a:br>
            <a:endParaRPr lang="fr-FR" sz="2500" dirty="0"/>
          </a:p>
        </p:txBody>
      </p:sp>
      <p:sp>
        <p:nvSpPr>
          <p:cNvPr id="3" name="Espace réservé du contenu 2"/>
          <p:cNvSpPr>
            <a:spLocks noGrp="1"/>
          </p:cNvSpPr>
          <p:nvPr>
            <p:ph idx="1"/>
          </p:nvPr>
        </p:nvSpPr>
        <p:spPr>
          <a:xfrm>
            <a:off x="1285852" y="1000108"/>
            <a:ext cx="8229600" cy="614354"/>
          </a:xfrm>
        </p:spPr>
        <p:txBody>
          <a:bodyPr>
            <a:normAutofit/>
          </a:bodyPr>
          <a:lstStyle/>
          <a:p>
            <a:r>
              <a:rPr lang="fr-FR" sz="1900" dirty="0" smtClean="0"/>
              <a:t>b/Une société coloniale hiérarchisé</a:t>
            </a:r>
          </a:p>
        </p:txBody>
      </p:sp>
      <p:sp>
        <p:nvSpPr>
          <p:cNvPr id="5" name="Triangle isocèle 4"/>
          <p:cNvSpPr/>
          <p:nvPr/>
        </p:nvSpPr>
        <p:spPr>
          <a:xfrm>
            <a:off x="2357422" y="1857364"/>
            <a:ext cx="3929090" cy="35004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a:stCxn id="5" idx="5"/>
            <a:endCxn id="5" idx="1"/>
          </p:cNvCxnSpPr>
          <p:nvPr/>
        </p:nvCxnSpPr>
        <p:spPr>
          <a:xfrm flipH="1">
            <a:off x="3339695" y="3607595"/>
            <a:ext cx="1964545"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643306" y="2786058"/>
            <a:ext cx="1428760" cy="584775"/>
          </a:xfrm>
          <a:prstGeom prst="rect">
            <a:avLst/>
          </a:prstGeom>
          <a:noFill/>
        </p:spPr>
        <p:txBody>
          <a:bodyPr wrap="square" rtlCol="0">
            <a:spAutoFit/>
          </a:bodyPr>
          <a:lstStyle/>
          <a:p>
            <a:pPr algn="ctr"/>
            <a:r>
              <a:rPr lang="fr-FR" sz="1600" dirty="0" smtClean="0"/>
              <a:t>Les colons français</a:t>
            </a:r>
            <a:endParaRPr lang="fr-FR" sz="1600" dirty="0"/>
          </a:p>
        </p:txBody>
      </p:sp>
      <p:sp>
        <p:nvSpPr>
          <p:cNvPr id="15" name="ZoneTexte 14"/>
          <p:cNvSpPr txBox="1"/>
          <p:nvPr/>
        </p:nvSpPr>
        <p:spPr>
          <a:xfrm>
            <a:off x="3428992" y="3714752"/>
            <a:ext cx="1857388" cy="1200329"/>
          </a:xfrm>
          <a:prstGeom prst="rect">
            <a:avLst/>
          </a:prstGeom>
          <a:noFill/>
        </p:spPr>
        <p:txBody>
          <a:bodyPr wrap="square" rtlCol="0">
            <a:spAutoFit/>
          </a:bodyPr>
          <a:lstStyle/>
          <a:p>
            <a:pPr algn="ctr"/>
            <a:r>
              <a:rPr lang="fr-FR" dirty="0" smtClean="0"/>
              <a:t>Les indigènes constitués des populations locale </a:t>
            </a:r>
            <a:endParaRPr lang="fr-FR" dirty="0"/>
          </a:p>
        </p:txBody>
      </p:sp>
      <p:cxnSp>
        <p:nvCxnSpPr>
          <p:cNvPr id="20" name="Connecteur droit avec flèche 19"/>
          <p:cNvCxnSpPr/>
          <p:nvPr/>
        </p:nvCxnSpPr>
        <p:spPr>
          <a:xfrm>
            <a:off x="2571736" y="2786058"/>
            <a:ext cx="1285884" cy="2857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rot="10800000" flipV="1">
            <a:off x="5143504" y="4071942"/>
            <a:ext cx="1285884" cy="2143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214282" y="1857364"/>
            <a:ext cx="2500330" cy="2062103"/>
          </a:xfrm>
          <a:prstGeom prst="rect">
            <a:avLst/>
          </a:prstGeom>
          <a:noFill/>
        </p:spPr>
        <p:txBody>
          <a:bodyPr wrap="square" rtlCol="0">
            <a:spAutoFit/>
          </a:bodyPr>
          <a:lstStyle/>
          <a:p>
            <a:r>
              <a:rPr lang="fr-FR" sz="1600" dirty="0" smtClean="0"/>
              <a:t>Les colons français bien qu’en minorité occupent tous les postes de commandement ainsi que les emplois qualifiés (fonctionnaires, propriétaires, gouverneurs…) </a:t>
            </a:r>
            <a:endParaRPr lang="fr-FR" sz="1600" dirty="0"/>
          </a:p>
        </p:txBody>
      </p:sp>
      <p:sp>
        <p:nvSpPr>
          <p:cNvPr id="29" name="ZoneTexte 28"/>
          <p:cNvSpPr txBox="1"/>
          <p:nvPr/>
        </p:nvSpPr>
        <p:spPr>
          <a:xfrm>
            <a:off x="6357950" y="3429000"/>
            <a:ext cx="2143140" cy="1323439"/>
          </a:xfrm>
          <a:prstGeom prst="rect">
            <a:avLst/>
          </a:prstGeom>
          <a:noFill/>
        </p:spPr>
        <p:txBody>
          <a:bodyPr wrap="square" rtlCol="0">
            <a:spAutoFit/>
          </a:bodyPr>
          <a:lstStyle/>
          <a:p>
            <a:r>
              <a:rPr lang="fr-FR" sz="1600" dirty="0" smtClean="0"/>
              <a:t>Les indigènes, eux composent la main d’œuvre des exploitations et la domesticité</a:t>
            </a:r>
            <a:endParaRPr lang="fr-FR" sz="1600" dirty="0"/>
          </a:p>
        </p:txBody>
      </p:sp>
      <p:sp>
        <p:nvSpPr>
          <p:cNvPr id="32" name="Rectangle 31"/>
          <p:cNvSpPr/>
          <p:nvPr/>
        </p:nvSpPr>
        <p:spPr>
          <a:xfrm>
            <a:off x="285720" y="1785926"/>
            <a:ext cx="2286016" cy="22145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6429388" y="3500438"/>
            <a:ext cx="1714512" cy="12144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357290" y="5500702"/>
            <a:ext cx="6215106" cy="1077218"/>
          </a:xfrm>
          <a:prstGeom prst="rect">
            <a:avLst/>
          </a:prstGeom>
          <a:noFill/>
        </p:spPr>
        <p:txBody>
          <a:bodyPr wrap="square" rtlCol="0">
            <a:spAutoFit/>
          </a:bodyPr>
          <a:lstStyle/>
          <a:p>
            <a:r>
              <a:rPr lang="fr-FR" sz="1600" dirty="0" smtClean="0"/>
              <a:t>Cela entraine une ségrégation sociale où les français considèrent être de la race blanche supérieure, les seuls à pouvoir exercer les fonctions de commandements alors que les indigènes, eux ne peuvent exercer que des fonctions subalternes.</a:t>
            </a:r>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fade">
                                      <p:cBhvr>
                                        <p:cTn id="13" dur="500"/>
                                        <p:tgtEl>
                                          <p:spTgt spid="2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fade">
                                      <p:cBhvr>
                                        <p:cTn id="18" dur="500"/>
                                        <p:tgtEl>
                                          <p:spTgt spid="29">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xEl>
                                              <p:pRg st="0" end="0"/>
                                            </p:txEl>
                                          </p:spTgt>
                                        </p:tgtEl>
                                        <p:attrNameLst>
                                          <p:attrName>style.visibility</p:attrName>
                                        </p:attrNameLst>
                                      </p:cBhvr>
                                      <p:to>
                                        <p:strVal val="visible"/>
                                      </p:to>
                                    </p:set>
                                    <p:animEffect transition="in" filter="fade">
                                      <p:cBhvr>
                                        <p:cTn id="29"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29" grpId="0" build="allAtOnce"/>
      <p:bldP spid="32" grpId="0" animBg="1"/>
      <p:bldP spid="33" grpId="0" animBg="1"/>
      <p:bldP spid="3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500" dirty="0" smtClean="0"/>
              <a:t>II/ Des individus hiérarchisés et inégaux</a:t>
            </a:r>
            <a:br>
              <a:rPr lang="fr-FR" sz="2500" dirty="0" smtClean="0"/>
            </a:br>
            <a:endParaRPr lang="fr-FR" sz="2500" dirty="0"/>
          </a:p>
        </p:txBody>
      </p:sp>
      <p:sp>
        <p:nvSpPr>
          <p:cNvPr id="3" name="Espace réservé du contenu 2"/>
          <p:cNvSpPr>
            <a:spLocks noGrp="1"/>
          </p:cNvSpPr>
          <p:nvPr>
            <p:ph idx="1"/>
          </p:nvPr>
        </p:nvSpPr>
        <p:spPr>
          <a:xfrm>
            <a:off x="8858248" y="0"/>
            <a:ext cx="285752" cy="542916"/>
          </a:xfrm>
        </p:spPr>
        <p:txBody>
          <a:bodyPr/>
          <a:lstStyle/>
          <a:p>
            <a:endParaRPr lang="fr-FR" dirty="0"/>
          </a:p>
        </p:txBody>
      </p:sp>
      <p:sp>
        <p:nvSpPr>
          <p:cNvPr id="4" name="ZoneTexte 3"/>
          <p:cNvSpPr txBox="1"/>
          <p:nvPr/>
        </p:nvSpPr>
        <p:spPr>
          <a:xfrm>
            <a:off x="571472" y="1500174"/>
            <a:ext cx="8143932" cy="830997"/>
          </a:xfrm>
          <a:prstGeom prst="rect">
            <a:avLst/>
          </a:prstGeom>
          <a:noFill/>
        </p:spPr>
        <p:txBody>
          <a:bodyPr wrap="square" rtlCol="0">
            <a:spAutoFit/>
          </a:bodyPr>
          <a:lstStyle/>
          <a:p>
            <a:r>
              <a:rPr lang="fr-FR" sz="1600" dirty="0" smtClean="0"/>
              <a:t>L’esclavage est abolie depuis 1848 cependant les populations locales sont exploités par le biais du travail forcé ( taches imposées avec une faible voir aucune rémunération) permet de réaliser des aménagements dans les colonies.</a:t>
            </a:r>
          </a:p>
        </p:txBody>
      </p:sp>
      <p:pic>
        <p:nvPicPr>
          <p:cNvPr id="3075" name="Picture 3"/>
          <p:cNvPicPr>
            <a:picLocks noChangeAspect="1" noChangeArrowheads="1"/>
          </p:cNvPicPr>
          <p:nvPr/>
        </p:nvPicPr>
        <p:blipFill>
          <a:blip r:embed="rId2"/>
          <a:srcRect/>
          <a:stretch>
            <a:fillRect/>
          </a:stretch>
        </p:blipFill>
        <p:spPr bwMode="auto">
          <a:xfrm>
            <a:off x="214282" y="2357430"/>
            <a:ext cx="4143404" cy="4365920"/>
          </a:xfrm>
          <a:prstGeom prst="rect">
            <a:avLst/>
          </a:prstGeom>
          <a:noFill/>
          <a:ln w="9525">
            <a:noFill/>
            <a:miter lim="800000"/>
            <a:headEnd/>
            <a:tailEnd/>
          </a:ln>
          <a:effectLst/>
        </p:spPr>
      </p:pic>
      <p:sp>
        <p:nvSpPr>
          <p:cNvPr id="7" name="ZoneTexte 6"/>
          <p:cNvSpPr txBox="1"/>
          <p:nvPr/>
        </p:nvSpPr>
        <p:spPr>
          <a:xfrm>
            <a:off x="5929322" y="2786058"/>
            <a:ext cx="2786082" cy="1323439"/>
          </a:xfrm>
          <a:prstGeom prst="rect">
            <a:avLst/>
          </a:prstGeom>
          <a:noFill/>
        </p:spPr>
        <p:txBody>
          <a:bodyPr wrap="square" rtlCol="0">
            <a:spAutoFit/>
          </a:bodyPr>
          <a:lstStyle/>
          <a:p>
            <a:r>
              <a:rPr lang="fr-FR" sz="1600" dirty="0" smtClean="0"/>
              <a:t>Exemple de travail forcé où des africains préparent un terrain pour sans doute construire une voie de transport.</a:t>
            </a:r>
            <a:endParaRPr lang="fr-FR" sz="1600" dirty="0"/>
          </a:p>
        </p:txBody>
      </p:sp>
      <p:sp>
        <p:nvSpPr>
          <p:cNvPr id="8" name="Rectangle 7"/>
          <p:cNvSpPr/>
          <p:nvPr/>
        </p:nvSpPr>
        <p:spPr>
          <a:xfrm>
            <a:off x="6000760" y="2857496"/>
            <a:ext cx="2500330" cy="12144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rot="10800000" flipV="1">
            <a:off x="3857620" y="3429000"/>
            <a:ext cx="2143140" cy="4098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000100" y="928670"/>
            <a:ext cx="8143900" cy="384721"/>
          </a:xfrm>
          <a:prstGeom prst="rect">
            <a:avLst/>
          </a:prstGeom>
          <a:noFill/>
        </p:spPr>
        <p:txBody>
          <a:bodyPr wrap="square" rtlCol="0">
            <a:spAutoFit/>
          </a:bodyPr>
          <a:lstStyle/>
          <a:p>
            <a:r>
              <a:rPr lang="fr-FR" sz="1900" dirty="0" smtClean="0"/>
              <a:t>c/Des populations exploités à l’encontre des valeurs de la république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500" dirty="0" smtClean="0"/>
              <a:t>II/ Des individus hiérarchisés et inégaux</a:t>
            </a:r>
            <a:br>
              <a:rPr lang="fr-FR" sz="2500" dirty="0" smtClean="0"/>
            </a:br>
            <a:endParaRPr lang="fr-FR" sz="2500" dirty="0"/>
          </a:p>
        </p:txBody>
      </p:sp>
      <p:sp>
        <p:nvSpPr>
          <p:cNvPr id="3" name="Espace réservé du contenu 2"/>
          <p:cNvSpPr>
            <a:spLocks noGrp="1"/>
          </p:cNvSpPr>
          <p:nvPr>
            <p:ph idx="1"/>
          </p:nvPr>
        </p:nvSpPr>
        <p:spPr>
          <a:xfrm>
            <a:off x="9072562" y="142852"/>
            <a:ext cx="71438" cy="428628"/>
          </a:xfrm>
        </p:spPr>
        <p:txBody>
          <a:bodyPr>
            <a:normAutofit fontScale="92500" lnSpcReduction="20000"/>
          </a:bodyPr>
          <a:lstStyle/>
          <a:p>
            <a:endParaRPr lang="fr-FR" dirty="0"/>
          </a:p>
        </p:txBody>
      </p:sp>
      <p:sp>
        <p:nvSpPr>
          <p:cNvPr id="4" name="ZoneTexte 3"/>
          <p:cNvSpPr txBox="1"/>
          <p:nvPr/>
        </p:nvSpPr>
        <p:spPr>
          <a:xfrm>
            <a:off x="285720" y="1214422"/>
            <a:ext cx="8715436" cy="1754326"/>
          </a:xfrm>
          <a:prstGeom prst="rect">
            <a:avLst/>
          </a:prstGeom>
          <a:noFill/>
        </p:spPr>
        <p:txBody>
          <a:bodyPr wrap="square" rtlCol="0">
            <a:spAutoFit/>
          </a:bodyPr>
          <a:lstStyle/>
          <a:p>
            <a:r>
              <a:rPr lang="fr-FR" dirty="0" smtClean="0"/>
              <a:t>Les indigènes sont victimes de violence et d’abus comme en témoigne en 1905  Pierre </a:t>
            </a:r>
            <a:r>
              <a:rPr lang="fr-FR" dirty="0" err="1" smtClean="0"/>
              <a:t>Savorganan</a:t>
            </a:r>
            <a:r>
              <a:rPr lang="fr-FR" dirty="0" smtClean="0"/>
              <a:t> de Brazza un explorateur chargé de rendre un rapport sur la colonisation au Congo.</a:t>
            </a:r>
          </a:p>
          <a:p>
            <a:r>
              <a:rPr lang="fr-FR" dirty="0" smtClean="0"/>
              <a:t>Il découvrira un travail forcé comme dit précédemment mais aussi des camps d’otages pour les forcer à travailler, des massacres ainsi que d’autres formes d’abus comme le portage.</a:t>
            </a:r>
          </a:p>
        </p:txBody>
      </p:sp>
      <p:pic>
        <p:nvPicPr>
          <p:cNvPr id="4098" name="Picture 2"/>
          <p:cNvPicPr>
            <a:picLocks noChangeAspect="1" noChangeArrowheads="1"/>
          </p:cNvPicPr>
          <p:nvPr/>
        </p:nvPicPr>
        <p:blipFill>
          <a:blip r:embed="rId2"/>
          <a:srcRect/>
          <a:stretch>
            <a:fillRect/>
          </a:stretch>
        </p:blipFill>
        <p:spPr bwMode="auto">
          <a:xfrm>
            <a:off x="285720" y="3000372"/>
            <a:ext cx="2224526" cy="3214710"/>
          </a:xfrm>
          <a:prstGeom prst="rect">
            <a:avLst/>
          </a:prstGeom>
          <a:noFill/>
          <a:ln w="9525">
            <a:noFill/>
            <a:miter lim="800000"/>
            <a:headEnd/>
            <a:tailEnd/>
          </a:ln>
          <a:effectLst/>
        </p:spPr>
      </p:pic>
      <p:sp>
        <p:nvSpPr>
          <p:cNvPr id="7" name="ZoneTexte 6"/>
          <p:cNvSpPr txBox="1"/>
          <p:nvPr/>
        </p:nvSpPr>
        <p:spPr>
          <a:xfrm>
            <a:off x="428596" y="6273225"/>
            <a:ext cx="1928826" cy="584775"/>
          </a:xfrm>
          <a:prstGeom prst="rect">
            <a:avLst/>
          </a:prstGeom>
          <a:noFill/>
        </p:spPr>
        <p:txBody>
          <a:bodyPr wrap="square" rtlCol="0">
            <a:spAutoFit/>
          </a:bodyPr>
          <a:lstStyle/>
          <a:p>
            <a:r>
              <a:rPr lang="fr-FR" sz="1600" dirty="0" smtClean="0"/>
              <a:t>Pierre </a:t>
            </a:r>
            <a:r>
              <a:rPr lang="fr-FR" sz="1600" dirty="0" err="1" smtClean="0"/>
              <a:t>Savorganan</a:t>
            </a:r>
            <a:r>
              <a:rPr lang="fr-FR" sz="1600" dirty="0" smtClean="0"/>
              <a:t> de Brazza</a:t>
            </a:r>
            <a:endParaRPr lang="fr-FR" sz="1600" dirty="0"/>
          </a:p>
        </p:txBody>
      </p:sp>
      <p:pic>
        <p:nvPicPr>
          <p:cNvPr id="4100" name="Picture 4"/>
          <p:cNvPicPr>
            <a:picLocks noChangeAspect="1" noChangeArrowheads="1"/>
          </p:cNvPicPr>
          <p:nvPr/>
        </p:nvPicPr>
        <p:blipFill>
          <a:blip r:embed="rId3"/>
          <a:srcRect/>
          <a:stretch>
            <a:fillRect/>
          </a:stretch>
        </p:blipFill>
        <p:spPr bwMode="auto">
          <a:xfrm>
            <a:off x="3714744" y="2786058"/>
            <a:ext cx="4604670" cy="3600460"/>
          </a:xfrm>
          <a:prstGeom prst="rect">
            <a:avLst/>
          </a:prstGeom>
          <a:noFill/>
          <a:ln w="9525">
            <a:noFill/>
            <a:miter lim="800000"/>
            <a:headEnd/>
            <a:tailEnd/>
          </a:ln>
          <a:effectLst/>
        </p:spPr>
      </p:pic>
      <p:sp>
        <p:nvSpPr>
          <p:cNvPr id="10" name="ZoneTexte 9"/>
          <p:cNvSpPr txBox="1"/>
          <p:nvPr/>
        </p:nvSpPr>
        <p:spPr>
          <a:xfrm>
            <a:off x="3214678" y="6357958"/>
            <a:ext cx="5715040" cy="338554"/>
          </a:xfrm>
          <a:prstGeom prst="rect">
            <a:avLst/>
          </a:prstGeom>
          <a:noFill/>
        </p:spPr>
        <p:txBody>
          <a:bodyPr wrap="square" rtlCol="0">
            <a:spAutoFit/>
          </a:bodyPr>
          <a:lstStyle/>
          <a:p>
            <a:r>
              <a:rPr lang="fr-FR" sz="1600" dirty="0" smtClean="0"/>
              <a:t>Jean </a:t>
            </a:r>
            <a:r>
              <a:rPr lang="fr-FR" sz="1600" dirty="0" err="1" smtClean="0"/>
              <a:t>audema</a:t>
            </a:r>
            <a:r>
              <a:rPr lang="fr-FR" sz="1600" dirty="0" smtClean="0"/>
              <a:t>, Le </a:t>
            </a:r>
            <a:r>
              <a:rPr lang="fr-FR" sz="1600" dirty="0" err="1" smtClean="0"/>
              <a:t>tipoye</a:t>
            </a:r>
            <a:r>
              <a:rPr lang="fr-FR" sz="1600" dirty="0" smtClean="0"/>
              <a:t> à 4 à Logan (Congo français),1896</a:t>
            </a:r>
            <a:endParaRPr lang="fr-FR" sz="1600" dirty="0"/>
          </a:p>
        </p:txBody>
      </p:sp>
      <p:cxnSp>
        <p:nvCxnSpPr>
          <p:cNvPr id="12" name="Connecteur droit avec flèche 11"/>
          <p:cNvCxnSpPr/>
          <p:nvPr/>
        </p:nvCxnSpPr>
        <p:spPr>
          <a:xfrm>
            <a:off x="2357422" y="2786058"/>
            <a:ext cx="1500198" cy="6429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500" dirty="0" smtClean="0"/>
              <a:t>II/ Des individus hiérarchisés et inégaux</a:t>
            </a:r>
            <a:br>
              <a:rPr lang="fr-FR" sz="2500" dirty="0" smtClean="0"/>
            </a:br>
            <a:endParaRPr lang="fr-FR" sz="2500" dirty="0"/>
          </a:p>
        </p:txBody>
      </p:sp>
      <p:sp>
        <p:nvSpPr>
          <p:cNvPr id="3" name="Espace réservé du contenu 2"/>
          <p:cNvSpPr>
            <a:spLocks noGrp="1"/>
          </p:cNvSpPr>
          <p:nvPr>
            <p:ph idx="1"/>
          </p:nvPr>
        </p:nvSpPr>
        <p:spPr>
          <a:xfrm>
            <a:off x="357158" y="1071546"/>
            <a:ext cx="8229600" cy="714380"/>
          </a:xfrm>
        </p:spPr>
        <p:txBody>
          <a:bodyPr>
            <a:normAutofit/>
          </a:bodyPr>
          <a:lstStyle/>
          <a:p>
            <a:r>
              <a:rPr lang="fr-FR" sz="1800" dirty="0" smtClean="0"/>
              <a:t>Les colons et les colonisés ne sont pas sur un même pied d’égalité face à la justice.</a:t>
            </a:r>
            <a:endParaRPr lang="fr-FR" sz="1800" dirty="0"/>
          </a:p>
        </p:txBody>
      </p:sp>
      <p:sp>
        <p:nvSpPr>
          <p:cNvPr id="4" name="ZoneTexte 3"/>
          <p:cNvSpPr txBox="1"/>
          <p:nvPr/>
        </p:nvSpPr>
        <p:spPr>
          <a:xfrm>
            <a:off x="785786" y="1785926"/>
            <a:ext cx="7358114" cy="1754326"/>
          </a:xfrm>
          <a:prstGeom prst="rect">
            <a:avLst/>
          </a:prstGeom>
          <a:noFill/>
        </p:spPr>
        <p:txBody>
          <a:bodyPr wrap="square" rtlCol="0">
            <a:spAutoFit/>
          </a:bodyPr>
          <a:lstStyle/>
          <a:p>
            <a:r>
              <a:rPr lang="fr-FR" dirty="0" smtClean="0"/>
              <a:t>Les colons sont des citoyens français avec des droits et des libertés, alors que les colonisés sont considérés comme des sujets de la métropole, les plaçant dans une situation d’infériorité. Les colons bénéficient d’un traitement différent face à la loi et la justice. Il y a donc une ségrégation juridique.</a:t>
            </a:r>
          </a:p>
          <a:p>
            <a:r>
              <a:rPr lang="fr-FR" dirty="0" smtClean="0"/>
              <a:t>Le code de l’indigénat en est un parfait exemple.</a:t>
            </a:r>
          </a:p>
        </p:txBody>
      </p:sp>
      <p:pic>
        <p:nvPicPr>
          <p:cNvPr id="5122" name="Picture 2"/>
          <p:cNvPicPr>
            <a:picLocks noChangeAspect="1" noChangeArrowheads="1"/>
          </p:cNvPicPr>
          <p:nvPr/>
        </p:nvPicPr>
        <p:blipFill>
          <a:blip r:embed="rId2"/>
          <a:srcRect/>
          <a:stretch>
            <a:fillRect/>
          </a:stretch>
        </p:blipFill>
        <p:spPr bwMode="auto">
          <a:xfrm>
            <a:off x="6000760" y="3000372"/>
            <a:ext cx="2505081" cy="3511655"/>
          </a:xfrm>
          <a:prstGeom prst="rect">
            <a:avLst/>
          </a:prstGeom>
          <a:noFill/>
          <a:ln w="9525">
            <a:noFill/>
            <a:miter lim="800000"/>
            <a:headEnd/>
            <a:tailEnd/>
          </a:ln>
          <a:effectLst/>
        </p:spPr>
      </p:pic>
      <p:sp>
        <p:nvSpPr>
          <p:cNvPr id="7" name="ZoneTexte 6"/>
          <p:cNvSpPr txBox="1"/>
          <p:nvPr/>
        </p:nvSpPr>
        <p:spPr>
          <a:xfrm>
            <a:off x="6143604" y="6519446"/>
            <a:ext cx="3000396" cy="338554"/>
          </a:xfrm>
          <a:prstGeom prst="rect">
            <a:avLst/>
          </a:prstGeom>
          <a:noFill/>
        </p:spPr>
        <p:txBody>
          <a:bodyPr wrap="square" rtlCol="0">
            <a:spAutoFit/>
          </a:bodyPr>
          <a:lstStyle/>
          <a:p>
            <a:r>
              <a:rPr lang="fr-FR" sz="1600" dirty="0" smtClean="0"/>
              <a:t>code de l’indigénat</a:t>
            </a:r>
            <a:endParaRPr lang="fr-FR" sz="1600" dirty="0"/>
          </a:p>
        </p:txBody>
      </p:sp>
      <p:sp>
        <p:nvSpPr>
          <p:cNvPr id="8" name="ZoneTexte 7"/>
          <p:cNvSpPr txBox="1"/>
          <p:nvPr/>
        </p:nvSpPr>
        <p:spPr>
          <a:xfrm>
            <a:off x="928662" y="3929066"/>
            <a:ext cx="4714908" cy="2585323"/>
          </a:xfrm>
          <a:prstGeom prst="rect">
            <a:avLst/>
          </a:prstGeom>
          <a:noFill/>
        </p:spPr>
        <p:txBody>
          <a:bodyPr wrap="square" rtlCol="0">
            <a:spAutoFit/>
          </a:bodyPr>
          <a:lstStyle/>
          <a:p>
            <a:r>
              <a:rPr lang="fr-FR" dirty="0" smtClean="0"/>
              <a:t>- Ce code est un ensemble de loi mis en place en 1881 en Algérie et en Cochinchine puis dès 1887 dans toutes les autres colonies.</a:t>
            </a:r>
          </a:p>
          <a:p>
            <a:r>
              <a:rPr lang="fr-FR" dirty="0" smtClean="0"/>
              <a:t>-Il est appliqué par l’administration coloniale (donc des colons) sur les colonisés donnant lieu à des décisions arbitraires et expéditives à cause d’une absence de tribunaux et de la séparation des  pouvoirs.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500" dirty="0" smtClean="0"/>
              <a:t>II/ Des individus hiérarchisés et inégaux</a:t>
            </a:r>
            <a:br>
              <a:rPr lang="fr-FR" sz="2500" dirty="0" smtClean="0"/>
            </a:br>
            <a:endParaRPr lang="fr-FR" sz="2500" dirty="0"/>
          </a:p>
        </p:txBody>
      </p:sp>
      <p:sp>
        <p:nvSpPr>
          <p:cNvPr id="7" name="ZoneTexte 6"/>
          <p:cNvSpPr txBox="1"/>
          <p:nvPr/>
        </p:nvSpPr>
        <p:spPr>
          <a:xfrm>
            <a:off x="142844" y="1214422"/>
            <a:ext cx="8643998" cy="646331"/>
          </a:xfrm>
          <a:prstGeom prst="rect">
            <a:avLst/>
          </a:prstGeom>
          <a:noFill/>
        </p:spPr>
        <p:txBody>
          <a:bodyPr wrap="square" rtlCol="0">
            <a:spAutoFit/>
          </a:bodyPr>
          <a:lstStyle/>
          <a:p>
            <a:r>
              <a:rPr lang="fr-FR" dirty="0" smtClean="0"/>
              <a:t>Ce code de l’indigénat est utilisé afin de réprimer toutes les oppositions et révoltes à la colonisation, maintenir l’ordre et lutter contre la religion musulmane.</a:t>
            </a:r>
            <a:endParaRPr lang="fr-FR" dirty="0"/>
          </a:p>
        </p:txBody>
      </p:sp>
      <p:sp>
        <p:nvSpPr>
          <p:cNvPr id="6" name="Espace réservé du contenu 5"/>
          <p:cNvSpPr>
            <a:spLocks noGrp="1"/>
          </p:cNvSpPr>
          <p:nvPr>
            <p:ph idx="1"/>
          </p:nvPr>
        </p:nvSpPr>
        <p:spPr>
          <a:xfrm>
            <a:off x="10144164" y="0"/>
            <a:ext cx="257148" cy="1094410"/>
          </a:xfrm>
        </p:spPr>
        <p:txBody>
          <a:bodyPr/>
          <a:lstStyle/>
          <a:p>
            <a:endParaRPr lang="fr-FR" dirty="0"/>
          </a:p>
        </p:txBody>
      </p:sp>
      <p:pic>
        <p:nvPicPr>
          <p:cNvPr id="6146" name="Picture 2"/>
          <p:cNvPicPr>
            <a:picLocks noChangeAspect="1" noChangeArrowheads="1"/>
          </p:cNvPicPr>
          <p:nvPr/>
        </p:nvPicPr>
        <p:blipFill>
          <a:blip r:embed="rId2"/>
          <a:srcRect/>
          <a:stretch>
            <a:fillRect/>
          </a:stretch>
        </p:blipFill>
        <p:spPr bwMode="auto">
          <a:xfrm>
            <a:off x="1071538" y="2000240"/>
            <a:ext cx="6234121" cy="4471533"/>
          </a:xfrm>
          <a:prstGeom prst="rect">
            <a:avLst/>
          </a:prstGeom>
          <a:noFill/>
          <a:ln w="9525">
            <a:noFill/>
            <a:miter lim="800000"/>
            <a:headEnd/>
            <a:tailEnd/>
          </a:ln>
          <a:effectLst/>
        </p:spPr>
      </p:pic>
      <p:sp>
        <p:nvSpPr>
          <p:cNvPr id="8" name="Rectangle 7"/>
          <p:cNvSpPr/>
          <p:nvPr/>
        </p:nvSpPr>
        <p:spPr>
          <a:xfrm>
            <a:off x="1928794" y="1500174"/>
            <a:ext cx="1785950" cy="35719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500562" y="4071942"/>
            <a:ext cx="2571768" cy="1428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286512" y="1285860"/>
            <a:ext cx="2357454"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929058" y="1571612"/>
            <a:ext cx="3714776" cy="28575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4572000" y="3357562"/>
            <a:ext cx="2214578" cy="64294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572000" y="2571744"/>
            <a:ext cx="2214578" cy="78581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500" dirty="0" smtClean="0"/>
              <a:t>II/ des individus hiérarchisés et inégaux</a:t>
            </a:r>
            <a:br>
              <a:rPr lang="fr-FR" sz="2500" dirty="0" smtClean="0"/>
            </a:br>
            <a:endParaRPr lang="fr-FR" sz="2500" dirty="0"/>
          </a:p>
        </p:txBody>
      </p:sp>
      <p:sp>
        <p:nvSpPr>
          <p:cNvPr id="7" name="Espace réservé du contenu 6"/>
          <p:cNvSpPr>
            <a:spLocks noGrp="1"/>
          </p:cNvSpPr>
          <p:nvPr>
            <p:ph idx="1"/>
          </p:nvPr>
        </p:nvSpPr>
        <p:spPr>
          <a:xfrm flipH="1">
            <a:off x="9358346" y="-642966"/>
            <a:ext cx="242918" cy="4709160"/>
          </a:xfrm>
        </p:spPr>
        <p:txBody>
          <a:bodyPr/>
          <a:lstStyle/>
          <a:p>
            <a:endParaRPr lang="fr-FR" dirty="0"/>
          </a:p>
        </p:txBody>
      </p:sp>
      <p:sp>
        <p:nvSpPr>
          <p:cNvPr id="9" name="ZoneTexte 8"/>
          <p:cNvSpPr txBox="1"/>
          <p:nvPr/>
        </p:nvSpPr>
        <p:spPr>
          <a:xfrm>
            <a:off x="1071538" y="1142984"/>
            <a:ext cx="6715172" cy="369332"/>
          </a:xfrm>
          <a:prstGeom prst="rect">
            <a:avLst/>
          </a:prstGeom>
          <a:noFill/>
        </p:spPr>
        <p:txBody>
          <a:bodyPr wrap="square" rtlCol="0">
            <a:spAutoFit/>
          </a:bodyPr>
          <a:lstStyle/>
          <a:p>
            <a:r>
              <a:rPr lang="fr-FR" dirty="0" smtClean="0"/>
              <a:t>Ce texte de loi prévoit aussi deux catégories de peines.</a:t>
            </a:r>
            <a:endParaRPr lang="fr-FR" dirty="0"/>
          </a:p>
        </p:txBody>
      </p:sp>
      <p:pic>
        <p:nvPicPr>
          <p:cNvPr id="7170" name="Picture 2"/>
          <p:cNvPicPr>
            <a:picLocks noChangeAspect="1" noChangeArrowheads="1"/>
          </p:cNvPicPr>
          <p:nvPr/>
        </p:nvPicPr>
        <p:blipFill>
          <a:blip r:embed="rId2"/>
          <a:srcRect/>
          <a:stretch>
            <a:fillRect/>
          </a:stretch>
        </p:blipFill>
        <p:spPr bwMode="auto">
          <a:xfrm>
            <a:off x="571472" y="1785926"/>
            <a:ext cx="8109277"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normAutofit/>
          </a:bodyPr>
          <a:lstStyle/>
          <a:p>
            <a:r>
              <a:rPr lang="fr-FR" sz="2500" dirty="0" smtClean="0"/>
              <a:t>II/ Des individus hiérarchisés et inégaux</a:t>
            </a:r>
            <a:br>
              <a:rPr lang="fr-FR" sz="2500" dirty="0" smtClean="0"/>
            </a:br>
            <a:endParaRPr lang="fr-FR" sz="2500" dirty="0"/>
          </a:p>
        </p:txBody>
      </p:sp>
      <p:sp>
        <p:nvSpPr>
          <p:cNvPr id="7" name="Espace réservé du contenu 6"/>
          <p:cNvSpPr>
            <a:spLocks noGrp="1"/>
          </p:cNvSpPr>
          <p:nvPr>
            <p:ph idx="1"/>
          </p:nvPr>
        </p:nvSpPr>
        <p:spPr>
          <a:xfrm flipH="1">
            <a:off x="9358346" y="-642966"/>
            <a:ext cx="242918" cy="4709160"/>
          </a:xfrm>
        </p:spPr>
        <p:txBody>
          <a:bodyPr/>
          <a:lstStyle/>
          <a:p>
            <a:endParaRPr lang="fr-FR" dirty="0"/>
          </a:p>
        </p:txBody>
      </p:sp>
      <p:sp>
        <p:nvSpPr>
          <p:cNvPr id="6" name="ZoneTexte 5"/>
          <p:cNvSpPr txBox="1"/>
          <p:nvPr/>
        </p:nvSpPr>
        <p:spPr>
          <a:xfrm>
            <a:off x="857224" y="1285860"/>
            <a:ext cx="6429420" cy="646331"/>
          </a:xfrm>
          <a:prstGeom prst="rect">
            <a:avLst/>
          </a:prstGeom>
          <a:noFill/>
        </p:spPr>
        <p:txBody>
          <a:bodyPr wrap="square" rtlCol="0">
            <a:spAutoFit/>
          </a:bodyPr>
          <a:lstStyle/>
          <a:p>
            <a:r>
              <a:rPr lang="fr-FR" dirty="0" smtClean="0"/>
              <a:t>Cependant les français abusent de leur statut de supériorité en faisant subir des châtiments corporels aux indigènes:</a:t>
            </a:r>
            <a:endParaRPr lang="fr-FR" dirty="0"/>
          </a:p>
        </p:txBody>
      </p:sp>
      <p:pic>
        <p:nvPicPr>
          <p:cNvPr id="8194" name="Picture 2"/>
          <p:cNvPicPr>
            <a:picLocks noChangeAspect="1" noChangeArrowheads="1"/>
          </p:cNvPicPr>
          <p:nvPr/>
        </p:nvPicPr>
        <p:blipFill>
          <a:blip r:embed="rId2"/>
          <a:srcRect/>
          <a:stretch>
            <a:fillRect/>
          </a:stretch>
        </p:blipFill>
        <p:spPr bwMode="auto">
          <a:xfrm>
            <a:off x="714348" y="2143116"/>
            <a:ext cx="4214842" cy="4436676"/>
          </a:xfrm>
          <a:prstGeom prst="rect">
            <a:avLst/>
          </a:prstGeom>
          <a:noFill/>
          <a:ln w="9525">
            <a:noFill/>
            <a:miter lim="800000"/>
            <a:headEnd/>
            <a:tailEnd/>
          </a:ln>
          <a:effectLst/>
        </p:spPr>
      </p:pic>
      <p:sp>
        <p:nvSpPr>
          <p:cNvPr id="10" name="ZoneTexte 9"/>
          <p:cNvSpPr txBox="1"/>
          <p:nvPr/>
        </p:nvSpPr>
        <p:spPr>
          <a:xfrm>
            <a:off x="5786446" y="3000372"/>
            <a:ext cx="2286016" cy="1569660"/>
          </a:xfrm>
          <a:prstGeom prst="rect">
            <a:avLst/>
          </a:prstGeom>
          <a:noFill/>
        </p:spPr>
        <p:txBody>
          <a:bodyPr wrap="square" rtlCol="0">
            <a:spAutoFit/>
          </a:bodyPr>
          <a:lstStyle/>
          <a:p>
            <a:r>
              <a:rPr lang="fr-FR" sz="1600" dirty="0" smtClean="0"/>
              <a:t>La personne qui est chargé d’infliger ces châtiments n’est pas un colon mais un indigène que l’on a forcé </a:t>
            </a:r>
            <a:endParaRPr lang="fr-FR" sz="1600" dirty="0"/>
          </a:p>
        </p:txBody>
      </p:sp>
      <p:sp>
        <p:nvSpPr>
          <p:cNvPr id="11" name="Rectangle 10"/>
          <p:cNvSpPr/>
          <p:nvPr/>
        </p:nvSpPr>
        <p:spPr>
          <a:xfrm>
            <a:off x="5786446" y="3071810"/>
            <a:ext cx="2214578" cy="15716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a:stCxn id="10" idx="1"/>
          </p:cNvCxnSpPr>
          <p:nvPr/>
        </p:nvCxnSpPr>
        <p:spPr>
          <a:xfrm rot="10800000">
            <a:off x="3214678" y="3714752"/>
            <a:ext cx="2571768" cy="704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14546" y="3286124"/>
            <a:ext cx="1000132" cy="22145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Introduction</a:t>
            </a:r>
            <a:endParaRPr lang="fr-FR" sz="4000" dirty="0"/>
          </a:p>
        </p:txBody>
      </p:sp>
      <p:sp>
        <p:nvSpPr>
          <p:cNvPr id="3" name="Espace réservé du contenu 2"/>
          <p:cNvSpPr>
            <a:spLocks noGrp="1"/>
          </p:cNvSpPr>
          <p:nvPr>
            <p:ph idx="1"/>
          </p:nvPr>
        </p:nvSpPr>
        <p:spPr/>
        <p:txBody>
          <a:bodyPr/>
          <a:lstStyle/>
          <a:p>
            <a:r>
              <a:rPr lang="fr-FR" dirty="0" smtClean="0"/>
              <a:t>La colonisation connaît une seconde vague dirigé cette fois-ci sur l’Afrique et l’Asie. L’expansion coloniale est pour l’essentiel l’œuvre de la IIIème république celle-ci aura de nombreuse conséquences sur sa métropole et son empire colonial.</a:t>
            </a:r>
          </a:p>
          <a:p>
            <a:pPr>
              <a:buNone/>
            </a:pPr>
            <a:r>
              <a:rPr lang="fr-FR" dirty="0" smtClean="0"/>
              <a:t>        Quelles sont les conséquences géopolitiques de la colonisation française entre 1850 et 1920 dans la métropole et à l’intérieur des territoires colonisés?</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500" dirty="0" smtClean="0"/>
              <a:t>II/ Des individus hiérarchisés et inégaux</a:t>
            </a:r>
            <a:br>
              <a:rPr lang="fr-FR" sz="2500" dirty="0" smtClean="0"/>
            </a:br>
            <a:endParaRPr lang="fr-FR" sz="2500" dirty="0"/>
          </a:p>
        </p:txBody>
      </p:sp>
      <p:sp>
        <p:nvSpPr>
          <p:cNvPr id="6" name="ZoneTexte 5"/>
          <p:cNvSpPr txBox="1"/>
          <p:nvPr/>
        </p:nvSpPr>
        <p:spPr>
          <a:xfrm>
            <a:off x="1357290" y="1643050"/>
            <a:ext cx="5572164" cy="1200329"/>
          </a:xfrm>
          <a:prstGeom prst="rect">
            <a:avLst/>
          </a:prstGeom>
          <a:noFill/>
        </p:spPr>
        <p:txBody>
          <a:bodyPr wrap="square" rtlCol="0">
            <a:spAutoFit/>
          </a:bodyPr>
          <a:lstStyle/>
          <a:p>
            <a:r>
              <a:rPr lang="fr-FR" dirty="0" smtClean="0"/>
              <a:t>-Les colons, eux sont jugés selon les même lois qu’en métropole par un tribunal de magistrat. Où ils ont le droit de se défendre et de bénéficier de la présomption d’innocence.</a:t>
            </a:r>
            <a:endParaRPr lang="fr-FR" dirty="0"/>
          </a:p>
        </p:txBody>
      </p:sp>
      <p:sp>
        <p:nvSpPr>
          <p:cNvPr id="7" name="Espace réservé du contenu 6"/>
          <p:cNvSpPr>
            <a:spLocks noGrp="1"/>
          </p:cNvSpPr>
          <p:nvPr>
            <p:ph idx="1"/>
          </p:nvPr>
        </p:nvSpPr>
        <p:spPr>
          <a:xfrm flipH="1">
            <a:off x="9358346" y="-642966"/>
            <a:ext cx="242918" cy="4709160"/>
          </a:xfrm>
        </p:spPr>
        <p:txBody>
          <a:bodyPr/>
          <a:lstStyle/>
          <a:p>
            <a:endParaRPr lang="fr-FR" dirty="0"/>
          </a:p>
        </p:txBody>
      </p:sp>
      <p:sp>
        <p:nvSpPr>
          <p:cNvPr id="5" name="ZoneTexte 4"/>
          <p:cNvSpPr txBox="1"/>
          <p:nvPr/>
        </p:nvSpPr>
        <p:spPr>
          <a:xfrm>
            <a:off x="1214414" y="3357562"/>
            <a:ext cx="6143668" cy="1200329"/>
          </a:xfrm>
          <a:prstGeom prst="rect">
            <a:avLst/>
          </a:prstGeom>
          <a:noFill/>
        </p:spPr>
        <p:txBody>
          <a:bodyPr wrap="square" rtlCol="0">
            <a:spAutoFit/>
          </a:bodyPr>
          <a:lstStyle/>
          <a:p>
            <a:r>
              <a:rPr lang="fr-FR" dirty="0" smtClean="0"/>
              <a:t>Ce code va donc à l’encontre des valeurs de la république et de la déclaration des droits de l’homme et du citoyen </a:t>
            </a:r>
          </a:p>
          <a:p>
            <a:r>
              <a:rPr lang="fr-FR" dirty="0" smtClean="0"/>
              <a:t>Car il établie une distance juridique entre les Français et les populations colonisées .</a:t>
            </a:r>
            <a:endParaRPr lang="fr-FR" dirty="0"/>
          </a:p>
        </p:txBody>
      </p:sp>
      <p:sp>
        <p:nvSpPr>
          <p:cNvPr id="8" name="ZoneTexte 7"/>
          <p:cNvSpPr txBox="1"/>
          <p:nvPr/>
        </p:nvSpPr>
        <p:spPr>
          <a:xfrm>
            <a:off x="1214414" y="5286388"/>
            <a:ext cx="6215106" cy="923330"/>
          </a:xfrm>
          <a:prstGeom prst="rect">
            <a:avLst/>
          </a:prstGeom>
          <a:noFill/>
        </p:spPr>
        <p:txBody>
          <a:bodyPr wrap="square" rtlCol="0">
            <a:spAutoFit/>
          </a:bodyPr>
          <a:lstStyle/>
          <a:p>
            <a:r>
              <a:rPr lang="fr-FR" dirty="0" smtClean="0">
                <a:solidFill>
                  <a:srgbClr val="FF0000"/>
                </a:solidFill>
              </a:rPr>
              <a:t>Par toutes ces mesures et l’idée selon laquelle ils sont supérieur aux colonisés, les français imposent un racisme quotidien.</a:t>
            </a:r>
            <a:endParaRPr lang="fr-F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smtClean="0"/>
              <a:t>III/ Une colonisation à l’origine d’échanges culturels inégaux</a:t>
            </a:r>
            <a:br>
              <a:rPr lang="fr-FR" sz="2500" dirty="0" smtClean="0"/>
            </a:br>
            <a:endParaRPr lang="fr-FR" sz="2500" dirty="0"/>
          </a:p>
        </p:txBody>
      </p:sp>
      <p:sp>
        <p:nvSpPr>
          <p:cNvPr id="3" name="Espace réservé du contenu 2"/>
          <p:cNvSpPr>
            <a:spLocks noGrp="1"/>
          </p:cNvSpPr>
          <p:nvPr>
            <p:ph idx="1"/>
          </p:nvPr>
        </p:nvSpPr>
        <p:spPr>
          <a:xfrm>
            <a:off x="9501222" y="928670"/>
            <a:ext cx="114272" cy="757230"/>
          </a:xfrm>
        </p:spPr>
        <p:txBody>
          <a:bodyPr/>
          <a:lstStyle/>
          <a:p>
            <a:endParaRPr lang="fr-FR" dirty="0"/>
          </a:p>
        </p:txBody>
      </p:sp>
      <p:sp>
        <p:nvSpPr>
          <p:cNvPr id="5" name="ZoneTexte 4"/>
          <p:cNvSpPr txBox="1"/>
          <p:nvPr/>
        </p:nvSpPr>
        <p:spPr>
          <a:xfrm>
            <a:off x="142844" y="1357298"/>
            <a:ext cx="8786842" cy="923330"/>
          </a:xfrm>
          <a:prstGeom prst="rect">
            <a:avLst/>
          </a:prstGeom>
          <a:noFill/>
        </p:spPr>
        <p:txBody>
          <a:bodyPr wrap="square" rtlCol="0">
            <a:spAutoFit/>
          </a:bodyPr>
          <a:lstStyle/>
          <a:p>
            <a:r>
              <a:rPr lang="fr-FR" dirty="0" smtClean="0"/>
              <a:t>Les échanges culturels entre la métropole et son empire colonial sont inégaux car il s’agit pour la France de transformer les cultures dominées. Pour ce faire les français vont  imposer leur modèle culturel dans les colonies de différentes manières.</a:t>
            </a:r>
            <a:endParaRPr lang="fr-FR" dirty="0"/>
          </a:p>
        </p:txBody>
      </p:sp>
      <p:sp>
        <p:nvSpPr>
          <p:cNvPr id="6" name="ZoneTexte 5"/>
          <p:cNvSpPr txBox="1"/>
          <p:nvPr/>
        </p:nvSpPr>
        <p:spPr>
          <a:xfrm>
            <a:off x="357158" y="2643182"/>
            <a:ext cx="8643998" cy="369332"/>
          </a:xfrm>
          <a:prstGeom prst="rect">
            <a:avLst/>
          </a:prstGeom>
          <a:noFill/>
        </p:spPr>
        <p:txBody>
          <a:bodyPr wrap="square" rtlCol="0">
            <a:spAutoFit/>
          </a:bodyPr>
          <a:lstStyle/>
          <a:p>
            <a:r>
              <a:rPr lang="fr-FR" dirty="0" smtClean="0"/>
              <a:t>Tout d’abord par l’enseignement dans les écoles de la langue française et sa culture</a:t>
            </a:r>
            <a:endParaRPr lang="fr-FR" dirty="0"/>
          </a:p>
        </p:txBody>
      </p:sp>
      <p:pic>
        <p:nvPicPr>
          <p:cNvPr id="9218" name="Picture 2"/>
          <p:cNvPicPr>
            <a:picLocks noChangeAspect="1" noChangeArrowheads="1"/>
          </p:cNvPicPr>
          <p:nvPr/>
        </p:nvPicPr>
        <p:blipFill>
          <a:blip r:embed="rId2"/>
          <a:srcRect/>
          <a:stretch>
            <a:fillRect/>
          </a:stretch>
        </p:blipFill>
        <p:spPr bwMode="auto">
          <a:xfrm>
            <a:off x="1500166" y="3214686"/>
            <a:ext cx="5357850" cy="3043258"/>
          </a:xfrm>
          <a:prstGeom prst="rect">
            <a:avLst/>
          </a:prstGeom>
          <a:noFill/>
          <a:ln w="9525">
            <a:noFill/>
            <a:miter lim="800000"/>
            <a:headEnd/>
            <a:tailEnd/>
          </a:ln>
          <a:effectLst/>
        </p:spPr>
      </p:pic>
      <p:sp>
        <p:nvSpPr>
          <p:cNvPr id="8" name="ZoneTexte 7"/>
          <p:cNvSpPr txBox="1"/>
          <p:nvPr/>
        </p:nvSpPr>
        <p:spPr>
          <a:xfrm>
            <a:off x="2714612" y="6273225"/>
            <a:ext cx="3500462" cy="584775"/>
          </a:xfrm>
          <a:prstGeom prst="rect">
            <a:avLst/>
          </a:prstGeom>
          <a:noFill/>
        </p:spPr>
        <p:txBody>
          <a:bodyPr wrap="square" rtlCol="0">
            <a:spAutoFit/>
          </a:bodyPr>
          <a:lstStyle/>
          <a:p>
            <a:r>
              <a:rPr lang="fr-FR" sz="1600" dirty="0" smtClean="0"/>
              <a:t>Illustration d'une école publique de garçons en Algérie</a:t>
            </a:r>
            <a:endParaRPr lang="fr-FR" sz="1600" dirty="0"/>
          </a:p>
        </p:txBody>
      </p:sp>
      <p:sp>
        <p:nvSpPr>
          <p:cNvPr id="9" name="ZoneTexte 8"/>
          <p:cNvSpPr txBox="1"/>
          <p:nvPr/>
        </p:nvSpPr>
        <p:spPr>
          <a:xfrm>
            <a:off x="1428728" y="1000108"/>
            <a:ext cx="6215106" cy="369332"/>
          </a:xfrm>
          <a:prstGeom prst="rect">
            <a:avLst/>
          </a:prstGeom>
          <a:noFill/>
        </p:spPr>
        <p:txBody>
          <a:bodyPr wrap="square" rtlCol="0">
            <a:spAutoFit/>
          </a:bodyPr>
          <a:lstStyle/>
          <a:p>
            <a:r>
              <a:rPr lang="fr-FR" dirty="0" smtClean="0"/>
              <a:t>a/ Imposer un modèle culturel de différentes manières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smtClean="0"/>
              <a:t>III/ Une colonisation à l’origine d’échanges culturels inégaux</a:t>
            </a:r>
            <a:br>
              <a:rPr lang="fr-FR" sz="2500" dirty="0" smtClean="0"/>
            </a:br>
            <a:endParaRPr lang="fr-FR" sz="2500" dirty="0"/>
          </a:p>
        </p:txBody>
      </p:sp>
      <p:sp>
        <p:nvSpPr>
          <p:cNvPr id="3" name="Espace réservé du contenu 2"/>
          <p:cNvSpPr>
            <a:spLocks noGrp="1"/>
          </p:cNvSpPr>
          <p:nvPr>
            <p:ph idx="1"/>
          </p:nvPr>
        </p:nvSpPr>
        <p:spPr>
          <a:xfrm>
            <a:off x="9501222" y="928670"/>
            <a:ext cx="114272" cy="757230"/>
          </a:xfrm>
        </p:spPr>
        <p:txBody>
          <a:bodyPr/>
          <a:lstStyle/>
          <a:p>
            <a:endParaRPr lang="fr-FR" dirty="0"/>
          </a:p>
        </p:txBody>
      </p:sp>
      <p:sp>
        <p:nvSpPr>
          <p:cNvPr id="6" name="ZoneTexte 5"/>
          <p:cNvSpPr txBox="1"/>
          <p:nvPr/>
        </p:nvSpPr>
        <p:spPr>
          <a:xfrm>
            <a:off x="500002" y="1357298"/>
            <a:ext cx="8643998" cy="369332"/>
          </a:xfrm>
          <a:prstGeom prst="rect">
            <a:avLst/>
          </a:prstGeom>
          <a:noFill/>
        </p:spPr>
        <p:txBody>
          <a:bodyPr wrap="square" rtlCol="0">
            <a:spAutoFit/>
          </a:bodyPr>
          <a:lstStyle/>
          <a:p>
            <a:r>
              <a:rPr lang="fr-FR" dirty="0" smtClean="0"/>
              <a:t>Il reste encore aujourd’hui  des vestiges notamment avec la francophonie</a:t>
            </a:r>
            <a:endParaRPr lang="fr-FR" dirty="0"/>
          </a:p>
        </p:txBody>
      </p:sp>
      <p:pic>
        <p:nvPicPr>
          <p:cNvPr id="10242" name="Picture 2"/>
          <p:cNvPicPr>
            <a:picLocks noChangeAspect="1" noChangeArrowheads="1"/>
          </p:cNvPicPr>
          <p:nvPr/>
        </p:nvPicPr>
        <p:blipFill>
          <a:blip r:embed="rId2"/>
          <a:srcRect/>
          <a:stretch>
            <a:fillRect/>
          </a:stretch>
        </p:blipFill>
        <p:spPr bwMode="auto">
          <a:xfrm>
            <a:off x="0" y="1785926"/>
            <a:ext cx="8820425" cy="4857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smtClean="0"/>
              <a:t>III/ Une colonisation à l’origine d’échanges culturels inégaux</a:t>
            </a:r>
            <a:br>
              <a:rPr lang="fr-FR" sz="2500" dirty="0" smtClean="0"/>
            </a:br>
            <a:endParaRPr lang="fr-FR" sz="2500" dirty="0"/>
          </a:p>
        </p:txBody>
      </p:sp>
      <p:sp>
        <p:nvSpPr>
          <p:cNvPr id="3" name="Espace réservé du contenu 2"/>
          <p:cNvSpPr>
            <a:spLocks noGrp="1"/>
          </p:cNvSpPr>
          <p:nvPr>
            <p:ph idx="1"/>
          </p:nvPr>
        </p:nvSpPr>
        <p:spPr>
          <a:xfrm>
            <a:off x="9501222" y="928670"/>
            <a:ext cx="114272" cy="757230"/>
          </a:xfrm>
        </p:spPr>
        <p:txBody>
          <a:bodyPr/>
          <a:lstStyle/>
          <a:p>
            <a:endParaRPr lang="fr-FR" dirty="0"/>
          </a:p>
        </p:txBody>
      </p:sp>
      <p:sp>
        <p:nvSpPr>
          <p:cNvPr id="6" name="ZoneTexte 5"/>
          <p:cNvSpPr txBox="1"/>
          <p:nvPr/>
        </p:nvSpPr>
        <p:spPr>
          <a:xfrm>
            <a:off x="642878" y="1285860"/>
            <a:ext cx="8501122" cy="923330"/>
          </a:xfrm>
          <a:prstGeom prst="rect">
            <a:avLst/>
          </a:prstGeom>
          <a:noFill/>
        </p:spPr>
        <p:txBody>
          <a:bodyPr wrap="square" rtlCol="0">
            <a:spAutoFit/>
          </a:bodyPr>
          <a:lstStyle/>
          <a:p>
            <a:r>
              <a:rPr lang="fr-FR" dirty="0" smtClean="0"/>
              <a:t>Ensuite les missionnaires religieux œuvrent pour convertir les populations locales au christianisme en luttant contre les cultes locaux paradoxalement en France la III </a:t>
            </a:r>
            <a:r>
              <a:rPr lang="fr-FR" dirty="0" err="1" smtClean="0"/>
              <a:t>eme</a:t>
            </a:r>
            <a:r>
              <a:rPr lang="fr-FR" dirty="0" smtClean="0"/>
              <a:t> république mène une politique anticléricale.</a:t>
            </a:r>
            <a:endParaRPr lang="fr-FR" dirty="0"/>
          </a:p>
        </p:txBody>
      </p:sp>
      <p:pic>
        <p:nvPicPr>
          <p:cNvPr id="11266" name="Picture 2"/>
          <p:cNvPicPr>
            <a:picLocks noChangeAspect="1" noChangeArrowheads="1"/>
          </p:cNvPicPr>
          <p:nvPr/>
        </p:nvPicPr>
        <p:blipFill>
          <a:blip r:embed="rId2"/>
          <a:srcRect/>
          <a:stretch>
            <a:fillRect/>
          </a:stretch>
        </p:blipFill>
        <p:spPr bwMode="auto">
          <a:xfrm>
            <a:off x="2428860" y="2265210"/>
            <a:ext cx="3214711" cy="4033002"/>
          </a:xfrm>
          <a:prstGeom prst="rect">
            <a:avLst/>
          </a:prstGeom>
          <a:noFill/>
          <a:ln w="9525">
            <a:noFill/>
            <a:miter lim="800000"/>
            <a:headEnd/>
            <a:tailEnd/>
          </a:ln>
          <a:effectLst/>
        </p:spPr>
      </p:pic>
      <p:sp>
        <p:nvSpPr>
          <p:cNvPr id="7" name="ZoneTexte 6"/>
          <p:cNvSpPr txBox="1"/>
          <p:nvPr/>
        </p:nvSpPr>
        <p:spPr>
          <a:xfrm>
            <a:off x="3071802" y="6357958"/>
            <a:ext cx="2643206" cy="338554"/>
          </a:xfrm>
          <a:prstGeom prst="rect">
            <a:avLst/>
          </a:prstGeom>
          <a:noFill/>
        </p:spPr>
        <p:txBody>
          <a:bodyPr wrap="square" rtlCol="0">
            <a:spAutoFit/>
          </a:bodyPr>
          <a:lstStyle/>
          <a:p>
            <a:r>
              <a:rPr lang="fr-FR" sz="1600" dirty="0" smtClean="0"/>
              <a:t>Missionnaire catholique </a:t>
            </a:r>
            <a:endParaRPr lang="fr-FR"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smtClean="0"/>
              <a:t>III/ Une colonisation à l’origine d’échanges culturels inégaux</a:t>
            </a:r>
            <a:br>
              <a:rPr lang="fr-FR" sz="2500" dirty="0" smtClean="0"/>
            </a:br>
            <a:endParaRPr lang="fr-FR" sz="2500" dirty="0"/>
          </a:p>
        </p:txBody>
      </p:sp>
      <p:sp>
        <p:nvSpPr>
          <p:cNvPr id="3" name="Espace réservé du contenu 2"/>
          <p:cNvSpPr>
            <a:spLocks noGrp="1"/>
          </p:cNvSpPr>
          <p:nvPr>
            <p:ph idx="1"/>
          </p:nvPr>
        </p:nvSpPr>
        <p:spPr>
          <a:xfrm>
            <a:off x="9501222" y="928670"/>
            <a:ext cx="114272" cy="757230"/>
          </a:xfrm>
        </p:spPr>
        <p:txBody>
          <a:bodyPr/>
          <a:lstStyle/>
          <a:p>
            <a:endParaRPr lang="fr-FR" dirty="0"/>
          </a:p>
        </p:txBody>
      </p:sp>
      <p:sp>
        <p:nvSpPr>
          <p:cNvPr id="7" name="ZoneTexte 6"/>
          <p:cNvSpPr txBox="1"/>
          <p:nvPr/>
        </p:nvSpPr>
        <p:spPr>
          <a:xfrm>
            <a:off x="857224" y="1928802"/>
            <a:ext cx="7143800" cy="923330"/>
          </a:xfrm>
          <a:prstGeom prst="rect">
            <a:avLst/>
          </a:prstGeom>
          <a:noFill/>
        </p:spPr>
        <p:txBody>
          <a:bodyPr wrap="square" rtlCol="0">
            <a:spAutoFit/>
          </a:bodyPr>
          <a:lstStyle/>
          <a:p>
            <a:r>
              <a:rPr lang="fr-FR" dirty="0" smtClean="0"/>
              <a:t>Ensuite il y a aussi des médecins, les pasteuriens</a:t>
            </a:r>
            <a:r>
              <a:rPr lang="fr-FR" b="1" dirty="0" smtClean="0"/>
              <a:t> </a:t>
            </a:r>
            <a:r>
              <a:rPr lang="fr-FR" dirty="0" smtClean="0"/>
              <a:t>qui amènent les progrès de la médecine européenne (les vaccins, des mesures d’hygiènes…) afin de maintenir la main d’œuvre en bonne santé.</a:t>
            </a:r>
            <a:endParaRPr lang="fr-FR" dirty="0"/>
          </a:p>
        </p:txBody>
      </p:sp>
      <p:pic>
        <p:nvPicPr>
          <p:cNvPr id="12290" name="Picture 2"/>
          <p:cNvPicPr>
            <a:picLocks noChangeAspect="1" noChangeArrowheads="1"/>
          </p:cNvPicPr>
          <p:nvPr/>
        </p:nvPicPr>
        <p:blipFill>
          <a:blip r:embed="rId2"/>
          <a:srcRect/>
          <a:stretch>
            <a:fillRect/>
          </a:stretch>
        </p:blipFill>
        <p:spPr bwMode="auto">
          <a:xfrm>
            <a:off x="1643042" y="3286124"/>
            <a:ext cx="5411788" cy="3071834"/>
          </a:xfrm>
          <a:prstGeom prst="rect">
            <a:avLst/>
          </a:prstGeom>
          <a:noFill/>
          <a:ln w="9525">
            <a:noFill/>
            <a:miter lim="800000"/>
            <a:headEnd/>
            <a:tailEnd/>
          </a:ln>
          <a:effectLst/>
        </p:spPr>
      </p:pic>
      <p:sp>
        <p:nvSpPr>
          <p:cNvPr id="8" name="ZoneTexte 7"/>
          <p:cNvSpPr txBox="1"/>
          <p:nvPr/>
        </p:nvSpPr>
        <p:spPr>
          <a:xfrm>
            <a:off x="2143108" y="6357958"/>
            <a:ext cx="3929090" cy="338554"/>
          </a:xfrm>
          <a:prstGeom prst="rect">
            <a:avLst/>
          </a:prstGeom>
          <a:noFill/>
        </p:spPr>
        <p:txBody>
          <a:bodyPr wrap="square" rtlCol="0">
            <a:spAutoFit/>
          </a:bodyPr>
          <a:lstStyle/>
          <a:p>
            <a:r>
              <a:rPr lang="fr-FR" sz="1600" dirty="0" smtClean="0"/>
              <a:t>Institut Pasteur de </a:t>
            </a:r>
            <a:r>
              <a:rPr lang="fr-FR" sz="1600" dirty="0" err="1" smtClean="0"/>
              <a:t>Nah</a:t>
            </a:r>
            <a:r>
              <a:rPr lang="fr-FR" sz="1600" dirty="0" smtClean="0"/>
              <a:t>-</a:t>
            </a:r>
            <a:r>
              <a:rPr lang="fr-FR" sz="1600" dirty="0" err="1" smtClean="0"/>
              <a:t>Trang</a:t>
            </a:r>
            <a:r>
              <a:rPr lang="fr-FR" sz="1600" dirty="0" smtClean="0"/>
              <a:t> (Vietnam)</a:t>
            </a:r>
            <a:endParaRPr lang="fr-FR"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smtClean="0"/>
              <a:t>III/ Une colonisation à l’origine d’échanges culturels inégaux</a:t>
            </a:r>
            <a:br>
              <a:rPr lang="fr-FR" sz="2500" dirty="0" smtClean="0"/>
            </a:br>
            <a:endParaRPr lang="fr-FR" sz="2500" dirty="0"/>
          </a:p>
        </p:txBody>
      </p:sp>
      <p:sp>
        <p:nvSpPr>
          <p:cNvPr id="3" name="Espace réservé du contenu 2"/>
          <p:cNvSpPr>
            <a:spLocks noGrp="1"/>
          </p:cNvSpPr>
          <p:nvPr>
            <p:ph idx="1"/>
          </p:nvPr>
        </p:nvSpPr>
        <p:spPr>
          <a:xfrm>
            <a:off x="9501222" y="928670"/>
            <a:ext cx="114272" cy="757230"/>
          </a:xfrm>
        </p:spPr>
        <p:txBody>
          <a:bodyPr/>
          <a:lstStyle/>
          <a:p>
            <a:endParaRPr lang="fr-FR" dirty="0"/>
          </a:p>
        </p:txBody>
      </p:sp>
      <p:sp>
        <p:nvSpPr>
          <p:cNvPr id="6" name="ZoneTexte 5"/>
          <p:cNvSpPr txBox="1"/>
          <p:nvPr/>
        </p:nvSpPr>
        <p:spPr>
          <a:xfrm>
            <a:off x="500002" y="1357298"/>
            <a:ext cx="8643998" cy="923330"/>
          </a:xfrm>
          <a:prstGeom prst="rect">
            <a:avLst/>
          </a:prstGeom>
          <a:noFill/>
        </p:spPr>
        <p:txBody>
          <a:bodyPr wrap="square" rtlCol="0">
            <a:spAutoFit/>
          </a:bodyPr>
          <a:lstStyle/>
          <a:p>
            <a:r>
              <a:rPr lang="fr-FR" dirty="0" smtClean="0"/>
              <a:t>D’autre caractéristiques de la culture française sont importés comme le code vestimentaire (costume pour l’élite) mais aussi l’architecture (bâtiment à la mode européenne ,cathédrale) ainsi que dans les mœurs (la polygamie est interdite).</a:t>
            </a:r>
            <a:endParaRPr lang="fr-FR" dirty="0"/>
          </a:p>
        </p:txBody>
      </p:sp>
      <p:pic>
        <p:nvPicPr>
          <p:cNvPr id="13314" name="Picture 2"/>
          <p:cNvPicPr>
            <a:picLocks noChangeAspect="1" noChangeArrowheads="1"/>
          </p:cNvPicPr>
          <p:nvPr/>
        </p:nvPicPr>
        <p:blipFill>
          <a:blip r:embed="rId2"/>
          <a:srcRect/>
          <a:stretch>
            <a:fillRect/>
          </a:stretch>
        </p:blipFill>
        <p:spPr bwMode="auto">
          <a:xfrm>
            <a:off x="500034" y="2761179"/>
            <a:ext cx="3286148" cy="3939209"/>
          </a:xfrm>
          <a:prstGeom prst="rect">
            <a:avLst/>
          </a:prstGeom>
          <a:noFill/>
          <a:ln w="9525">
            <a:noFill/>
            <a:miter lim="800000"/>
            <a:headEnd/>
            <a:tailEnd/>
          </a:ln>
          <a:effectLst/>
        </p:spPr>
      </p:pic>
      <p:sp>
        <p:nvSpPr>
          <p:cNvPr id="7" name="ZoneTexte 6"/>
          <p:cNvSpPr txBox="1"/>
          <p:nvPr/>
        </p:nvSpPr>
        <p:spPr>
          <a:xfrm>
            <a:off x="5072066" y="4143380"/>
            <a:ext cx="2500330" cy="1200329"/>
          </a:xfrm>
          <a:prstGeom prst="rect">
            <a:avLst/>
          </a:prstGeom>
          <a:noFill/>
        </p:spPr>
        <p:txBody>
          <a:bodyPr wrap="square" rtlCol="0">
            <a:spAutoFit/>
          </a:bodyPr>
          <a:lstStyle/>
          <a:p>
            <a:r>
              <a:rPr lang="fr-FR" dirty="0" smtClean="0"/>
              <a:t>Le marié et la mariée ont adoptés les costumes traditionnels français</a:t>
            </a:r>
            <a:endParaRPr lang="fr-FR" dirty="0"/>
          </a:p>
        </p:txBody>
      </p:sp>
      <p:sp>
        <p:nvSpPr>
          <p:cNvPr id="8" name="Rectangle 7"/>
          <p:cNvSpPr/>
          <p:nvPr/>
        </p:nvSpPr>
        <p:spPr>
          <a:xfrm>
            <a:off x="4929190" y="4071942"/>
            <a:ext cx="2714644" cy="12858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rot="10800000">
            <a:off x="3071802" y="4500570"/>
            <a:ext cx="1857388" cy="2857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214414" y="2928934"/>
            <a:ext cx="1857388" cy="2857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smtClean="0"/>
              <a:t>III/ Une colonisation à l’origine d’échanges culturels inégaux</a:t>
            </a:r>
            <a:br>
              <a:rPr lang="fr-FR" sz="2500" dirty="0" smtClean="0"/>
            </a:br>
            <a:endParaRPr lang="fr-FR" sz="2500" dirty="0"/>
          </a:p>
        </p:txBody>
      </p:sp>
      <p:sp>
        <p:nvSpPr>
          <p:cNvPr id="3" name="Espace réservé du contenu 2"/>
          <p:cNvSpPr>
            <a:spLocks noGrp="1"/>
          </p:cNvSpPr>
          <p:nvPr>
            <p:ph idx="1"/>
          </p:nvPr>
        </p:nvSpPr>
        <p:spPr>
          <a:xfrm>
            <a:off x="9501222" y="928670"/>
            <a:ext cx="114272" cy="757230"/>
          </a:xfrm>
        </p:spPr>
        <p:txBody>
          <a:bodyPr/>
          <a:lstStyle/>
          <a:p>
            <a:endParaRPr lang="fr-FR" dirty="0"/>
          </a:p>
        </p:txBody>
      </p:sp>
      <p:sp>
        <p:nvSpPr>
          <p:cNvPr id="9" name="ZoneTexte 8"/>
          <p:cNvSpPr txBox="1"/>
          <p:nvPr/>
        </p:nvSpPr>
        <p:spPr>
          <a:xfrm>
            <a:off x="928662" y="2214554"/>
            <a:ext cx="7286676" cy="1569660"/>
          </a:xfrm>
          <a:prstGeom prst="rect">
            <a:avLst/>
          </a:prstGeom>
          <a:noFill/>
        </p:spPr>
        <p:txBody>
          <a:bodyPr wrap="square" rtlCol="0">
            <a:spAutoFit/>
          </a:bodyPr>
          <a:lstStyle/>
          <a:p>
            <a:pPr algn="ctr"/>
            <a:r>
              <a:rPr lang="fr-FR" sz="2400" dirty="0" smtClean="0">
                <a:solidFill>
                  <a:srgbClr val="FF0000"/>
                </a:solidFill>
              </a:rPr>
              <a:t>Tout cela forme une politique d’assimilation forcée qui consiste à vouloir rendre les indigènes semblables aux habitants de la métropole sur le plan culturel.</a:t>
            </a:r>
            <a:endParaRPr lang="fr-FR" sz="2400"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r>
              <a:rPr lang="fr-FR" dirty="0" smtClean="0"/>
              <a:t>L’arrivée des français dans les territoires qu’il vont coloniser va entrainer de profonds bouleversements économiques, sociaux et culturels marqués par la domination, la violence et le racisme. Engendrant des tensions vives entre les locaux et les colons.</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normAutofit/>
          </a:bodyPr>
          <a:lstStyle/>
          <a:p>
            <a:endParaRPr lang="fr-FR" sz="1600" dirty="0" smtClean="0"/>
          </a:p>
          <a:p>
            <a:r>
              <a:rPr lang="fr-FR" sz="1800" dirty="0" smtClean="0"/>
              <a:t>I/ L’exploitation des colonies à l’origine d’aménagement</a:t>
            </a:r>
          </a:p>
          <a:p>
            <a:r>
              <a:rPr lang="fr-FR" sz="1600" dirty="0" smtClean="0"/>
              <a:t>a/Une domination d’abord d’ordre économique</a:t>
            </a:r>
          </a:p>
          <a:p>
            <a:r>
              <a:rPr lang="fr-FR" sz="1600" dirty="0" smtClean="0"/>
              <a:t>b/Aménagement des colonies</a:t>
            </a:r>
          </a:p>
          <a:p>
            <a:r>
              <a:rPr lang="fr-FR" sz="1600" dirty="0" smtClean="0"/>
              <a:t>c /Une exploitation économique qui rencontre des limites</a:t>
            </a:r>
          </a:p>
          <a:p>
            <a:r>
              <a:rPr lang="fr-FR" sz="1800" dirty="0" smtClean="0"/>
              <a:t>II/ Des individus hiérarchisés et inégaux</a:t>
            </a:r>
          </a:p>
          <a:p>
            <a:r>
              <a:rPr lang="fr-FR" sz="1600" dirty="0" smtClean="0"/>
              <a:t>a/Les français font face à une résistance</a:t>
            </a:r>
          </a:p>
          <a:p>
            <a:r>
              <a:rPr lang="fr-FR" sz="1600" dirty="0" smtClean="0"/>
              <a:t>b/Une société coloniale hiérarchisée</a:t>
            </a:r>
          </a:p>
          <a:p>
            <a:r>
              <a:rPr lang="fr-FR" sz="1600" dirty="0" smtClean="0"/>
              <a:t>c/Des populations exploités à l’encontre des valeurs de la république </a:t>
            </a:r>
          </a:p>
          <a:p>
            <a:r>
              <a:rPr lang="fr-FR" sz="1800" dirty="0" smtClean="0"/>
              <a:t>III/ Une colonisation à l’origine d’échanges culturels inégaux</a:t>
            </a:r>
          </a:p>
          <a:p>
            <a:r>
              <a:rPr lang="fr-FR" sz="1600" dirty="0" smtClean="0"/>
              <a:t>a/ Imposer un modèle culturel de différentes manières</a:t>
            </a:r>
          </a:p>
          <a:p>
            <a:r>
              <a:rPr lang="fr-FR" sz="1800" dirty="0" smtClean="0"/>
              <a:t>Conclusion</a:t>
            </a:r>
            <a:endParaRPr lang="fr-FR"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smtClean="0"/>
              <a:t>I/ L’exploitation des colonies à l’origine d’aménagement</a:t>
            </a:r>
            <a:br>
              <a:rPr lang="fr-FR" sz="2500" dirty="0" smtClean="0"/>
            </a:br>
            <a:endParaRPr lang="fr-FR" sz="2500" dirty="0"/>
          </a:p>
        </p:txBody>
      </p:sp>
      <p:pic>
        <p:nvPicPr>
          <p:cNvPr id="4" name="Espace réservé du contenu 3" descr="500.h4.5.gui.almanach-colon1..jpg"/>
          <p:cNvPicPr>
            <a:picLocks noGrp="1" noChangeAspect="1"/>
          </p:cNvPicPr>
          <p:nvPr>
            <p:ph idx="1"/>
          </p:nvPr>
        </p:nvPicPr>
        <p:blipFill>
          <a:blip r:embed="rId2"/>
          <a:stretch>
            <a:fillRect/>
          </a:stretch>
        </p:blipFill>
        <p:spPr>
          <a:xfrm>
            <a:off x="5500694" y="1500174"/>
            <a:ext cx="3079375" cy="4708525"/>
          </a:xfrm>
        </p:spPr>
      </p:pic>
      <p:sp>
        <p:nvSpPr>
          <p:cNvPr id="5" name="ZoneTexte 4"/>
          <p:cNvSpPr txBox="1"/>
          <p:nvPr/>
        </p:nvSpPr>
        <p:spPr>
          <a:xfrm>
            <a:off x="428596" y="1500174"/>
            <a:ext cx="4714908" cy="3693319"/>
          </a:xfrm>
          <a:prstGeom prst="rect">
            <a:avLst/>
          </a:prstGeom>
          <a:noFill/>
        </p:spPr>
        <p:txBody>
          <a:bodyPr wrap="square" rtlCol="0">
            <a:spAutoFit/>
          </a:bodyPr>
          <a:lstStyle/>
          <a:p>
            <a:r>
              <a:rPr lang="fr-FR" dirty="0" smtClean="0"/>
              <a:t>La domination  française est d’abord d’ordre économique .</a:t>
            </a:r>
          </a:p>
          <a:p>
            <a:r>
              <a:rPr lang="fr-FR" dirty="0" smtClean="0"/>
              <a:t>La France met en place une économie de traite. </a:t>
            </a:r>
          </a:p>
          <a:p>
            <a:r>
              <a:rPr lang="fr-FR" dirty="0" smtClean="0"/>
              <a:t>Les matières premières sont extraites et cultivés dans les colonies (riz d’Indochine, vigne, agrumes et phosphate du Maghreb ).</a:t>
            </a:r>
          </a:p>
          <a:p>
            <a:r>
              <a:rPr lang="fr-FR" dirty="0" smtClean="0"/>
              <a:t>Elles sont ensuite acheminés vers les ports puis exportés ver la métropole (métropole désigne la partie de l'Etat à l'origine de la colonisation) pour  servir l’industrie française .</a:t>
            </a:r>
          </a:p>
          <a:p>
            <a:endParaRPr lang="fr-FR" dirty="0"/>
          </a:p>
        </p:txBody>
      </p:sp>
      <p:sp>
        <p:nvSpPr>
          <p:cNvPr id="6" name="ZoneTexte 5"/>
          <p:cNvSpPr txBox="1"/>
          <p:nvPr/>
        </p:nvSpPr>
        <p:spPr>
          <a:xfrm>
            <a:off x="5643570" y="6211669"/>
            <a:ext cx="2714644" cy="646331"/>
          </a:xfrm>
          <a:prstGeom prst="rect">
            <a:avLst/>
          </a:prstGeom>
          <a:noFill/>
        </p:spPr>
        <p:txBody>
          <a:bodyPr wrap="square" rtlCol="0">
            <a:spAutoFit/>
          </a:bodyPr>
          <a:lstStyle/>
          <a:p>
            <a:r>
              <a:rPr lang="fr-FR" dirty="0" smtClean="0"/>
              <a:t>Almanach de petit colon algérien 1893</a:t>
            </a:r>
            <a:endParaRPr lang="fr-FR" dirty="0"/>
          </a:p>
        </p:txBody>
      </p:sp>
      <p:sp>
        <p:nvSpPr>
          <p:cNvPr id="7" name="Rectangle 6"/>
          <p:cNvSpPr/>
          <p:nvPr/>
        </p:nvSpPr>
        <p:spPr>
          <a:xfrm>
            <a:off x="5572132" y="3714752"/>
            <a:ext cx="1071570" cy="21431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a:stCxn id="11" idx="3"/>
            <a:endCxn id="7" idx="1"/>
          </p:cNvCxnSpPr>
          <p:nvPr/>
        </p:nvCxnSpPr>
        <p:spPr>
          <a:xfrm flipV="1">
            <a:off x="3357554" y="4786322"/>
            <a:ext cx="2214578" cy="11072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500166" y="5286388"/>
            <a:ext cx="1928826" cy="1200329"/>
          </a:xfrm>
          <a:prstGeom prst="rect">
            <a:avLst/>
          </a:prstGeom>
          <a:noFill/>
        </p:spPr>
        <p:txBody>
          <a:bodyPr wrap="square" rtlCol="0">
            <a:spAutoFit/>
          </a:bodyPr>
          <a:lstStyle/>
          <a:p>
            <a:r>
              <a:rPr lang="fr-FR" dirty="0" smtClean="0"/>
              <a:t>On remarque des vignes car l’Algérie produit beaucoup de vin.</a:t>
            </a:r>
            <a:endParaRPr lang="fr-FR" dirty="0"/>
          </a:p>
        </p:txBody>
      </p:sp>
      <p:sp>
        <p:nvSpPr>
          <p:cNvPr id="11" name="Rectangle 10"/>
          <p:cNvSpPr/>
          <p:nvPr/>
        </p:nvSpPr>
        <p:spPr>
          <a:xfrm>
            <a:off x="1571604" y="5286388"/>
            <a:ext cx="1785950" cy="12144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785786" y="1071546"/>
            <a:ext cx="5500726" cy="384721"/>
          </a:xfrm>
          <a:prstGeom prst="rect">
            <a:avLst/>
          </a:prstGeom>
          <a:noFill/>
        </p:spPr>
        <p:txBody>
          <a:bodyPr wrap="square" rtlCol="0">
            <a:spAutoFit/>
          </a:bodyPr>
          <a:lstStyle/>
          <a:p>
            <a:r>
              <a:rPr lang="fr-FR" sz="1900" dirty="0" smtClean="0"/>
              <a:t>a/Une domination d’abord d’ordre économique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allAtOnce"/>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smtClean="0"/>
              <a:t>I/ L’exploitation des colonies à l’origine d’aménagement</a:t>
            </a:r>
            <a:br>
              <a:rPr lang="fr-FR" sz="2500" dirty="0" smtClean="0"/>
            </a:br>
            <a:endParaRPr lang="fr-FR" sz="2500" dirty="0"/>
          </a:p>
        </p:txBody>
      </p:sp>
      <p:pic>
        <p:nvPicPr>
          <p:cNvPr id="5" name="Espace réservé du contenu 4" descr="1200px-Cut_sugarcane.jpg"/>
          <p:cNvPicPr>
            <a:picLocks noGrp="1" noChangeAspect="1"/>
          </p:cNvPicPr>
          <p:nvPr>
            <p:ph idx="1"/>
          </p:nvPr>
        </p:nvPicPr>
        <p:blipFill>
          <a:blip r:embed="rId2" cstate="print"/>
          <a:stretch>
            <a:fillRect/>
          </a:stretch>
        </p:blipFill>
        <p:spPr>
          <a:xfrm>
            <a:off x="285720" y="3071810"/>
            <a:ext cx="2460268" cy="1828799"/>
          </a:xfrm>
        </p:spPr>
      </p:pic>
      <p:sp>
        <p:nvSpPr>
          <p:cNvPr id="1026" name="AutoShape 2" descr="De la canne à sucre au plast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Image 5" descr="15ef69b7-9efa-4207-8f91-7e9a549cf7f5.jpg"/>
          <p:cNvPicPr>
            <a:picLocks noChangeAspect="1"/>
          </p:cNvPicPr>
          <p:nvPr/>
        </p:nvPicPr>
        <p:blipFill>
          <a:blip r:embed="rId3" cstate="print"/>
          <a:stretch>
            <a:fillRect/>
          </a:stretch>
        </p:blipFill>
        <p:spPr>
          <a:xfrm>
            <a:off x="5286380" y="2500306"/>
            <a:ext cx="2182936" cy="1000132"/>
          </a:xfrm>
          <a:prstGeom prst="rect">
            <a:avLst/>
          </a:prstGeom>
        </p:spPr>
      </p:pic>
      <p:pic>
        <p:nvPicPr>
          <p:cNvPr id="8" name="Image 7" descr="UTB88cDEPmnEXKJk43Ubq6zLppXaZ.jpg_350x350.jpg"/>
          <p:cNvPicPr>
            <a:picLocks noChangeAspect="1"/>
          </p:cNvPicPr>
          <p:nvPr/>
        </p:nvPicPr>
        <p:blipFill>
          <a:blip r:embed="rId4" cstate="print"/>
          <a:stretch>
            <a:fillRect/>
          </a:stretch>
        </p:blipFill>
        <p:spPr>
          <a:xfrm>
            <a:off x="6143636" y="4143380"/>
            <a:ext cx="1000132" cy="1000132"/>
          </a:xfrm>
          <a:prstGeom prst="rect">
            <a:avLst/>
          </a:prstGeom>
        </p:spPr>
      </p:pic>
      <p:cxnSp>
        <p:nvCxnSpPr>
          <p:cNvPr id="9" name="Connecteur droit avec flèche 8"/>
          <p:cNvCxnSpPr>
            <a:stCxn id="5" idx="3"/>
            <a:endCxn id="6" idx="1"/>
          </p:cNvCxnSpPr>
          <p:nvPr/>
        </p:nvCxnSpPr>
        <p:spPr>
          <a:xfrm flipV="1">
            <a:off x="2745988" y="3000372"/>
            <a:ext cx="2540392" cy="9858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5" idx="3"/>
            <a:endCxn id="8" idx="1"/>
          </p:cNvCxnSpPr>
          <p:nvPr/>
        </p:nvCxnSpPr>
        <p:spPr>
          <a:xfrm>
            <a:off x="2745988" y="3986210"/>
            <a:ext cx="3397648" cy="6572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57158" y="1285860"/>
            <a:ext cx="8143932" cy="646331"/>
          </a:xfrm>
          <a:prstGeom prst="rect">
            <a:avLst/>
          </a:prstGeom>
          <a:noFill/>
        </p:spPr>
        <p:txBody>
          <a:bodyPr wrap="square" rtlCol="0">
            <a:spAutoFit/>
          </a:bodyPr>
          <a:lstStyle/>
          <a:p>
            <a:r>
              <a:rPr lang="fr-FR" dirty="0" smtClean="0"/>
              <a:t>Une fois arrivé en France ces matières première comme la canne à sucre par exemple sont transformés puis vendu sur place ou dans l’empire colonial.  </a:t>
            </a:r>
            <a:endParaRPr lang="fr-FR" dirty="0"/>
          </a:p>
        </p:txBody>
      </p:sp>
      <p:sp>
        <p:nvSpPr>
          <p:cNvPr id="19" name="ZoneTexte 18"/>
          <p:cNvSpPr txBox="1"/>
          <p:nvPr/>
        </p:nvSpPr>
        <p:spPr>
          <a:xfrm>
            <a:off x="285720" y="5000636"/>
            <a:ext cx="2428892" cy="830997"/>
          </a:xfrm>
          <a:prstGeom prst="rect">
            <a:avLst/>
          </a:prstGeom>
          <a:noFill/>
        </p:spPr>
        <p:txBody>
          <a:bodyPr wrap="square" rtlCol="0">
            <a:spAutoFit/>
          </a:bodyPr>
          <a:lstStyle/>
          <a:p>
            <a:r>
              <a:rPr lang="fr-FR" sz="1600" dirty="0" smtClean="0"/>
              <a:t>Canne à sucre provenant essentiellement des Antilles.  </a:t>
            </a:r>
            <a:endParaRPr lang="fr-FR" sz="1600" dirty="0"/>
          </a:p>
        </p:txBody>
      </p:sp>
      <p:sp>
        <p:nvSpPr>
          <p:cNvPr id="20" name="ZoneTexte 19"/>
          <p:cNvSpPr txBox="1"/>
          <p:nvPr/>
        </p:nvSpPr>
        <p:spPr>
          <a:xfrm>
            <a:off x="4214810" y="3571876"/>
            <a:ext cx="4714908" cy="584775"/>
          </a:xfrm>
          <a:prstGeom prst="rect">
            <a:avLst/>
          </a:prstGeom>
          <a:noFill/>
        </p:spPr>
        <p:txBody>
          <a:bodyPr wrap="square" rtlCol="0">
            <a:spAutoFit/>
          </a:bodyPr>
          <a:lstStyle/>
          <a:p>
            <a:r>
              <a:rPr lang="fr-FR" sz="1600" dirty="0" smtClean="0"/>
              <a:t>On la raffine en métropole pour quelle devienne du sucre roux ou blanc sous forme de cristaux.</a:t>
            </a:r>
            <a:endParaRPr lang="fr-FR" sz="1600" dirty="0"/>
          </a:p>
        </p:txBody>
      </p:sp>
      <p:sp>
        <p:nvSpPr>
          <p:cNvPr id="27" name="ZoneTexte 26"/>
          <p:cNvSpPr txBox="1"/>
          <p:nvPr/>
        </p:nvSpPr>
        <p:spPr>
          <a:xfrm>
            <a:off x="5286380" y="5143512"/>
            <a:ext cx="3571900" cy="830997"/>
          </a:xfrm>
          <a:prstGeom prst="rect">
            <a:avLst/>
          </a:prstGeom>
          <a:noFill/>
        </p:spPr>
        <p:txBody>
          <a:bodyPr wrap="square" rtlCol="0">
            <a:spAutoFit/>
          </a:bodyPr>
          <a:lstStyle/>
          <a:p>
            <a:r>
              <a:rPr lang="fr-FR" sz="1600" dirty="0" smtClean="0"/>
              <a:t>Et certain résidu de la canne à sucre  forment la mélasse permettent de faire de l’éthanol ou du rhum. </a:t>
            </a:r>
            <a:endParaRPr lang="fr-FR" sz="1600" dirty="0"/>
          </a:p>
        </p:txBody>
      </p:sp>
      <p:sp>
        <p:nvSpPr>
          <p:cNvPr id="28" name="ZoneTexte 27"/>
          <p:cNvSpPr txBox="1"/>
          <p:nvPr/>
        </p:nvSpPr>
        <p:spPr>
          <a:xfrm>
            <a:off x="1142976" y="5780782"/>
            <a:ext cx="4929222" cy="1077218"/>
          </a:xfrm>
          <a:prstGeom prst="rect">
            <a:avLst/>
          </a:prstGeom>
          <a:noFill/>
        </p:spPr>
        <p:txBody>
          <a:bodyPr wrap="square" rtlCol="0">
            <a:spAutoFit/>
          </a:bodyPr>
          <a:lstStyle/>
          <a:p>
            <a:r>
              <a:rPr lang="fr-FR" sz="1600" dirty="0" smtClean="0"/>
              <a:t>Les colonies sont donc une source de matière première pour la France ainsi qu’un marché de consommation permettent aux industriels français de s’enrichir. </a:t>
            </a:r>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500"/>
                                        <p:tgtEl>
                                          <p:spTgt spid="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fade">
                                      <p:cBhvr>
                                        <p:cTn id="32" dur="500"/>
                                        <p:tgtEl>
                                          <p:spTgt spid="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 calcmode="lin" valueType="num">
                                      <p:cBhvr additive="base">
                                        <p:cTn id="3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20" grpId="0" build="allAtOnce"/>
      <p:bldP spid="27" grpId="0" build="allAtOnce"/>
      <p:bldP spid="2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dirty="0" smtClean="0"/>
              <a:t>I/ L’exploitation des colonies à l’origine d’aménagement</a:t>
            </a:r>
            <a:br>
              <a:rPr lang="fr-FR" sz="2800" dirty="0" smtClean="0"/>
            </a:br>
            <a:endParaRPr lang="fr-FR" sz="2800" dirty="0"/>
          </a:p>
        </p:txBody>
      </p:sp>
      <p:pic>
        <p:nvPicPr>
          <p:cNvPr id="4" name="Espace réservé du contenu 3" descr="e6219a7d57d63486b427d93d854caeaa.jpg"/>
          <p:cNvPicPr>
            <a:picLocks noGrp="1" noChangeAspect="1"/>
          </p:cNvPicPr>
          <p:nvPr>
            <p:ph idx="1"/>
          </p:nvPr>
        </p:nvPicPr>
        <p:blipFill>
          <a:blip r:embed="rId2" cstate="print"/>
          <a:stretch>
            <a:fillRect/>
          </a:stretch>
        </p:blipFill>
        <p:spPr>
          <a:xfrm>
            <a:off x="4857752" y="1643050"/>
            <a:ext cx="3721421" cy="2500330"/>
          </a:xfrm>
        </p:spPr>
      </p:pic>
      <p:sp>
        <p:nvSpPr>
          <p:cNvPr id="5" name="ZoneTexte 4"/>
          <p:cNvSpPr txBox="1"/>
          <p:nvPr/>
        </p:nvSpPr>
        <p:spPr>
          <a:xfrm>
            <a:off x="5143504" y="4143380"/>
            <a:ext cx="3357586" cy="338554"/>
          </a:xfrm>
          <a:prstGeom prst="rect">
            <a:avLst/>
          </a:prstGeom>
          <a:noFill/>
        </p:spPr>
        <p:txBody>
          <a:bodyPr wrap="square" rtlCol="0">
            <a:spAutoFit/>
          </a:bodyPr>
          <a:lstStyle/>
          <a:p>
            <a:r>
              <a:rPr lang="fr-FR" sz="1600" dirty="0" smtClean="0"/>
              <a:t>Pont Doumer à Hanoï (Indochine)</a:t>
            </a:r>
            <a:endParaRPr lang="fr-FR" sz="1600" dirty="0"/>
          </a:p>
        </p:txBody>
      </p:sp>
      <p:sp>
        <p:nvSpPr>
          <p:cNvPr id="7" name="ZoneTexte 6"/>
          <p:cNvSpPr txBox="1"/>
          <p:nvPr/>
        </p:nvSpPr>
        <p:spPr>
          <a:xfrm>
            <a:off x="714348" y="1643050"/>
            <a:ext cx="3714776" cy="1815882"/>
          </a:xfrm>
          <a:prstGeom prst="rect">
            <a:avLst/>
          </a:prstGeom>
          <a:noFill/>
        </p:spPr>
        <p:txBody>
          <a:bodyPr wrap="square" rtlCol="0">
            <a:spAutoFit/>
          </a:bodyPr>
          <a:lstStyle/>
          <a:p>
            <a:r>
              <a:rPr lang="fr-FR" sz="1600" dirty="0" smtClean="0"/>
              <a:t>Afin d’exploiter au mieux ses colonies la France va moderniser ses territoires en construisant des infrastructures de transport (ports, chemin de fer, ponts, routes…) permettent de faciliter les exportations vers la métropole.</a:t>
            </a:r>
          </a:p>
          <a:p>
            <a:endParaRPr lang="fr-FR" sz="1600" dirty="0"/>
          </a:p>
        </p:txBody>
      </p:sp>
      <p:pic>
        <p:nvPicPr>
          <p:cNvPr id="8" name="Image 7" descr="quartier-cholon-6.jpg"/>
          <p:cNvPicPr>
            <a:picLocks noChangeAspect="1"/>
          </p:cNvPicPr>
          <p:nvPr/>
        </p:nvPicPr>
        <p:blipFill>
          <a:blip r:embed="rId3"/>
          <a:stretch>
            <a:fillRect/>
          </a:stretch>
        </p:blipFill>
        <p:spPr>
          <a:xfrm>
            <a:off x="571472" y="4000504"/>
            <a:ext cx="3774351" cy="2352679"/>
          </a:xfrm>
          <a:prstGeom prst="rect">
            <a:avLst/>
          </a:prstGeom>
        </p:spPr>
      </p:pic>
      <p:sp>
        <p:nvSpPr>
          <p:cNvPr id="9" name="ZoneTexte 8"/>
          <p:cNvSpPr txBox="1"/>
          <p:nvPr/>
        </p:nvSpPr>
        <p:spPr>
          <a:xfrm>
            <a:off x="500034" y="6357958"/>
            <a:ext cx="3571900" cy="338554"/>
          </a:xfrm>
          <a:prstGeom prst="rect">
            <a:avLst/>
          </a:prstGeom>
          <a:noFill/>
        </p:spPr>
        <p:txBody>
          <a:bodyPr wrap="square" rtlCol="0">
            <a:spAutoFit/>
          </a:bodyPr>
          <a:lstStyle/>
          <a:p>
            <a:r>
              <a:rPr lang="fr-FR" sz="1600" dirty="0" smtClean="0"/>
              <a:t>Quartier colon à Saigon (Indochine)</a:t>
            </a:r>
            <a:endParaRPr lang="fr-FR" sz="1600" dirty="0"/>
          </a:p>
        </p:txBody>
      </p:sp>
      <p:sp>
        <p:nvSpPr>
          <p:cNvPr id="10" name="ZoneTexte 9"/>
          <p:cNvSpPr txBox="1"/>
          <p:nvPr/>
        </p:nvSpPr>
        <p:spPr>
          <a:xfrm>
            <a:off x="4857752" y="4786322"/>
            <a:ext cx="3500462" cy="923330"/>
          </a:xfrm>
          <a:prstGeom prst="rect">
            <a:avLst/>
          </a:prstGeom>
          <a:noFill/>
        </p:spPr>
        <p:txBody>
          <a:bodyPr wrap="square" rtlCol="0">
            <a:spAutoFit/>
          </a:bodyPr>
          <a:lstStyle/>
          <a:p>
            <a:r>
              <a:rPr lang="fr-FR" dirty="0" smtClean="0"/>
              <a:t>Les villes sont aussi aménagés comme Saigon la capitale de l’Indochine .</a:t>
            </a:r>
            <a:endParaRPr lang="fr-FR" dirty="0"/>
          </a:p>
        </p:txBody>
      </p:sp>
      <p:sp>
        <p:nvSpPr>
          <p:cNvPr id="11" name="ZoneTexte 10"/>
          <p:cNvSpPr txBox="1"/>
          <p:nvPr/>
        </p:nvSpPr>
        <p:spPr>
          <a:xfrm>
            <a:off x="2500298" y="1071546"/>
            <a:ext cx="3857652" cy="369332"/>
          </a:xfrm>
          <a:prstGeom prst="rect">
            <a:avLst/>
          </a:prstGeom>
          <a:noFill/>
        </p:spPr>
        <p:txBody>
          <a:bodyPr wrap="square" rtlCol="0">
            <a:spAutoFit/>
          </a:bodyPr>
          <a:lstStyle/>
          <a:p>
            <a:r>
              <a:rPr lang="fr-FR" dirty="0" smtClean="0"/>
              <a:t>b/Aménagement des colonies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dirty="0" smtClean="0"/>
              <a:t>I/ L’exploitation des colonies à l’origine d’aménagement</a:t>
            </a:r>
            <a:br>
              <a:rPr lang="fr-FR" sz="2800" dirty="0" smtClean="0"/>
            </a:br>
            <a:endParaRPr lang="fr-FR" sz="2800" dirty="0"/>
          </a:p>
        </p:txBody>
      </p:sp>
      <p:sp>
        <p:nvSpPr>
          <p:cNvPr id="3" name="Espace réservé du contenu 2"/>
          <p:cNvSpPr>
            <a:spLocks noGrp="1"/>
          </p:cNvSpPr>
          <p:nvPr>
            <p:ph idx="1"/>
          </p:nvPr>
        </p:nvSpPr>
        <p:spPr>
          <a:xfrm>
            <a:off x="457200" y="1600200"/>
            <a:ext cx="8229600" cy="971544"/>
          </a:xfrm>
        </p:spPr>
        <p:txBody>
          <a:bodyPr>
            <a:normAutofit/>
          </a:bodyPr>
          <a:lstStyle/>
          <a:p>
            <a:r>
              <a:rPr lang="fr-FR" sz="2000" dirty="0" smtClean="0"/>
              <a:t>Toute fois cette exploitation économique rencontre deux limites:</a:t>
            </a:r>
            <a:endParaRPr lang="fr-FR" sz="2000" dirty="0"/>
          </a:p>
        </p:txBody>
      </p:sp>
      <p:pic>
        <p:nvPicPr>
          <p:cNvPr id="1030" name="Picture 6"/>
          <p:cNvPicPr>
            <a:picLocks noChangeAspect="1" noChangeArrowheads="1"/>
          </p:cNvPicPr>
          <p:nvPr/>
        </p:nvPicPr>
        <p:blipFill>
          <a:blip r:embed="rId2"/>
          <a:srcRect/>
          <a:stretch>
            <a:fillRect/>
          </a:stretch>
        </p:blipFill>
        <p:spPr bwMode="auto">
          <a:xfrm>
            <a:off x="571472" y="2143116"/>
            <a:ext cx="4150274" cy="4071966"/>
          </a:xfrm>
          <a:prstGeom prst="rect">
            <a:avLst/>
          </a:prstGeom>
          <a:noFill/>
          <a:ln w="9525">
            <a:noFill/>
            <a:miter lim="800000"/>
            <a:headEnd/>
            <a:tailEnd/>
          </a:ln>
          <a:effectLst/>
        </p:spPr>
      </p:pic>
      <p:sp>
        <p:nvSpPr>
          <p:cNvPr id="9" name="ZoneTexte 8"/>
          <p:cNvSpPr txBox="1"/>
          <p:nvPr/>
        </p:nvSpPr>
        <p:spPr>
          <a:xfrm>
            <a:off x="4786314" y="2714620"/>
            <a:ext cx="3857652" cy="2031325"/>
          </a:xfrm>
          <a:prstGeom prst="rect">
            <a:avLst/>
          </a:prstGeom>
          <a:noFill/>
        </p:spPr>
        <p:txBody>
          <a:bodyPr wrap="square" rtlCol="0">
            <a:spAutoFit/>
          </a:bodyPr>
          <a:lstStyle/>
          <a:p>
            <a:r>
              <a:rPr lang="fr-FR" dirty="0" smtClean="0"/>
              <a:t>-On note un faible poids de l’empire colonial dans les échanges commerciaux de la France en 1913 seulement 13% des exportations françaises sont destinés à ses colonies et 10% des importations viennent de l’empire colonial.</a:t>
            </a:r>
          </a:p>
        </p:txBody>
      </p:sp>
      <p:sp>
        <p:nvSpPr>
          <p:cNvPr id="6" name="ZoneTexte 5"/>
          <p:cNvSpPr txBox="1"/>
          <p:nvPr/>
        </p:nvSpPr>
        <p:spPr>
          <a:xfrm>
            <a:off x="1071538" y="1142984"/>
            <a:ext cx="7358114" cy="384721"/>
          </a:xfrm>
          <a:prstGeom prst="rect">
            <a:avLst/>
          </a:prstGeom>
          <a:noFill/>
        </p:spPr>
        <p:txBody>
          <a:bodyPr wrap="square" rtlCol="0">
            <a:spAutoFit/>
          </a:bodyPr>
          <a:lstStyle/>
          <a:p>
            <a:r>
              <a:rPr lang="fr-FR" sz="1900" dirty="0" smtClean="0"/>
              <a:t>c /Une exploitation économique qui rencontre des limites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smtClean="0"/>
              <a:t>I/ L’exploitation des colonies à l’origine d’aménagement</a:t>
            </a:r>
            <a:br>
              <a:rPr lang="fr-FR" sz="2500" dirty="0" smtClean="0"/>
            </a:br>
            <a:endParaRPr lang="fr-FR" sz="2500" dirty="0"/>
          </a:p>
        </p:txBody>
      </p:sp>
      <p:sp>
        <p:nvSpPr>
          <p:cNvPr id="3" name="Espace réservé du contenu 2"/>
          <p:cNvSpPr>
            <a:spLocks noGrp="1"/>
          </p:cNvSpPr>
          <p:nvPr>
            <p:ph idx="1"/>
          </p:nvPr>
        </p:nvSpPr>
        <p:spPr>
          <a:xfrm>
            <a:off x="500034" y="1428736"/>
            <a:ext cx="8229600" cy="471478"/>
          </a:xfrm>
        </p:spPr>
        <p:txBody>
          <a:bodyPr>
            <a:normAutofit fontScale="92500" lnSpcReduction="10000"/>
          </a:bodyPr>
          <a:lstStyle/>
          <a:p>
            <a:pPr>
              <a:buNone/>
            </a:pPr>
            <a:endParaRPr lang="fr-FR" dirty="0"/>
          </a:p>
        </p:txBody>
      </p:sp>
      <p:sp>
        <p:nvSpPr>
          <p:cNvPr id="5" name="Rectangle 4"/>
          <p:cNvSpPr/>
          <p:nvPr/>
        </p:nvSpPr>
        <p:spPr>
          <a:xfrm>
            <a:off x="1142976" y="2285992"/>
            <a:ext cx="7072362" cy="2862322"/>
          </a:xfrm>
          <a:prstGeom prst="rect">
            <a:avLst/>
          </a:prstGeom>
        </p:spPr>
        <p:txBody>
          <a:bodyPr wrap="square">
            <a:spAutoFit/>
          </a:bodyPr>
          <a:lstStyle/>
          <a:p>
            <a:pPr>
              <a:buFontTx/>
              <a:buChar char="-"/>
            </a:pPr>
            <a:r>
              <a:rPr lang="fr-FR" dirty="0" smtClean="0"/>
              <a:t>De plus l’économie des colonies est totalement tourné vers l’enrichissement de la métropole :</a:t>
            </a:r>
          </a:p>
          <a:p>
            <a:r>
              <a:rPr lang="fr-FR" dirty="0" smtClean="0"/>
              <a:t>. Les colonisateurs s’accaparent les terres fertiles (dépossèdent les populations locales).</a:t>
            </a:r>
          </a:p>
          <a:p>
            <a:r>
              <a:rPr lang="fr-FR" dirty="0" smtClean="0"/>
              <a:t>. Ils imposent une monoculture au détriment d’une agriculture vivrière.</a:t>
            </a:r>
          </a:p>
          <a:p>
            <a:r>
              <a:rPr lang="fr-FR" dirty="0" smtClean="0"/>
              <a:t>. Et rendent impossible le développement d’une industrie locale car tout les produits manufacturés et industriels viennent de la métropole qui ne souhaite pas de concurrence de la part de ses colonies.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normAutofit/>
          </a:bodyPr>
          <a:lstStyle/>
          <a:p>
            <a:r>
              <a:rPr lang="fr-FR" sz="2800" dirty="0" smtClean="0"/>
              <a:t>II/ Des individus hiérarchisés et inégaux</a:t>
            </a:r>
            <a:br>
              <a:rPr lang="fr-FR" sz="2800" dirty="0" smtClean="0"/>
            </a:br>
            <a:endParaRPr lang="fr-FR" sz="2800" dirty="0"/>
          </a:p>
        </p:txBody>
      </p:sp>
      <p:sp>
        <p:nvSpPr>
          <p:cNvPr id="3" name="Espace réservé du contenu 2"/>
          <p:cNvSpPr>
            <a:spLocks noGrp="1"/>
          </p:cNvSpPr>
          <p:nvPr>
            <p:ph idx="1"/>
          </p:nvPr>
        </p:nvSpPr>
        <p:spPr>
          <a:xfrm>
            <a:off x="428596" y="1214422"/>
            <a:ext cx="8229600" cy="1185858"/>
          </a:xfrm>
        </p:spPr>
        <p:txBody>
          <a:bodyPr>
            <a:normAutofit/>
          </a:bodyPr>
          <a:lstStyle/>
          <a:p>
            <a:r>
              <a:rPr lang="fr-FR" sz="1800" dirty="0" smtClean="0"/>
              <a:t>La colonisation est violente vis-à-vis des indigènes :</a:t>
            </a:r>
            <a:endParaRPr lang="fr-FR" sz="1800" dirty="0"/>
          </a:p>
        </p:txBody>
      </p:sp>
      <p:sp>
        <p:nvSpPr>
          <p:cNvPr id="4" name="ZoneTexte 3"/>
          <p:cNvSpPr txBox="1"/>
          <p:nvPr/>
        </p:nvSpPr>
        <p:spPr>
          <a:xfrm>
            <a:off x="857224" y="1500174"/>
            <a:ext cx="6929486" cy="646331"/>
          </a:xfrm>
          <a:prstGeom prst="rect">
            <a:avLst/>
          </a:prstGeom>
          <a:noFill/>
        </p:spPr>
        <p:txBody>
          <a:bodyPr wrap="square" rtlCol="0">
            <a:spAutoFit/>
          </a:bodyPr>
          <a:lstStyle/>
          <a:p>
            <a:r>
              <a:rPr lang="fr-FR" dirty="0" smtClean="0"/>
              <a:t>-Les français font face à une résistance tenace lors de la conquête de certains territoires</a:t>
            </a:r>
            <a:endParaRPr lang="fr-FR" dirty="0"/>
          </a:p>
        </p:txBody>
      </p:sp>
      <p:sp>
        <p:nvSpPr>
          <p:cNvPr id="5" name="ZoneTexte 4"/>
          <p:cNvSpPr txBox="1"/>
          <p:nvPr/>
        </p:nvSpPr>
        <p:spPr>
          <a:xfrm>
            <a:off x="3714744" y="2214554"/>
            <a:ext cx="5286412" cy="1569660"/>
          </a:xfrm>
          <a:prstGeom prst="rect">
            <a:avLst/>
          </a:prstGeom>
          <a:noFill/>
        </p:spPr>
        <p:txBody>
          <a:bodyPr wrap="square" rtlCol="0">
            <a:spAutoFit/>
          </a:bodyPr>
          <a:lstStyle/>
          <a:p>
            <a:r>
              <a:rPr lang="fr-FR" sz="1600" dirty="0" smtClean="0"/>
              <a:t>Comme à Madagascar , la France veut imposer un protectorat mais les populations locale et leur reine s’opposent car cela signerai pour eux la fin de leur indépendance. Les français organisent donc une guerre de conquête (1894-1895)et la reine, Ranavalona III sera exilé à la Réunion.</a:t>
            </a:r>
          </a:p>
        </p:txBody>
      </p:sp>
      <p:pic>
        <p:nvPicPr>
          <p:cNvPr id="6" name="Image 5" descr="loadimg.jpg"/>
          <p:cNvPicPr>
            <a:picLocks noChangeAspect="1"/>
          </p:cNvPicPr>
          <p:nvPr/>
        </p:nvPicPr>
        <p:blipFill>
          <a:blip r:embed="rId2" cstate="print"/>
          <a:stretch>
            <a:fillRect/>
          </a:stretch>
        </p:blipFill>
        <p:spPr>
          <a:xfrm>
            <a:off x="285720" y="2214554"/>
            <a:ext cx="2907669" cy="4286280"/>
          </a:xfrm>
          <a:prstGeom prst="rect">
            <a:avLst/>
          </a:prstGeom>
        </p:spPr>
      </p:pic>
      <p:sp>
        <p:nvSpPr>
          <p:cNvPr id="7" name="ZoneTexte 6"/>
          <p:cNvSpPr txBox="1"/>
          <p:nvPr/>
        </p:nvSpPr>
        <p:spPr>
          <a:xfrm>
            <a:off x="285720" y="6550223"/>
            <a:ext cx="4000528" cy="307777"/>
          </a:xfrm>
          <a:prstGeom prst="rect">
            <a:avLst/>
          </a:prstGeom>
          <a:noFill/>
        </p:spPr>
        <p:txBody>
          <a:bodyPr wrap="square" rtlCol="0">
            <a:spAutoFit/>
          </a:bodyPr>
          <a:lstStyle/>
          <a:p>
            <a:r>
              <a:rPr lang="fr-FR" sz="1400" dirty="0" smtClean="0"/>
              <a:t>Illustration Le petit journal 16 avril 1905</a:t>
            </a:r>
            <a:endParaRPr lang="fr-FR" sz="1400" dirty="0"/>
          </a:p>
        </p:txBody>
      </p:sp>
      <p:sp>
        <p:nvSpPr>
          <p:cNvPr id="9" name="ZoneTexte 8"/>
          <p:cNvSpPr txBox="1"/>
          <p:nvPr/>
        </p:nvSpPr>
        <p:spPr>
          <a:xfrm>
            <a:off x="3428992" y="4857760"/>
            <a:ext cx="2714644" cy="584775"/>
          </a:xfrm>
          <a:prstGeom prst="rect">
            <a:avLst/>
          </a:prstGeom>
          <a:noFill/>
        </p:spPr>
        <p:txBody>
          <a:bodyPr wrap="square" rtlCol="0">
            <a:spAutoFit/>
          </a:bodyPr>
          <a:lstStyle/>
          <a:p>
            <a:r>
              <a:rPr lang="fr-FR" sz="1600" dirty="0" smtClean="0"/>
              <a:t>Au premier plan on voit des soldats de Madagascar</a:t>
            </a:r>
            <a:endParaRPr lang="fr-FR" sz="1600" dirty="0"/>
          </a:p>
        </p:txBody>
      </p:sp>
      <p:sp>
        <p:nvSpPr>
          <p:cNvPr id="10" name="ZoneTexte 9"/>
          <p:cNvSpPr txBox="1"/>
          <p:nvPr/>
        </p:nvSpPr>
        <p:spPr>
          <a:xfrm>
            <a:off x="6429388" y="4357694"/>
            <a:ext cx="2357454" cy="1815882"/>
          </a:xfrm>
          <a:prstGeom prst="rect">
            <a:avLst/>
          </a:prstGeom>
          <a:noFill/>
        </p:spPr>
        <p:txBody>
          <a:bodyPr wrap="square" rtlCol="0">
            <a:spAutoFit/>
          </a:bodyPr>
          <a:lstStyle/>
          <a:p>
            <a:r>
              <a:rPr lang="fr-FR" sz="1600" dirty="0" smtClean="0"/>
              <a:t>Face à eux il y a des soldats français qui viennent des colonies car la France envoie très peu de soldats de la métropole, ce sont des soldats coloniaux.</a:t>
            </a:r>
            <a:endParaRPr lang="fr-FR" sz="1600" dirty="0"/>
          </a:p>
        </p:txBody>
      </p:sp>
      <p:sp>
        <p:nvSpPr>
          <p:cNvPr id="11" name="Rectangle 10"/>
          <p:cNvSpPr/>
          <p:nvPr/>
        </p:nvSpPr>
        <p:spPr>
          <a:xfrm>
            <a:off x="3500430" y="4857760"/>
            <a:ext cx="2571768" cy="571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00034" y="3857628"/>
            <a:ext cx="2571768" cy="21431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286512" y="4286256"/>
            <a:ext cx="2571768" cy="19288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28596" y="2285992"/>
            <a:ext cx="2571768" cy="13573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p:cNvCxnSpPr>
            <a:stCxn id="11" idx="1"/>
          </p:cNvCxnSpPr>
          <p:nvPr/>
        </p:nvCxnSpPr>
        <p:spPr>
          <a:xfrm rot="10800000">
            <a:off x="3071802" y="5072074"/>
            <a:ext cx="428628" cy="71438"/>
          </a:xfrm>
          <a:prstGeom prst="straightConnector1">
            <a:avLst/>
          </a:prstGeom>
          <a:ln>
            <a:solidFill>
              <a:srgbClr val="FF0000"/>
            </a:solidFill>
            <a:tailEnd type="arrow"/>
          </a:ln>
          <a:effectLst>
            <a:outerShdw blurRad="50800"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10800000">
            <a:off x="2928926" y="3214686"/>
            <a:ext cx="3357586" cy="132160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857356" y="785794"/>
            <a:ext cx="5286412" cy="369332"/>
          </a:xfrm>
          <a:prstGeom prst="rect">
            <a:avLst/>
          </a:prstGeom>
          <a:noFill/>
        </p:spPr>
        <p:txBody>
          <a:bodyPr wrap="square" rtlCol="0">
            <a:spAutoFit/>
          </a:bodyPr>
          <a:lstStyle/>
          <a:p>
            <a:r>
              <a:rPr lang="fr-FR" dirty="0" smtClean="0"/>
              <a:t>a/Les français font face à une résistance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9" grpId="0" build="allAtOnce"/>
      <p:bldP spid="10" grpId="0" build="allAtOnce"/>
      <p:bldP spid="11" grpId="0" animBg="1"/>
      <p:bldP spid="12" grpId="0" animBg="1"/>
      <p:bldP spid="13" grpId="0" animBg="1"/>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778</TotalTime>
  <Words>1899</Words>
  <Application>Microsoft Office PowerPoint</Application>
  <PresentationFormat>Affichage à l'écran (4:3)</PresentationFormat>
  <Paragraphs>125</Paragraphs>
  <Slides>27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27</vt:i4>
      </vt:variant>
    </vt:vector>
  </HeadingPairs>
  <TitlesOfParts>
    <vt:vector size="34" baseType="lpstr">
      <vt:lpstr>Book Antiqua</vt:lpstr>
      <vt:lpstr>Calibri</vt:lpstr>
      <vt:lpstr>Lucida Sans</vt:lpstr>
      <vt:lpstr>Wingdings</vt:lpstr>
      <vt:lpstr>Wingdings 2</vt:lpstr>
      <vt:lpstr>Wingdings 3</vt:lpstr>
      <vt:lpstr>Apex</vt:lpstr>
      <vt:lpstr>les conséquences de la colonisation française</vt:lpstr>
      <vt:lpstr>Introduction</vt:lpstr>
      <vt:lpstr>sommaire</vt:lpstr>
      <vt:lpstr>I/ L’exploitation des colonies à l’origine d’aménagement </vt:lpstr>
      <vt:lpstr>I/ L’exploitation des colonies à l’origine d’aménagement </vt:lpstr>
      <vt:lpstr>I/ L’exploitation des colonies à l’origine d’aménagement </vt:lpstr>
      <vt:lpstr>I/ L’exploitation des colonies à l’origine d’aménagement </vt:lpstr>
      <vt:lpstr>I/ L’exploitation des colonies à l’origine d’aménagement </vt:lpstr>
      <vt:lpstr>II/ Des individus hiérarchisés et inégaux </vt:lpstr>
      <vt:lpstr>II/ Des individus hiérarchisés et inégaux </vt:lpstr>
      <vt:lpstr>II/ Des individus hiérarchisés et inégaux </vt:lpstr>
      <vt:lpstr>II/ Des individus hiérarchisés et inégaux </vt:lpstr>
      <vt:lpstr>II/ Des individus hiérarchisés et inégaux </vt:lpstr>
      <vt:lpstr>II/ Des individus hiérarchisés et inégaux </vt:lpstr>
      <vt:lpstr>II/ Des individus hiérarchisés et inégaux </vt:lpstr>
      <vt:lpstr>II/ Des individus hiérarchisés et inégaux </vt:lpstr>
      <vt:lpstr>II/ Des individus hiérarchisés et inégaux </vt:lpstr>
      <vt:lpstr>II/ des individus hiérarchisés et inégaux </vt:lpstr>
      <vt:lpstr>II/ Des individus hiérarchisés et inégaux </vt:lpstr>
      <vt:lpstr>II/ Des individus hiérarchisés et inégaux </vt:lpstr>
      <vt:lpstr>III/ Une colonisation à l’origine d’échanges culturels inégaux </vt:lpstr>
      <vt:lpstr>III/ Une colonisation à l’origine d’échanges culturels inégaux </vt:lpstr>
      <vt:lpstr>III/ Une colonisation à l’origine d’échanges culturels inégaux </vt:lpstr>
      <vt:lpstr>III/ Une colonisation à l’origine d’échanges culturels inégaux </vt:lpstr>
      <vt:lpstr>III/ Une colonisation à l’origine d’échanges culturels inégaux </vt:lpstr>
      <vt:lpstr>III/ Une colonisation à l’origine d’échanges culturels inégaux </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conséquences de la colonisation française</dc:title>
  <dc:creator>urilisateur</dc:creator>
  <cp:lastModifiedBy>pp</cp:lastModifiedBy>
  <cp:revision>84</cp:revision>
  <dcterms:created xsi:type="dcterms:W3CDTF">2020-05-23T13:03:04Z</dcterms:created>
  <dcterms:modified xsi:type="dcterms:W3CDTF">2020-06-06T14:16:35Z</dcterms:modified>
</cp:coreProperties>
</file>