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57" r:id="rId5"/>
    <p:sldId id="261" r:id="rId6"/>
    <p:sldId id="263" r:id="rId7"/>
    <p:sldId id="264" r:id="rId8"/>
    <p:sldId id="265" r:id="rId9"/>
    <p:sldId id="262" r:id="rId10"/>
    <p:sldId id="275" r:id="rId11"/>
    <p:sldId id="276" r:id="rId12"/>
    <p:sldId id="266" r:id="rId13"/>
    <p:sldId id="268" r:id="rId14"/>
    <p:sldId id="277" r:id="rId15"/>
    <p:sldId id="278" r:id="rId16"/>
    <p:sldId id="279" r:id="rId17"/>
    <p:sldId id="280" r:id="rId18"/>
    <p:sldId id="281" r:id="rId19"/>
    <p:sldId id="272" r:id="rId20"/>
    <p:sldId id="282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710" autoAdjust="0"/>
  </p:normalViewPr>
  <p:slideViewPr>
    <p:cSldViewPr snapToGrid="0">
      <p:cViewPr>
        <p:scale>
          <a:sx n="84" d="100"/>
          <a:sy n="84" d="100"/>
        </p:scale>
        <p:origin x="81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D2BA6-30A7-47F0-B3B4-7B56F64F621B}" type="datetimeFigureOut">
              <a:rPr lang="fr-FR" smtClean="0"/>
              <a:t>12/07/2021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261B6-DCDE-4F6F-874E-49490F49C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83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261B6-DCDE-4F6F-874E-49490F49CAC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62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327C-AB13-4064-905A-CD2DF6D4703B}" type="datetimeFigureOut">
              <a:rPr lang="fr-FR" smtClean="0"/>
              <a:t>12/07/2021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677-25EE-4CA9-B11F-35B3504D30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643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327C-AB13-4064-905A-CD2DF6D4703B}" type="datetimeFigureOut">
              <a:rPr lang="fr-FR" smtClean="0"/>
              <a:t>12/07/2021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677-25EE-4CA9-B11F-35B3504D30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08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327C-AB13-4064-905A-CD2DF6D4703B}" type="datetimeFigureOut">
              <a:rPr lang="fr-FR" smtClean="0"/>
              <a:t>12/07/2021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677-25EE-4CA9-B11F-35B3504D30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96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327C-AB13-4064-905A-CD2DF6D4703B}" type="datetimeFigureOut">
              <a:rPr lang="fr-FR" smtClean="0"/>
              <a:t>12/07/2021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677-25EE-4CA9-B11F-35B3504D30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91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327C-AB13-4064-905A-CD2DF6D4703B}" type="datetimeFigureOut">
              <a:rPr lang="fr-FR" smtClean="0"/>
              <a:t>12/07/2021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677-25EE-4CA9-B11F-35B3504D30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893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327C-AB13-4064-905A-CD2DF6D4703B}" type="datetimeFigureOut">
              <a:rPr lang="fr-FR" smtClean="0"/>
              <a:t>12/07/2021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677-25EE-4CA9-B11F-35B3504D30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70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327C-AB13-4064-905A-CD2DF6D4703B}" type="datetimeFigureOut">
              <a:rPr lang="fr-FR" smtClean="0"/>
              <a:t>12/07/2021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677-25EE-4CA9-B11F-35B3504D30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533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327C-AB13-4064-905A-CD2DF6D4703B}" type="datetimeFigureOut">
              <a:rPr lang="fr-FR" smtClean="0"/>
              <a:t>12/07/2021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677-25EE-4CA9-B11F-35B3504D30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33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327C-AB13-4064-905A-CD2DF6D4703B}" type="datetimeFigureOut">
              <a:rPr lang="fr-FR" smtClean="0"/>
              <a:t>12/07/2021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677-25EE-4CA9-B11F-35B3504D30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79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327C-AB13-4064-905A-CD2DF6D4703B}" type="datetimeFigureOut">
              <a:rPr lang="fr-FR" smtClean="0"/>
              <a:t>12/07/2021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677-25EE-4CA9-B11F-35B3504D30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61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327C-AB13-4064-905A-CD2DF6D4703B}" type="datetimeFigureOut">
              <a:rPr lang="fr-FR" smtClean="0"/>
              <a:t>12/07/2021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23677-25EE-4CA9-B11F-35B3504D30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289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5327C-AB13-4064-905A-CD2DF6D4703B}" type="datetimeFigureOut">
              <a:rPr lang="fr-FR" smtClean="0"/>
              <a:t>12/07/2021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23677-25EE-4CA9-B11F-35B3504D30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83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13000"/>
                <a:lumOff val="87000"/>
                <a:alpha val="47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57925">
            <a:off x="6913043" y="438302"/>
            <a:ext cx="4822341" cy="338283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4311">
            <a:off x="252887" y="323076"/>
            <a:ext cx="4444972" cy="36059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16410" t="32395" r="45337" b="43270"/>
          <a:stretch/>
        </p:blipFill>
        <p:spPr>
          <a:xfrm>
            <a:off x="3671416" y="4390058"/>
            <a:ext cx="4071125" cy="20082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47783">
            <a:off x="7449663" y="3089882"/>
            <a:ext cx="4573618" cy="294107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/>
          <a:srcRect l="5244" t="2174" b="52464"/>
          <a:stretch/>
        </p:blipFill>
        <p:spPr>
          <a:xfrm rot="21143094">
            <a:off x="268800" y="4378335"/>
            <a:ext cx="3511827" cy="21692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/>
          <a:srcRect l="20960" r="21590" b="30536"/>
          <a:stretch/>
        </p:blipFill>
        <p:spPr>
          <a:xfrm>
            <a:off x="4644762" y="141157"/>
            <a:ext cx="2276060" cy="194807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rot="415993">
            <a:off x="-45465" y="962287"/>
            <a:ext cx="11311059" cy="4714427"/>
          </a:xfrm>
          <a:prstGeom prst="ellipse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 rot="468944">
            <a:off x="275878" y="2013555"/>
            <a:ext cx="118645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b="1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Le IIIe Reich, Vichy et la question  juive</a:t>
            </a:r>
            <a:endParaRPr lang="fr-FR" sz="88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61872" y="5458421"/>
            <a:ext cx="9358008" cy="769441"/>
          </a:xfrm>
          <a:prstGeom prst="rect">
            <a:avLst/>
          </a:prstGeom>
          <a:solidFill>
            <a:srgbClr val="FFC000">
              <a:alpha val="68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rgbClr val="C00000"/>
                </a:solidFill>
              </a:rPr>
              <a:t>A) Les étapes du processus génocidaire</a:t>
            </a:r>
            <a:endParaRPr lang="fr-FR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6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19608" y="73189"/>
            <a:ext cx="11048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u="sng" dirty="0" smtClean="0">
                <a:solidFill>
                  <a:srgbClr val="7030A0"/>
                </a:solidFill>
              </a:rPr>
              <a:t>.1933 </a:t>
            </a:r>
            <a:r>
              <a:rPr lang="fr-FR" sz="3600" b="1" i="1" u="sng" dirty="0" smtClean="0">
                <a:solidFill>
                  <a:srgbClr val="7030A0"/>
                </a:solidFill>
              </a:rPr>
              <a:t>/ 1939  : politique discriminatoire et normative</a:t>
            </a:r>
            <a:endParaRPr lang="fr-FR" sz="3600" b="1" i="1" u="sng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105" y="1053976"/>
            <a:ext cx="381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30 janvier 1933 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Hitler chancelier</a:t>
            </a:r>
            <a:endParaRPr lang="fr-FR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481" y="1053976"/>
            <a:ext cx="5708085" cy="38026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3105" y="1501890"/>
            <a:ext cx="5339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23 mars 1933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Hitler obtient les pleins pouvoirs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21702" t="12199" r="22208" b="19858"/>
          <a:stretch/>
        </p:blipFill>
        <p:spPr>
          <a:xfrm>
            <a:off x="6237481" y="1053976"/>
            <a:ext cx="5803717" cy="39544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3105" y="1949805"/>
            <a:ext cx="6058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1 avril 1933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Boycott des entreprises et magasins juifs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50" y="2499192"/>
            <a:ext cx="2925974" cy="392346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175" y="1053976"/>
            <a:ext cx="5975280" cy="39760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35940" y="5191119"/>
            <a:ext cx="7923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7 avril 1933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Loi sur la restauration de la fonction publique entraînant la révocation des fonctionnaires Juifs en Allemagne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35940" y="5888922"/>
            <a:ext cx="8205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26 avril 1933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Création de la Gestapo (</a:t>
            </a:r>
            <a:r>
              <a:rPr lang="fr-FR" b="1" dirty="0" err="1">
                <a:solidFill>
                  <a:srgbClr val="000000"/>
                </a:solidFill>
                <a:latin typeface="Arial" panose="020B0604020202020204" pitchFamily="34" charset="0"/>
              </a:rPr>
              <a:t>Geheime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Arial" panose="020B0604020202020204" pitchFamily="34" charset="0"/>
              </a:rPr>
              <a:t>Staatspolizei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, police secrète d'État)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83" y="2671925"/>
            <a:ext cx="3618200" cy="357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7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112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10 mai 1933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Autodafé de livres écrits par des Juifs et/ou opposants au régime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866" y="171417"/>
            <a:ext cx="5435870" cy="36036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1379" y="11490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14 juillet 1933  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Loi « pour la prévention d’une descendance héréditairement malade »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549" y="1795426"/>
            <a:ext cx="2809317" cy="357667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0" y="2240567"/>
            <a:ext cx="3319886" cy="22616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49656" y="5412282"/>
            <a:ext cx="38199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/>
              <a:t>Cette </a:t>
            </a:r>
            <a:r>
              <a:rPr lang="fr-FR" sz="1400" b="1" dirty="0" smtClean="0"/>
              <a:t>affiche </a:t>
            </a:r>
            <a:r>
              <a:rPr lang="fr-FR" sz="1400" b="1" dirty="0"/>
              <a:t>indique : « 60 000 Reichsmarks, c’est ce que la vie de cette personne souffrant d’un défaut héréditaire coûte à la communauté populaire. Chers concitoyens, c’est aussi votre argent. Lisez le </a:t>
            </a:r>
            <a:r>
              <a:rPr lang="fr-FR" sz="1400" b="1" dirty="0" err="1"/>
              <a:t>Neues</a:t>
            </a:r>
            <a:r>
              <a:rPr lang="fr-FR" sz="1400" b="1" dirty="0"/>
              <a:t> </a:t>
            </a:r>
            <a:r>
              <a:rPr lang="fr-FR" sz="1400" b="1" dirty="0" err="1"/>
              <a:t>Volk</a:t>
            </a:r>
            <a:r>
              <a:rPr lang="fr-FR" sz="1400" b="1" dirty="0"/>
              <a:t>, le mensuel du </a:t>
            </a:r>
            <a:r>
              <a:rPr lang="fr-FR" sz="1400" b="1" dirty="0" err="1"/>
              <a:t>Rassenpolitisches</a:t>
            </a:r>
            <a:r>
              <a:rPr lang="fr-FR" sz="1400" b="1" dirty="0"/>
              <a:t> </a:t>
            </a:r>
            <a:r>
              <a:rPr lang="fr-FR" sz="1400" b="1" dirty="0" err="1"/>
              <a:t>Amt</a:t>
            </a:r>
            <a:r>
              <a:rPr lang="fr-FR" sz="1400" b="1" dirty="0"/>
              <a:t> du NSDAP »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2330" y="4502239"/>
            <a:ext cx="32209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Image d’un film produit par le ministère de la propagande du Reich: « …car Dieu ne peut vouloir que les malades et les souffrants se reproduisent »</a:t>
            </a:r>
          </a:p>
          <a:p>
            <a:r>
              <a:rPr lang="fr-FR" sz="1400" b="1" dirty="0" err="1" smtClean="0"/>
              <a:t>Holocaust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memorial</a:t>
            </a:r>
            <a:r>
              <a:rPr lang="fr-FR" sz="1400" b="1" dirty="0" smtClean="0"/>
              <a:t> Museum </a:t>
            </a:r>
            <a:endParaRPr lang="fr-FR" sz="1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8" y="411274"/>
            <a:ext cx="6053904" cy="63345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/>
          <a:srcRect l="22031" t="12501" r="22937" b="19000"/>
          <a:stretch/>
        </p:blipFill>
        <p:spPr>
          <a:xfrm>
            <a:off x="6074952" y="2481936"/>
            <a:ext cx="6096000" cy="426823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831413" y="683181"/>
            <a:ext cx="4608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15 septembre 1935  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Lois de Nuremberg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1650096"/>
            <a:ext cx="6096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</a:rPr>
              <a:t>Tableau de 1935 reprenant les définitions raciales découlant des lois de Nuremberg.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7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7" grpId="0"/>
      <p:bldP spid="18" grpId="0"/>
      <p:bldP spid="19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85" y="971145"/>
            <a:ext cx="3649583" cy="16577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81" y="2783199"/>
            <a:ext cx="2327751" cy="236387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200" y="762104"/>
            <a:ext cx="6681853" cy="438496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/>
          <a:srcRect l="9058" b="41305"/>
          <a:stretch/>
        </p:blipFill>
        <p:spPr>
          <a:xfrm>
            <a:off x="5294734" y="1897148"/>
            <a:ext cx="6688319" cy="32655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5770" y="2854310"/>
            <a:ext cx="2372395" cy="27493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4076" y="156895"/>
            <a:ext cx="9135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26 avril 1938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Décret obligeant les Juifs d’Allemagne à déclarer tous leurs </a:t>
            </a:r>
            <a:r>
              <a:rPr lang="fr-F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biens</a:t>
            </a:r>
            <a:endParaRPr lang="fr-FR" b="1" dirty="0"/>
          </a:p>
        </p:txBody>
      </p:sp>
      <p:sp>
        <p:nvSpPr>
          <p:cNvPr id="15" name="Rectangle 14"/>
          <p:cNvSpPr/>
          <p:nvPr/>
        </p:nvSpPr>
        <p:spPr>
          <a:xfrm>
            <a:off x="454076" y="590750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9 novembre 1938 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Nuit de cristal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385" y="971145"/>
            <a:ext cx="4263137" cy="41447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362" y="5158133"/>
            <a:ext cx="5444815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b="1" dirty="0">
                <a:latin typeface="Museo Sans 500"/>
              </a:rPr>
              <a:t>“Aryanisation” des commerces appartenant aux Juifs : la propriété d’un magasin appartenant antérieurement à un Juif (Gummi </a:t>
            </a:r>
            <a:r>
              <a:rPr lang="fr-FR" b="1" dirty="0" err="1">
                <a:latin typeface="Museo Sans 500"/>
              </a:rPr>
              <a:t>Weilqui</a:t>
            </a:r>
            <a:r>
              <a:rPr lang="fr-FR" b="1" dirty="0">
                <a:latin typeface="Museo Sans 500"/>
              </a:rPr>
              <a:t> a été exproprié) est transférée à des non-juifs (</a:t>
            </a:r>
            <a:r>
              <a:rPr lang="fr-FR" b="1" dirty="0" err="1">
                <a:latin typeface="Museo Sans 500"/>
              </a:rPr>
              <a:t>Stamm</a:t>
            </a:r>
            <a:r>
              <a:rPr lang="fr-FR" b="1" dirty="0">
                <a:latin typeface="Museo Sans 500"/>
              </a:rPr>
              <a:t> et </a:t>
            </a:r>
            <a:r>
              <a:rPr lang="fr-FR" b="1" dirty="0" err="1">
                <a:latin typeface="Museo Sans 500"/>
              </a:rPr>
              <a:t>Bassermann</a:t>
            </a:r>
            <a:r>
              <a:rPr lang="fr-FR" b="1" dirty="0">
                <a:latin typeface="Museo Sans 500"/>
              </a:rPr>
              <a:t>). Francfort, Allemagne, 1938.</a:t>
            </a:r>
            <a:endParaRPr lang="fr-FR" b="1" dirty="0"/>
          </a:p>
        </p:txBody>
      </p:sp>
      <p:sp>
        <p:nvSpPr>
          <p:cNvPr id="16" name="Rectangle 15"/>
          <p:cNvSpPr/>
          <p:nvPr/>
        </p:nvSpPr>
        <p:spPr>
          <a:xfrm>
            <a:off x="4728556" y="1266396"/>
            <a:ext cx="7170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12 novembre 1938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Aryanisation et expulsions des élèves juifs des écoles en Allemagne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74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0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790" y="70368"/>
            <a:ext cx="119672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i="1" u="sng" dirty="0">
                <a:solidFill>
                  <a:srgbClr val="7030A0"/>
                </a:solidFill>
              </a:rPr>
              <a:t> </a:t>
            </a:r>
            <a:r>
              <a:rPr lang="fr-FR" sz="3600" b="1" i="1" u="sng" dirty="0">
                <a:solidFill>
                  <a:srgbClr val="7030A0"/>
                </a:solidFill>
              </a:rPr>
              <a:t>. Sept 1939 / juin </a:t>
            </a:r>
            <a:r>
              <a:rPr lang="fr-FR" sz="3600" b="1" i="1" u="sng" dirty="0" smtClean="0">
                <a:solidFill>
                  <a:srgbClr val="7030A0"/>
                </a:solidFill>
              </a:rPr>
              <a:t>1941: politique </a:t>
            </a:r>
            <a:r>
              <a:rPr lang="fr-FR" sz="3600" b="1" i="1" u="sng" dirty="0">
                <a:solidFill>
                  <a:srgbClr val="7030A0"/>
                </a:solidFill>
              </a:rPr>
              <a:t>de déplacement des juifs dans les territoires extérieurs à la germanité.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628" y="2781775"/>
            <a:ext cx="4995040" cy="332742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545" y="1496635"/>
            <a:ext cx="3720711" cy="54515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4790" y="1520546"/>
            <a:ext cx="63360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octobre 1939 </a:t>
            </a:r>
            <a:r>
              <a:rPr lang="fr-FR" b="1" dirty="0" smtClean="0">
                <a:solidFill>
                  <a:srgbClr val="1B63A9"/>
                </a:solidFill>
                <a:latin typeface="Arial" panose="020B0604020202020204" pitchFamily="34" charset="0"/>
              </a:rPr>
              <a:t> </a:t>
            </a:r>
            <a:r>
              <a:rPr lang="fr-F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Déclenchement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d’une politique d’extermination d’handicapés mentaux et physiques qui va recevoir un peu plus tard le nom d’ « </a:t>
            </a:r>
            <a:r>
              <a:rPr lang="fr-FR" b="1" dirty="0" err="1">
                <a:solidFill>
                  <a:srgbClr val="000000"/>
                </a:solidFill>
                <a:latin typeface="Arial" panose="020B0604020202020204" pitchFamily="34" charset="0"/>
              </a:rPr>
              <a:t>Aktion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 T4 »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4790" y="2452350"/>
            <a:ext cx="5532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8 octobre 1939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Création des ghettos en </a:t>
            </a:r>
            <a:r>
              <a:rPr lang="fr-F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Pologne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35719" t="18333" r="16844" b="17500"/>
          <a:stretch/>
        </p:blipFill>
        <p:spPr>
          <a:xfrm>
            <a:off x="6265668" y="2409134"/>
            <a:ext cx="5820346" cy="44285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14" y="3245210"/>
            <a:ext cx="5694530" cy="35924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1004" y="2978988"/>
            <a:ext cx="6443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26 octobre 1939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Décret de mise en œuvre du travail forcé des Juifs dans le Gouvernement </a:t>
            </a:r>
            <a:r>
              <a:rPr lang="fr-F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général: Z.A.L.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692" y="2602201"/>
            <a:ext cx="5558959" cy="37757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43" y="3687435"/>
            <a:ext cx="5655456" cy="317056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6069" y="1381265"/>
            <a:ext cx="4005419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7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17170" y="152876"/>
            <a:ext cx="118529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u="sng" dirty="0">
                <a:solidFill>
                  <a:srgbClr val="7030A0"/>
                </a:solidFill>
              </a:rPr>
              <a:t>. À partir de juin 1941 (invasion de l’URSS) = </a:t>
            </a:r>
            <a:r>
              <a:rPr lang="fr-FR" sz="3600" b="1" u="sng" dirty="0" smtClean="0">
                <a:solidFill>
                  <a:srgbClr val="7030A0"/>
                </a:solidFill>
              </a:rPr>
              <a:t> systématisation </a:t>
            </a:r>
            <a:r>
              <a:rPr lang="fr-FR" sz="3600" b="1" u="sng" dirty="0">
                <a:solidFill>
                  <a:srgbClr val="7030A0"/>
                </a:solidFill>
              </a:rPr>
              <a:t>de l’assassinat des juifs à l’ensemble des territoires sous domination allemande </a:t>
            </a:r>
            <a:endParaRPr lang="fr-FR" sz="3600" b="1" u="sng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7170" y="220286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juin 1941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Exécutions en masse des Juifs en Union Soviétique par les </a:t>
            </a:r>
            <a:r>
              <a:rPr lang="fr-FR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Einsatzgruppen</a:t>
            </a:r>
            <a:r>
              <a:rPr lang="fr-F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: la Shoah par</a:t>
            </a:r>
          </a:p>
          <a:p>
            <a:r>
              <a:rPr lang="fr-F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balles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445" y="1649046"/>
            <a:ext cx="6118814" cy="38395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7170" y="3126195"/>
            <a:ext cx="474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29 septembre 1941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Massacre de Babi </a:t>
            </a:r>
            <a:r>
              <a:rPr lang="fr-FR" b="1" dirty="0" err="1">
                <a:solidFill>
                  <a:srgbClr val="000000"/>
                </a:solidFill>
                <a:latin typeface="Arial" panose="020B0604020202020204" pitchFamily="34" charset="0"/>
              </a:rPr>
              <a:t>Yar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672" y="1649046"/>
            <a:ext cx="6096000" cy="405921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236" y="1630478"/>
            <a:ext cx="6179026" cy="405498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5371" y="3568824"/>
            <a:ext cx="5422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1 octobre 1941 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Mise en chantier d'Auschwitz Birkenau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/>
          <a:srcRect l="33469" r="28094"/>
          <a:stretch/>
        </p:blipFill>
        <p:spPr>
          <a:xfrm>
            <a:off x="6164577" y="1417102"/>
            <a:ext cx="3648052" cy="533861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5371" y="4253033"/>
            <a:ext cx="6086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23 octobre 1941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Porte fermée pour les Juifs d'Europe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2398" y="473231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8 décembre 1941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L’extermination des Juifs par le gaz commence au centre de mise à mort de Chelmno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105" y="2316298"/>
            <a:ext cx="5937862" cy="3797714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7"/>
          <a:srcRect l="2642" t="3206" b="4467"/>
          <a:stretch/>
        </p:blipFill>
        <p:spPr>
          <a:xfrm>
            <a:off x="6166069" y="2538062"/>
            <a:ext cx="6041934" cy="353867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17170" y="5564537"/>
            <a:ext cx="4626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20 janvier 1942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Conférence de </a:t>
            </a:r>
            <a:r>
              <a:rPr lang="fr-FR" b="1" dirty="0" err="1">
                <a:solidFill>
                  <a:srgbClr val="000000"/>
                </a:solidFill>
                <a:latin typeface="Arial" panose="020B0604020202020204" pitchFamily="34" charset="0"/>
              </a:rPr>
              <a:t>Wannsee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44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9" grpId="0"/>
      <p:bldP spid="21" grpId="0"/>
      <p:bldP spid="22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40" y="442645"/>
            <a:ext cx="998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17 mars </a:t>
            </a:r>
            <a:r>
              <a:rPr lang="fr-FR" b="1" dirty="0" smtClean="0">
                <a:solidFill>
                  <a:srgbClr val="1B63A9"/>
                </a:solidFill>
                <a:latin typeface="Arial" panose="020B0604020202020204" pitchFamily="34" charset="0"/>
              </a:rPr>
              <a:t>1942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Première extermination par le gaz dans le cadre de l'opération </a:t>
            </a:r>
            <a:r>
              <a:rPr lang="fr-F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Reinhardt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325880"/>
            <a:ext cx="6320406" cy="47434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072" y="1280396"/>
            <a:ext cx="3867534" cy="24172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240" y="832604"/>
            <a:ext cx="8187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2 juillet 1942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Première déportation des Juifs du ghetto de Varsovie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1700" t="22392" r="10600"/>
          <a:stretch/>
        </p:blipFill>
        <p:spPr>
          <a:xfrm>
            <a:off x="7586088" y="3776065"/>
            <a:ext cx="4083942" cy="28146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535213"/>
            <a:ext cx="11849283" cy="59068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0446" y="97512"/>
            <a:ext cx="8460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1B63A9"/>
                </a:solidFill>
                <a:latin typeface="Arial" panose="020B0604020202020204" pitchFamily="34" charset="0"/>
              </a:rPr>
              <a:t> </a:t>
            </a:r>
            <a:r>
              <a:rPr lang="fr-FR" b="1" dirty="0">
                <a:solidFill>
                  <a:srgbClr val="1B63A9"/>
                </a:solidFill>
                <a:latin typeface="Arial" panose="020B0604020202020204" pitchFamily="34" charset="0"/>
              </a:rPr>
              <a:t>octobre </a:t>
            </a:r>
            <a:r>
              <a:rPr lang="fr-FR" b="1" dirty="0" smtClean="0">
                <a:solidFill>
                  <a:srgbClr val="1B63A9"/>
                </a:solidFill>
                <a:latin typeface="Arial" panose="020B0604020202020204" pitchFamily="34" charset="0"/>
              </a:rPr>
              <a:t>1942  </a:t>
            </a:r>
            <a:r>
              <a:rPr lang="fr-F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installation d’un centre de mise à mort à Auschwitz Birkenau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629" y="466844"/>
            <a:ext cx="7262163" cy="63911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86088" y="555605"/>
            <a:ext cx="3886017" cy="92333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fr-FR" b="1" dirty="0">
                <a:latin typeface="Calibri-Bold"/>
              </a:rPr>
              <a:t>un ensemble complexe, très varié et qui a évolué dans le temps entre 1939 et 1945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135" y="1499327"/>
            <a:ext cx="5006865" cy="239623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8"/>
          <a:srcRect t="17333" b="18500"/>
          <a:stretch/>
        </p:blipFill>
        <p:spPr>
          <a:xfrm>
            <a:off x="7185135" y="4006477"/>
            <a:ext cx="5060996" cy="2435604"/>
          </a:xfrm>
          <a:prstGeom prst="rect">
            <a:avLst/>
          </a:prstGeom>
        </p:spPr>
      </p:pic>
      <p:cxnSp>
        <p:nvCxnSpPr>
          <p:cNvPr id="17" name="Connecteur droit avec flèche 16"/>
          <p:cNvCxnSpPr/>
          <p:nvPr/>
        </p:nvCxnSpPr>
        <p:spPr>
          <a:xfrm flipH="1">
            <a:off x="2674620" y="2811780"/>
            <a:ext cx="4732020" cy="1565910"/>
          </a:xfrm>
          <a:prstGeom prst="straightConnector1">
            <a:avLst/>
          </a:prstGeom>
          <a:ln w="825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1348740" y="3776065"/>
            <a:ext cx="6237348" cy="179034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359" y="0"/>
            <a:ext cx="10729890" cy="681591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451842" y="4941478"/>
            <a:ext cx="5687125" cy="10156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La particularité d’Auschwitz Birkenau = un camp de concentration et un centre de mise à mort</a:t>
            </a:r>
          </a:p>
          <a:p>
            <a:r>
              <a:rPr lang="fr-FR" sz="2000" dirty="0" smtClean="0"/>
              <a:t>Cas unique dans le système concentrationnaire nazi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40626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35370" t="17576" r="11449" b="5455"/>
          <a:stretch/>
        </p:blipFill>
        <p:spPr>
          <a:xfrm>
            <a:off x="1392380" y="0"/>
            <a:ext cx="9279084" cy="67674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80" y="0"/>
            <a:ext cx="9279084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66" y="-90586"/>
            <a:ext cx="927908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46712" y="4011940"/>
            <a:ext cx="8801100" cy="28007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dirty="0" smtClean="0"/>
              <a:t>« Là-bas, dans les plaines allemandes et polonaises, s’étendent désormais des espaces dénudés sur lesquels règne le silence ; c’est le poids effrayant du vide que l’oubli n’a pas le droit de combler, et que la mémoire des vivants habitera toujours. »</a:t>
            </a:r>
          </a:p>
          <a:p>
            <a:endParaRPr lang="fr-FR" dirty="0"/>
          </a:p>
          <a:p>
            <a:r>
              <a:rPr lang="fr-FR" dirty="0" smtClean="0"/>
              <a:t> Dernière phrase (p. 103) du chapitre III, « L’enfer », du livre de Simone Veil, Une vie, 2007.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866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61" y="0"/>
            <a:ext cx="8978034" cy="67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associÃ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375" y="0"/>
            <a:ext cx="9327953" cy="67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2241" y="3721926"/>
            <a:ext cx="11575474" cy="954107"/>
          </a:xfrm>
          <a:prstGeom prst="rect">
            <a:avLst/>
          </a:prstGeom>
          <a:solidFill>
            <a:srgbClr val="92D050">
              <a:alpha val="70000"/>
            </a:srgbClr>
          </a:solidFill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Calibri-Bold"/>
              </a:rPr>
              <a:t>Que nous </a:t>
            </a:r>
            <a:r>
              <a:rPr lang="fr-FR" sz="2800" b="1" dirty="0" smtClean="0">
                <a:solidFill>
                  <a:srgbClr val="FF0000"/>
                </a:solidFill>
                <a:latin typeface="Calibri-Bold"/>
              </a:rPr>
              <a:t>reste-t-il comme </a:t>
            </a:r>
            <a:r>
              <a:rPr lang="fr-FR" sz="2800" b="1" dirty="0">
                <a:solidFill>
                  <a:srgbClr val="FF0000"/>
                </a:solidFill>
                <a:latin typeface="Calibri-Bold"/>
              </a:rPr>
              <a:t>« images » pour</a:t>
            </a:r>
          </a:p>
          <a:p>
            <a:r>
              <a:rPr lang="fr-FR" sz="2800" b="1" dirty="0" smtClean="0">
                <a:solidFill>
                  <a:srgbClr val="FF0000"/>
                </a:solidFill>
                <a:latin typeface="Calibri-Bold"/>
              </a:rPr>
              <a:t>Comprendre la Shoah </a:t>
            </a:r>
            <a:r>
              <a:rPr lang="fr-FR" sz="2800" b="1" dirty="0">
                <a:solidFill>
                  <a:srgbClr val="FF0000"/>
                </a:solidFill>
                <a:latin typeface="Calibri-Bold"/>
              </a:rPr>
              <a:t>à partir </a:t>
            </a:r>
            <a:r>
              <a:rPr lang="fr-FR" sz="2800" b="1" dirty="0" smtClean="0">
                <a:solidFill>
                  <a:srgbClr val="FF0000"/>
                </a:solidFill>
                <a:latin typeface="Calibri-Bold"/>
              </a:rPr>
              <a:t>de l’exemple d’Auschwitz Birkenau </a:t>
            </a:r>
            <a:r>
              <a:rPr lang="fr-FR" sz="2800" b="1" dirty="0">
                <a:solidFill>
                  <a:srgbClr val="FF0000"/>
                </a:solidFill>
                <a:latin typeface="Calibri-Bold"/>
              </a:rPr>
              <a:t>?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9715" t="5758" r="10001" b="11818"/>
          <a:stretch/>
        </p:blipFill>
        <p:spPr>
          <a:xfrm>
            <a:off x="372241" y="143761"/>
            <a:ext cx="11666220" cy="664699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4" name="ZoneTexte 3"/>
          <p:cNvSpPr txBox="1"/>
          <p:nvPr/>
        </p:nvSpPr>
        <p:spPr>
          <a:xfrm>
            <a:off x="1938944" y="427066"/>
            <a:ext cx="2575906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Plus explicite</a:t>
            </a:r>
            <a:endParaRPr lang="fr-FR" sz="32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t="9697" r="3523" b="15909"/>
          <a:stretch/>
        </p:blipFill>
        <p:spPr>
          <a:xfrm>
            <a:off x="51141" y="0"/>
            <a:ext cx="12217674" cy="52993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340284" y="5553942"/>
            <a:ext cx="2608117" cy="644236"/>
          </a:xfrm>
          <a:prstGeom prst="rect">
            <a:avLst/>
          </a:prstGeom>
          <a:solidFill>
            <a:srgbClr val="FFFF00">
              <a:alpha val="76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Très explicite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13390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d/de/Birkenau%2C_Poland%2C_Selection_on_the_platfor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8"/>
          <a:stretch/>
        </p:blipFill>
        <p:spPr bwMode="auto">
          <a:xfrm>
            <a:off x="2184757" y="994410"/>
            <a:ext cx="7576463" cy="513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uschwitz-Birkenau. Le lieu oÃ¹ tu te tiens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" r="5233" b="24989"/>
          <a:stretch/>
        </p:blipFill>
        <p:spPr bwMode="auto">
          <a:xfrm>
            <a:off x="2145925" y="988477"/>
            <a:ext cx="7654126" cy="467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9971" t="15968" r="20116" b="9922"/>
          <a:stretch/>
        </p:blipFill>
        <p:spPr>
          <a:xfrm>
            <a:off x="2184757" y="922752"/>
            <a:ext cx="7576463" cy="527154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757" y="814970"/>
            <a:ext cx="7702193" cy="56153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493" y="552934"/>
            <a:ext cx="8272989" cy="60111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6493" y="559031"/>
            <a:ext cx="8370533" cy="60050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3973" y="135776"/>
            <a:ext cx="11355571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fr-FR" b="1" dirty="0">
                <a:latin typeface="Calibri-Bold"/>
              </a:rPr>
              <a:t>Sans jamais rentrer dans le camp, sans jamais être enregistrés, immatriculés ou tatoués, les détenus se dirigent </a:t>
            </a:r>
            <a:r>
              <a:rPr lang="fr-FR" b="1" dirty="0" smtClean="0">
                <a:latin typeface="Calibri-Bold"/>
              </a:rPr>
              <a:t>à </a:t>
            </a:r>
            <a:r>
              <a:rPr lang="fr-FR" b="1" dirty="0">
                <a:latin typeface="Calibri-Bold"/>
              </a:rPr>
              <a:t>pied (ou </a:t>
            </a:r>
            <a:r>
              <a:rPr lang="fr-FR" b="1" dirty="0" smtClean="0">
                <a:latin typeface="Calibri-Bold"/>
              </a:rPr>
              <a:t>en camions </a:t>
            </a:r>
            <a:r>
              <a:rPr lang="fr-FR" b="1" dirty="0">
                <a:latin typeface="Calibri-Bold"/>
              </a:rPr>
              <a:t>pour les invalides) vers les chambres à gaz.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415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71550" y="205740"/>
            <a:ext cx="828675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u="sng" dirty="0" smtClean="0">
                <a:solidFill>
                  <a:srgbClr val="FF0000"/>
                </a:solidFill>
              </a:rPr>
              <a:t>Sources</a:t>
            </a:r>
          </a:p>
          <a:p>
            <a:endParaRPr lang="fr-FR" sz="2800" b="1" i="1" u="sng" dirty="0" smtClean="0">
              <a:solidFill>
                <a:srgbClr val="FF0000"/>
              </a:solidFill>
            </a:endParaRPr>
          </a:p>
          <a:p>
            <a:r>
              <a:rPr lang="fr-FR" sz="2000" b="1" dirty="0" smtClean="0">
                <a:solidFill>
                  <a:srgbClr val="002060"/>
                </a:solidFill>
              </a:rPr>
              <a:t>. Mémorial de la Shoah Paris</a:t>
            </a:r>
          </a:p>
          <a:p>
            <a:r>
              <a:rPr lang="fr-FR" sz="2000" b="1" dirty="0" smtClean="0">
                <a:solidFill>
                  <a:srgbClr val="002060"/>
                </a:solidFill>
              </a:rPr>
              <a:t>.Musée d’état d’Auschwitz Birkenau (</a:t>
            </a:r>
            <a:r>
              <a:rPr lang="fr-FR" sz="2000" b="1" dirty="0" err="1" smtClean="0">
                <a:solidFill>
                  <a:srgbClr val="002060"/>
                </a:solidFill>
              </a:rPr>
              <a:t>oswiecim</a:t>
            </a:r>
            <a:r>
              <a:rPr lang="fr-FR" sz="20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fr-FR" sz="2000" b="1" dirty="0" smtClean="0">
                <a:solidFill>
                  <a:srgbClr val="002060"/>
                </a:solidFill>
              </a:rPr>
              <a:t>. Archives de l’armée allemande et étatsunienne</a:t>
            </a:r>
          </a:p>
          <a:p>
            <a:r>
              <a:rPr lang="fr-FR" sz="2000" b="1" dirty="0" smtClean="0">
                <a:solidFill>
                  <a:srgbClr val="002060"/>
                </a:solidFill>
              </a:rPr>
              <a:t>. United States </a:t>
            </a:r>
            <a:r>
              <a:rPr lang="fr-FR" sz="2000" b="1" dirty="0" err="1" smtClean="0">
                <a:solidFill>
                  <a:srgbClr val="002060"/>
                </a:solidFill>
              </a:rPr>
              <a:t>Holocaust</a:t>
            </a:r>
            <a:r>
              <a:rPr lang="fr-FR" sz="2000" b="1" dirty="0" smtClean="0">
                <a:solidFill>
                  <a:srgbClr val="002060"/>
                </a:solidFill>
              </a:rPr>
              <a:t> Mémorial Museum</a:t>
            </a:r>
            <a:r>
              <a:rPr lang="en-US" sz="2000" b="1" dirty="0" smtClean="0"/>
              <a:t>  </a:t>
            </a:r>
            <a:r>
              <a:rPr lang="en-US" sz="2000" b="1" dirty="0" smtClean="0">
                <a:solidFill>
                  <a:srgbClr val="002060"/>
                </a:solidFill>
              </a:rPr>
              <a:t>Washington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. Conferences </a:t>
            </a:r>
            <a:r>
              <a:rPr lang="en-US" sz="2000" b="1" dirty="0" err="1" smtClean="0">
                <a:solidFill>
                  <a:srgbClr val="002060"/>
                </a:solidFill>
              </a:rPr>
              <a:t>d’Alban</a:t>
            </a:r>
            <a:r>
              <a:rPr lang="en-US" sz="2000" b="1" dirty="0" smtClean="0">
                <a:solidFill>
                  <a:srgbClr val="002060"/>
                </a:solidFill>
              </a:rPr>
              <a:t> Perrin (</a:t>
            </a:r>
            <a:r>
              <a:rPr lang="en-US" sz="2000" b="1" dirty="0" err="1" smtClean="0">
                <a:solidFill>
                  <a:srgbClr val="002060"/>
                </a:solidFill>
              </a:rPr>
              <a:t>enseignant</a:t>
            </a:r>
            <a:r>
              <a:rPr lang="en-US" sz="2000" b="1" dirty="0" smtClean="0">
                <a:solidFill>
                  <a:srgbClr val="002060"/>
                </a:solidFill>
              </a:rPr>
              <a:t> IEP Bordeaux, </a:t>
            </a:r>
            <a:r>
              <a:rPr lang="en-US" sz="2000" b="1" dirty="0" err="1" smtClean="0">
                <a:solidFill>
                  <a:srgbClr val="002060"/>
                </a:solidFill>
              </a:rPr>
              <a:t>coordinateur</a:t>
            </a:r>
            <a:r>
              <a:rPr lang="en-US" sz="2000" b="1" dirty="0" smtClean="0">
                <a:solidFill>
                  <a:srgbClr val="002060"/>
                </a:solidFill>
              </a:rPr>
              <a:t> de la formation du </a:t>
            </a:r>
            <a:r>
              <a:rPr lang="en-US" sz="2000" b="1" dirty="0" err="1" smtClean="0">
                <a:solidFill>
                  <a:srgbClr val="002060"/>
                </a:solidFill>
              </a:rPr>
              <a:t>Mémorial</a:t>
            </a:r>
            <a:r>
              <a:rPr lang="en-US" sz="2000" b="1" dirty="0" smtClean="0">
                <a:solidFill>
                  <a:srgbClr val="002060"/>
                </a:solidFill>
              </a:rPr>
              <a:t> de la Shoah)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. </a:t>
            </a:r>
            <a:r>
              <a:rPr lang="en-US" sz="2000" b="1" dirty="0" err="1" smtClean="0">
                <a:solidFill>
                  <a:srgbClr val="002060"/>
                </a:solidFill>
              </a:rPr>
              <a:t>Chapoutot</a:t>
            </a:r>
            <a:r>
              <a:rPr lang="en-US" sz="2000" b="1" dirty="0" smtClean="0">
                <a:solidFill>
                  <a:srgbClr val="002060"/>
                </a:solidFill>
              </a:rPr>
              <a:t> Johann  “</a:t>
            </a:r>
            <a:r>
              <a:rPr lang="en-US" sz="2000" b="1" dirty="0" err="1" smtClean="0">
                <a:solidFill>
                  <a:srgbClr val="002060"/>
                </a:solidFill>
              </a:rPr>
              <a:t>comprendre</a:t>
            </a:r>
            <a:r>
              <a:rPr lang="en-US" sz="2000" b="1" dirty="0" smtClean="0">
                <a:solidFill>
                  <a:srgbClr val="002060"/>
                </a:solidFill>
              </a:rPr>
              <a:t> le </a:t>
            </a:r>
            <a:r>
              <a:rPr lang="en-US" sz="2000" b="1" dirty="0" err="1" smtClean="0">
                <a:solidFill>
                  <a:srgbClr val="002060"/>
                </a:solidFill>
              </a:rPr>
              <a:t>nazisme</a:t>
            </a:r>
            <a:r>
              <a:rPr lang="en-US" sz="2000" b="1" dirty="0" smtClean="0">
                <a:solidFill>
                  <a:srgbClr val="002060"/>
                </a:solidFill>
              </a:rPr>
              <a:t>”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. </a:t>
            </a:r>
            <a:r>
              <a:rPr lang="en-US" sz="2000" b="1" dirty="0" err="1" smtClean="0">
                <a:solidFill>
                  <a:srgbClr val="002060"/>
                </a:solidFill>
              </a:rPr>
              <a:t>Bruttmann</a:t>
            </a:r>
            <a:r>
              <a:rPr lang="en-US" sz="2000" b="1" dirty="0" smtClean="0">
                <a:solidFill>
                  <a:srgbClr val="002060"/>
                </a:solidFill>
              </a:rPr>
              <a:t> Tal  “Auschwitz”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                              “la </a:t>
            </a:r>
            <a:r>
              <a:rPr lang="en-US" sz="2000" b="1" dirty="0" err="1" smtClean="0">
                <a:solidFill>
                  <a:srgbClr val="002060"/>
                </a:solidFill>
              </a:rPr>
              <a:t>logique</a:t>
            </a:r>
            <a:r>
              <a:rPr lang="en-US" sz="2000" b="1" dirty="0" smtClean="0">
                <a:solidFill>
                  <a:srgbClr val="002060"/>
                </a:solidFill>
              </a:rPr>
              <a:t> des </a:t>
            </a:r>
            <a:r>
              <a:rPr lang="en-US" sz="2000" b="1" dirty="0" err="1" smtClean="0">
                <a:solidFill>
                  <a:srgbClr val="002060"/>
                </a:solidFill>
              </a:rPr>
              <a:t>bourreaux</a:t>
            </a:r>
            <a:r>
              <a:rPr lang="en-US" sz="2000" b="1" dirty="0" smtClean="0">
                <a:solidFill>
                  <a:srgbClr val="002060"/>
                </a:solidFill>
              </a:rPr>
              <a:t>”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.  </a:t>
            </a:r>
            <a:r>
              <a:rPr lang="en-US" sz="2000" b="1" dirty="0" err="1" smtClean="0">
                <a:solidFill>
                  <a:srgbClr val="002060"/>
                </a:solidFill>
              </a:rPr>
              <a:t>Duclert</a:t>
            </a:r>
            <a:r>
              <a:rPr lang="en-US" sz="2000" b="1" dirty="0" smtClean="0">
                <a:solidFill>
                  <a:srgbClr val="002060"/>
                </a:solidFill>
              </a:rPr>
              <a:t> Vincent “les genocides” Documentation </a:t>
            </a:r>
            <a:r>
              <a:rPr lang="en-US" sz="2000" b="1" dirty="0" err="1" smtClean="0">
                <a:solidFill>
                  <a:srgbClr val="002060"/>
                </a:solidFill>
              </a:rPr>
              <a:t>photographique</a:t>
            </a:r>
            <a:r>
              <a:rPr lang="en-US" sz="2000" b="1" dirty="0" smtClean="0">
                <a:solidFill>
                  <a:srgbClr val="002060"/>
                </a:solidFill>
              </a:rPr>
              <a:t> n°8127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.  Documents et photos </a:t>
            </a:r>
            <a:r>
              <a:rPr lang="en-US" sz="2000" b="1" dirty="0" err="1" smtClean="0">
                <a:solidFill>
                  <a:srgbClr val="002060"/>
                </a:solidFill>
              </a:rPr>
              <a:t>personnels</a:t>
            </a:r>
            <a:r>
              <a:rPr lang="en-US" sz="2000" b="1" dirty="0" smtClean="0">
                <a:solidFill>
                  <a:srgbClr val="002060"/>
                </a:solidFill>
              </a:rPr>
              <a:t>.</a:t>
            </a:r>
            <a:endParaRPr lang="en-US" sz="2000" b="1" dirty="0">
              <a:solidFill>
                <a:srgbClr val="002060"/>
              </a:solidFill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accent1">
                <a:lumMod val="13000"/>
                <a:lumOff val="87000"/>
                <a:alpha val="47000"/>
              </a:schemeClr>
            </a:gs>
            <a:gs pos="93000">
              <a:schemeClr val="accent4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2955" t="15759" r="14517" b="5909"/>
          <a:stretch/>
        </p:blipFill>
        <p:spPr>
          <a:xfrm>
            <a:off x="685307" y="0"/>
            <a:ext cx="10514104" cy="63875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9553" y="6374107"/>
            <a:ext cx="10920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Une femme porte une pancarte comparant le génocide arménien à l'Holocauste lors d'une veillée à Berlin,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609951" y="4263876"/>
            <a:ext cx="8982941" cy="2123658"/>
          </a:xfrm>
          <a:prstGeom prst="rect">
            <a:avLst/>
          </a:prstGeom>
          <a:solidFill>
            <a:srgbClr val="FFC000">
              <a:alpha val="58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400" b="1" dirty="0" smtClean="0"/>
              <a:t>Enjeux de mémoire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400" b="1" dirty="0" smtClean="0"/>
              <a:t>Enjeux liés à l’action immédiate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400" b="1" dirty="0" smtClean="0"/>
              <a:t>Enjeux judiciaires</a:t>
            </a:r>
            <a:endParaRPr lang="fr-FR" sz="4400" b="1" dirty="0"/>
          </a:p>
        </p:txBody>
      </p:sp>
    </p:spTree>
    <p:extLst>
      <p:ext uri="{BB962C8B-B14F-4D97-AF65-F5344CB8AC3E}">
        <p14:creationId xmlns:p14="http://schemas.microsoft.com/office/powerpoint/2010/main" val="26046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4">
                <a:lumMod val="0"/>
                <a:lumOff val="100000"/>
              </a:schemeClr>
            </a:gs>
            <a:gs pos="4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2878" y="960118"/>
            <a:ext cx="8071018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LeftFacing" fov="5400000">
                <a:rot lat="315173" lon="2929912" rev="113707"/>
              </a:camera>
              <a:lightRig rig="threePt" dir="t">
                <a:rot lat="0" lon="0" rev="6000000"/>
              </a:lightRig>
            </a:scene3d>
            <a:sp3d z="44450" extrusionH="57150" contourW="12700">
              <a:bevelT h="50800"/>
              <a:extrusionClr>
                <a:srgbClr val="C000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fr-FR" sz="8800" b="1" dirty="0" smtClean="0">
                <a:ln w="41275">
                  <a:solidFill>
                    <a:srgbClr val="002060">
                      <a:alpha val="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ookman Old Style" panose="02050604050505020204" pitchFamily="18" charset="0"/>
              </a:rPr>
              <a:t>Merci de votre attention</a:t>
            </a:r>
            <a:endParaRPr lang="fr-FR" sz="8800" b="1" cap="none" spc="0" dirty="0">
              <a:ln w="41275">
                <a:solidFill>
                  <a:srgbClr val="002060">
                    <a:alpha val="5000"/>
                  </a:srgbClr>
                </a:solidFill>
                <a:prstDash val="solid"/>
              </a:ln>
              <a:solidFill>
                <a:srgbClr val="7030A0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2444" r="3056" b="19556"/>
          <a:stretch/>
        </p:blipFill>
        <p:spPr>
          <a:xfrm>
            <a:off x="6972300" y="787771"/>
            <a:ext cx="3600450" cy="48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9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accent1">
                <a:lumMod val="13000"/>
                <a:lumOff val="87000"/>
                <a:alpha val="47000"/>
              </a:schemeClr>
            </a:gs>
            <a:gs pos="93000">
              <a:schemeClr val="accent4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07" y="1132610"/>
            <a:ext cx="5058913" cy="52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Ã©sultat de recherche d'images pour &quot;the holocaust in historical context axis rule in occupied europe: laws of occupation, analysis of government, proposals for redres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147" y="1132610"/>
            <a:ext cx="4118257" cy="549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15577" y="235421"/>
            <a:ext cx="765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800" b="1" i="1" kern="0" dirty="0">
                <a:solidFill>
                  <a:srgbClr val="FF0000"/>
                </a:solidFill>
                <a:ea typeface="+mj-ea"/>
              </a:rPr>
              <a:t>UN CONCEPT DE DROIT INTERNATIONAL </a:t>
            </a:r>
            <a:endParaRPr lang="fr-FR" sz="2800" i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147" y="1100381"/>
            <a:ext cx="9859539" cy="55612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15852" t="21212" r="31477" b="11061"/>
          <a:stretch/>
        </p:blipFill>
        <p:spPr>
          <a:xfrm>
            <a:off x="2537793" y="1293666"/>
            <a:ext cx="7154246" cy="5174675"/>
          </a:xfrm>
          <a:prstGeom prst="rect">
            <a:avLst/>
          </a:prstGeom>
          <a:noFill/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15085" t="36515" r="34887" b="34546"/>
          <a:stretch/>
        </p:blipFill>
        <p:spPr>
          <a:xfrm>
            <a:off x="1185147" y="2081719"/>
            <a:ext cx="9856743" cy="3207222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/>
          <a:srcRect l="12273" t="20000" r="30199" b="15455"/>
          <a:stretch/>
        </p:blipFill>
        <p:spPr>
          <a:xfrm>
            <a:off x="1324664" y="758641"/>
            <a:ext cx="9577707" cy="6044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41015" y="3180945"/>
            <a:ext cx="2626721" cy="330740"/>
          </a:xfrm>
          <a:prstGeom prst="rect">
            <a:avLst/>
          </a:prstGeom>
          <a:solidFill>
            <a:srgbClr val="C0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122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51833" y="696413"/>
            <a:ext cx="1082732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Approche non juridique du concept de génocide</a:t>
            </a:r>
          </a:p>
          <a:p>
            <a:r>
              <a:rPr lang="fr-FR" sz="4000" b="1" dirty="0">
                <a:solidFill>
                  <a:srgbClr val="FF0000"/>
                </a:solidFill>
              </a:rPr>
              <a:t> </a:t>
            </a:r>
            <a:r>
              <a:rPr lang="fr-FR" sz="4000" b="1" dirty="0" smtClean="0">
                <a:solidFill>
                  <a:srgbClr val="FF0000"/>
                </a:solidFill>
              </a:rPr>
              <a:t>= une émancipation indispensable</a:t>
            </a:r>
          </a:p>
          <a:p>
            <a:endParaRPr lang="fr-FR" sz="4000" b="1" dirty="0"/>
          </a:p>
          <a:p>
            <a:r>
              <a:rPr lang="fr-FR" sz="4000" b="1" dirty="0" smtClean="0"/>
              <a:t> </a:t>
            </a:r>
            <a:r>
              <a:rPr lang="fr-FR" sz="2800" b="1" dirty="0" smtClean="0"/>
              <a:t>. Un massacre…focalise l’attention sur l’acte de donner la mort</a:t>
            </a:r>
          </a:p>
          <a:p>
            <a:r>
              <a:rPr lang="fr-FR" sz="2800" b="1" dirty="0"/>
              <a:t> </a:t>
            </a:r>
            <a:r>
              <a:rPr lang="fr-FR" sz="2800" b="1" dirty="0" smtClean="0"/>
              <a:t>   tous les génocides sont des massacres, tous les massacres ne sont pas des génocides</a:t>
            </a:r>
          </a:p>
          <a:p>
            <a:endParaRPr lang="fr-FR" sz="2800" b="1" dirty="0" smtClean="0">
              <a:solidFill>
                <a:srgbClr val="7030A0"/>
              </a:solidFill>
            </a:endParaRPr>
          </a:p>
          <a:p>
            <a:r>
              <a:rPr lang="fr-FR" sz="2800" b="1" dirty="0" smtClean="0">
                <a:solidFill>
                  <a:srgbClr val="7030A0"/>
                </a:solidFill>
              </a:rPr>
              <a:t> . Un processus organisé de destruction des civils</a:t>
            </a:r>
          </a:p>
          <a:p>
            <a:endParaRPr lang="fr-FR" sz="2800" b="1" dirty="0" smtClean="0"/>
          </a:p>
          <a:p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46414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5433" y="334499"/>
            <a:ext cx="10962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Processus </a:t>
            </a:r>
            <a:r>
              <a:rPr lang="fr-FR" sz="2800" dirty="0" smtClean="0"/>
              <a:t>= </a:t>
            </a:r>
            <a:r>
              <a:rPr lang="fr-FR" sz="2800" b="1" dirty="0" smtClean="0">
                <a:solidFill>
                  <a:srgbClr val="0070C0"/>
                </a:solidFill>
              </a:rPr>
              <a:t>pas de scénario écrit à l’avance…une situation complexe qui évolue au gré de la volonté des acteurs et des circonstances</a:t>
            </a:r>
            <a:endParaRPr lang="fr-FR" sz="2800" b="1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5433" y="1481478"/>
            <a:ext cx="11710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Organisé </a:t>
            </a:r>
            <a:r>
              <a:rPr lang="fr-FR" sz="2800" dirty="0" smtClean="0"/>
              <a:t>= </a:t>
            </a:r>
            <a:r>
              <a:rPr lang="fr-FR" sz="2800" b="1" dirty="0" smtClean="0">
                <a:solidFill>
                  <a:srgbClr val="0070C0"/>
                </a:solidFill>
              </a:rPr>
              <a:t>pas une destruction naturelle…action collective canalisée, orientée , construite contre un ennemi, impulsée par un état.  N’empêche pas une possible improvisation des acteurs.</a:t>
            </a:r>
            <a:endParaRPr lang="fr-FR" sz="2800" b="1" dirty="0">
              <a:solidFill>
                <a:srgbClr val="007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5433" y="3059345"/>
            <a:ext cx="109000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Destruction </a:t>
            </a:r>
            <a:r>
              <a:rPr lang="fr-FR" sz="2800" dirty="0" smtClean="0"/>
              <a:t>= </a:t>
            </a:r>
            <a:r>
              <a:rPr lang="fr-FR" sz="2800" b="1" dirty="0" smtClean="0">
                <a:solidFill>
                  <a:srgbClr val="0070C0"/>
                </a:solidFill>
              </a:rPr>
              <a:t>terme plus large que « meurtre »…inclue d’autres pratiques: démolitions, déshumanisation…</a:t>
            </a:r>
          </a:p>
          <a:p>
            <a:endParaRPr lang="fr-FR" sz="2800" dirty="0"/>
          </a:p>
          <a:p>
            <a:r>
              <a:rPr lang="fr-FR" sz="2800" b="1" dirty="0" smtClean="0">
                <a:solidFill>
                  <a:srgbClr val="FF0000"/>
                </a:solidFill>
              </a:rPr>
              <a:t>Des civils </a:t>
            </a:r>
            <a:r>
              <a:rPr lang="fr-FR" sz="2800" dirty="0" smtClean="0"/>
              <a:t>= </a:t>
            </a:r>
            <a:r>
              <a:rPr lang="fr-FR" sz="2800" b="1" dirty="0" smtClean="0">
                <a:solidFill>
                  <a:srgbClr val="0070C0"/>
                </a:solidFill>
              </a:rPr>
              <a:t>un rapport dissymétrique…destruction d’un seul coté, des individus ou des groupes qui ne sont pas en situation de se défendre</a:t>
            </a:r>
            <a:endParaRPr lang="fr-FR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68927" y="363682"/>
            <a:ext cx="964276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i="1" u="sng" dirty="0" smtClean="0">
                <a:solidFill>
                  <a:srgbClr val="FF0000"/>
                </a:solidFill>
              </a:rPr>
              <a:t>Distinguer les différents processus</a:t>
            </a:r>
          </a:p>
          <a:p>
            <a:endParaRPr lang="fr-FR" sz="2800" b="1" i="1" u="sng" dirty="0">
              <a:solidFill>
                <a:srgbClr val="FF0000"/>
              </a:solidFill>
            </a:endParaRPr>
          </a:p>
          <a:p>
            <a:r>
              <a:rPr lang="fr-FR" sz="2800" dirty="0" smtClean="0">
                <a:solidFill>
                  <a:srgbClr val="FF0000"/>
                </a:solidFill>
              </a:rPr>
              <a:t>  </a:t>
            </a:r>
            <a:r>
              <a:rPr lang="fr-FR" sz="2800" dirty="0" smtClean="0"/>
              <a:t>= </a:t>
            </a:r>
            <a:r>
              <a:rPr lang="fr-FR" sz="2400" dirty="0" smtClean="0"/>
              <a:t>s’interroger sur </a:t>
            </a:r>
            <a:r>
              <a:rPr lang="fr-FR" sz="2400" b="1" dirty="0" smtClean="0">
                <a:solidFill>
                  <a:srgbClr val="FF0000"/>
                </a:solidFill>
              </a:rPr>
              <a:t>la logique des acteurs</a:t>
            </a:r>
            <a:r>
              <a:rPr lang="fr-FR" sz="2400" dirty="0" smtClean="0"/>
              <a:t>: penser le massacre c’est chercher à saisir sa rationalité et son irrationalité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         . « l’autre » à détruire est perçu par le bourreau comme </a:t>
            </a:r>
            <a:r>
              <a:rPr lang="fr-FR" sz="2400" b="1" dirty="0" smtClean="0">
                <a:solidFill>
                  <a:srgbClr val="FF0000"/>
                </a:solidFill>
              </a:rPr>
              <a:t>un non semblable.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         . Cet autre est perçu comme </a:t>
            </a:r>
            <a:r>
              <a:rPr lang="fr-FR" sz="2400" b="1" dirty="0" smtClean="0">
                <a:solidFill>
                  <a:srgbClr val="FF0000"/>
                </a:solidFill>
              </a:rPr>
              <a:t>une menace</a:t>
            </a:r>
            <a:r>
              <a:rPr lang="fr-FR" sz="2400" dirty="0" smtClean="0"/>
              <a:t>, voire une incarnation du mal</a:t>
            </a:r>
          </a:p>
          <a:p>
            <a:endParaRPr lang="fr-FR" sz="2400" dirty="0"/>
          </a:p>
          <a:p>
            <a:r>
              <a:rPr lang="fr-FR" sz="2400" dirty="0" smtClean="0"/>
              <a:t>Ainsi les massacres ne sont </a:t>
            </a:r>
            <a:r>
              <a:rPr lang="fr-FR" sz="2400" b="1" dirty="0" smtClean="0">
                <a:solidFill>
                  <a:srgbClr val="FF0000"/>
                </a:solidFill>
              </a:rPr>
              <a:t>pas « insensés » du point de vue de ceux qui les commettent</a:t>
            </a:r>
          </a:p>
          <a:p>
            <a:r>
              <a:rPr lang="fr-FR" sz="2400" dirty="0"/>
              <a:t> </a:t>
            </a:r>
            <a:endParaRPr lang="fr-FR" sz="2400" dirty="0" smtClean="0"/>
          </a:p>
          <a:p>
            <a:r>
              <a:rPr lang="fr-FR" sz="2400" dirty="0"/>
              <a:t> </a:t>
            </a:r>
            <a:r>
              <a:rPr lang="fr-FR" sz="2400" dirty="0" smtClean="0"/>
              <a:t>= </a:t>
            </a:r>
            <a:r>
              <a:rPr lang="fr-FR" sz="2400" b="1" dirty="0" smtClean="0">
                <a:solidFill>
                  <a:srgbClr val="FF0000"/>
                </a:solidFill>
              </a:rPr>
              <a:t>Deux types d’objectifs </a:t>
            </a:r>
            <a:r>
              <a:rPr lang="fr-FR" sz="2400" dirty="0" smtClean="0"/>
              <a:t>associés aux processus de destruction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          . Détruire </a:t>
            </a:r>
            <a:r>
              <a:rPr lang="fr-FR" sz="2400" b="1" dirty="0" smtClean="0">
                <a:solidFill>
                  <a:srgbClr val="FF0000"/>
                </a:solidFill>
              </a:rPr>
              <a:t>pour soumettre </a:t>
            </a:r>
            <a:r>
              <a:rPr lang="fr-FR" sz="2400" dirty="0" smtClean="0"/>
              <a:t>= massacre de masse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          . Détruire </a:t>
            </a:r>
            <a:r>
              <a:rPr lang="fr-FR" sz="2400" b="1" dirty="0" smtClean="0">
                <a:solidFill>
                  <a:srgbClr val="FF0000"/>
                </a:solidFill>
              </a:rPr>
              <a:t>pour éradiquer  </a:t>
            </a:r>
            <a:r>
              <a:rPr lang="fr-FR" sz="2400" dirty="0" smtClean="0"/>
              <a:t>= génocides</a:t>
            </a:r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682"/>
            <a:ext cx="6709955" cy="449327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279" y="174788"/>
            <a:ext cx="3448437" cy="48710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85041" y="644643"/>
            <a:ext cx="19477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latin typeface="Arial" panose="020B0604020202020204" pitchFamily="34" charset="0"/>
              </a:rPr>
              <a:t>«</a:t>
            </a:r>
            <a:r>
              <a:rPr lang="fr-FR" sz="1400" b="1" dirty="0">
                <a:latin typeface="Arial" panose="020B0604020202020204" pitchFamily="34" charset="0"/>
              </a:rPr>
              <a:t> Une » de </a:t>
            </a:r>
            <a:r>
              <a:rPr lang="fr-FR" sz="1400" b="1" i="1" dirty="0" err="1" smtClean="0">
                <a:latin typeface="Arial" panose="020B0604020202020204" pitchFamily="34" charset="0"/>
              </a:rPr>
              <a:t>Kangura</a:t>
            </a:r>
            <a:r>
              <a:rPr lang="fr-FR" sz="1400" b="1" i="1" dirty="0" smtClean="0">
                <a:latin typeface="Arial" panose="020B0604020202020204" pitchFamily="34" charset="0"/>
              </a:rPr>
              <a:t> </a:t>
            </a:r>
            <a:r>
              <a:rPr lang="fr-FR" sz="1400" b="1" dirty="0" smtClean="0">
                <a:latin typeface="Arial" panose="020B0604020202020204" pitchFamily="34" charset="0"/>
              </a:rPr>
              <a:t>parue </a:t>
            </a:r>
            <a:r>
              <a:rPr lang="fr-FR" sz="1400" b="1" dirty="0">
                <a:latin typeface="Arial" panose="020B0604020202020204" pitchFamily="34" charset="0"/>
              </a:rPr>
              <a:t>en novembre 1991 mobilise le souvenir glorieux de la « Révolution sociale hutu » de 1959 en exhibant le portrait de son héraut, Grégoire </a:t>
            </a:r>
            <a:r>
              <a:rPr lang="fr-FR" sz="1400" b="1" dirty="0" err="1">
                <a:latin typeface="Arial" panose="020B0604020202020204" pitchFamily="34" charset="0"/>
              </a:rPr>
              <a:t>Kayibanda</a:t>
            </a:r>
            <a:r>
              <a:rPr lang="fr-FR" sz="1400" b="1" dirty="0">
                <a:latin typeface="Arial" panose="020B0604020202020204" pitchFamily="34" charset="0"/>
              </a:rPr>
              <a:t>. Le texte qui sert de légende à l’exhibition de la machette interroge : </a:t>
            </a:r>
            <a:endParaRPr lang="fr-FR" sz="1400" b="1" dirty="0" smtClean="0">
              <a:latin typeface="Arial" panose="020B0604020202020204" pitchFamily="34" charset="0"/>
            </a:endParaRPr>
          </a:p>
          <a:p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«</a:t>
            </a:r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 Quelles armes prendrons-nous pour vaincre définitivement les </a:t>
            </a:r>
            <a:r>
              <a:rPr lang="fr-FR" sz="14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inyenzi</a:t>
            </a:r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 [les cafards] ? </a:t>
            </a:r>
            <a:endParaRPr lang="fr-FR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0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6347" y="220579"/>
            <a:ext cx="67169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45548C"/>
                </a:solidFill>
                <a:latin typeface="Arial" panose="020B0604020202020204" pitchFamily="34" charset="0"/>
              </a:rPr>
              <a:t>Le nazisme, une vision du monde</a:t>
            </a:r>
            <a:endParaRPr lang="fr-FR" sz="3200" b="1" i="0" dirty="0">
              <a:solidFill>
                <a:srgbClr val="45548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4690" y="805354"/>
            <a:ext cx="112741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</a:rPr>
              <a:t>     . Une nébuleuse d’idées: pas de doctrine officielle, pas de système cohérent et structuré</a:t>
            </a:r>
          </a:p>
          <a:p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</a:rPr>
              <a:t>    . Une adaptation des idées au contexte, à l’auditoire</a:t>
            </a:r>
          </a:p>
          <a:p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fr-FR" sz="2000" b="1" u="sng" dirty="0" smtClean="0">
                <a:solidFill>
                  <a:srgbClr val="FF0000"/>
                </a:solidFill>
              </a:rPr>
              <a:t> . Le nazisme = un biologisme</a:t>
            </a:r>
          </a:p>
          <a:p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smtClean="0">
                <a:solidFill>
                  <a:srgbClr val="FF0000"/>
                </a:solidFill>
              </a:rPr>
              <a:t>        </a:t>
            </a:r>
            <a:r>
              <a:rPr lang="fr-FR" sz="2000" b="1" dirty="0" smtClean="0">
                <a:solidFill>
                  <a:srgbClr val="002060"/>
                </a:solidFill>
              </a:rPr>
              <a:t>= héritage du </a:t>
            </a:r>
            <a:r>
              <a:rPr lang="fr-FR" sz="2000" b="1" dirty="0" err="1" smtClean="0">
                <a:solidFill>
                  <a:srgbClr val="002060"/>
                </a:solidFill>
              </a:rPr>
              <a:t>racialisme</a:t>
            </a:r>
            <a:r>
              <a:rPr lang="fr-FR" sz="2000" b="1" dirty="0" smtClean="0">
                <a:solidFill>
                  <a:srgbClr val="002060"/>
                </a:solidFill>
              </a:rPr>
              <a:t> et du darwinisme social</a:t>
            </a:r>
          </a:p>
          <a:p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</a:rPr>
              <a:t>        = l’histoire = oubli de l’ordre naturel du monde…le plonge dans la décadence et la dégénérescence. Ainsi le christianisme, les idées des Lumières, le marxisme sont des visions de l’histoire contre nature.     </a:t>
            </a:r>
          </a:p>
          <a:p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</a:rPr>
              <a:t>        = nazisme = une thérapie : 1 volet bio politique (eugénisme, politique nataliste…) et une révolution culturelle ( balayer les représentations du monde contre nature: ex l’art dégénéré.)</a:t>
            </a:r>
          </a:p>
          <a:p>
            <a:endParaRPr lang="fr-FR" b="1" dirty="0">
              <a:solidFill>
                <a:srgbClr val="FF0000"/>
              </a:solidFill>
            </a:endParaRPr>
          </a:p>
          <a:p>
            <a:endParaRPr lang="fr-FR" b="1" dirty="0" smtClean="0">
              <a:solidFill>
                <a:srgbClr val="FF0000"/>
              </a:solidFill>
            </a:endParaRPr>
          </a:p>
          <a:p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4690" y="3649579"/>
            <a:ext cx="11357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solidFill>
                  <a:srgbClr val="FF0000"/>
                </a:solidFill>
              </a:rPr>
              <a:t>. Le nazisme = un nationalisme</a:t>
            </a:r>
          </a:p>
          <a:p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smtClean="0">
                <a:solidFill>
                  <a:srgbClr val="002060"/>
                </a:solidFill>
              </a:rPr>
              <a:t>     </a:t>
            </a:r>
            <a:r>
              <a:rPr lang="fr-FR" sz="2000" b="1" dirty="0" smtClean="0">
                <a:solidFill>
                  <a:srgbClr val="002060"/>
                </a:solidFill>
              </a:rPr>
              <a:t>= passe de l’application raciale biologique à l’application au peuple</a:t>
            </a:r>
          </a:p>
          <a:p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</a:rPr>
              <a:t>     = de l’âge d’or originel (les anciens germains) …à la décadence contemporaine</a:t>
            </a:r>
          </a:p>
          <a:p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</a:rPr>
              <a:t>     = le nazisme = une nécessaire renaissance = un mécanisme de purgation</a:t>
            </a:r>
          </a:p>
          <a:p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</a:rPr>
              <a:t>     = avènement de la « communauté du peuple »: société homogène et vitalité biologique, homogénéité culturelle (germanique) , harmonie sociale et économique, homogénéité et unité politique (aucune autre vision politique autorisée)</a:t>
            </a:r>
            <a:endParaRPr lang="fr-FR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3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4855" y="415636"/>
            <a:ext cx="1078576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solidFill>
                  <a:srgbClr val="FF0000"/>
                </a:solidFill>
              </a:rPr>
              <a:t>. Le nazisme = un impérialisme</a:t>
            </a:r>
            <a:endParaRPr lang="fr-FR" sz="2000" b="1" u="sng" dirty="0">
              <a:solidFill>
                <a:srgbClr val="FF0000"/>
              </a:solidFill>
            </a:endParaRPr>
          </a:p>
          <a:p>
            <a:r>
              <a:rPr lang="fr-FR" sz="2000" b="1" dirty="0" smtClean="0">
                <a:solidFill>
                  <a:srgbClr val="002060"/>
                </a:solidFill>
              </a:rPr>
              <a:t>   = un régime belliciste et militariste</a:t>
            </a:r>
          </a:p>
          <a:p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</a:rPr>
              <a:t>  = un culte de la guerre = mécanisme naturel de l’histoire, le pacifisme est contre nature</a:t>
            </a:r>
          </a:p>
          <a:p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</a:rPr>
              <a:t>  = un projet géopolitique: la conquête d’un espace vital….</a:t>
            </a:r>
            <a:r>
              <a:rPr lang="fr-FR" sz="2000" b="1" dirty="0" err="1" smtClean="0">
                <a:solidFill>
                  <a:srgbClr val="002060"/>
                </a:solidFill>
              </a:rPr>
              <a:t>europe</a:t>
            </a:r>
            <a:r>
              <a:rPr lang="fr-FR" sz="2000" b="1" dirty="0" smtClean="0">
                <a:solidFill>
                  <a:srgbClr val="002060"/>
                </a:solidFill>
              </a:rPr>
              <a:t> de l’est / idée d’un droit historique allemand sur l’Europe orientale</a:t>
            </a:r>
          </a:p>
          <a:p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4854" y="2204929"/>
            <a:ext cx="107857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solidFill>
                  <a:srgbClr val="FF0000"/>
                </a:solidFill>
              </a:rPr>
              <a:t> . Le nazisme = un antisémitisme rédempteur</a:t>
            </a:r>
          </a:p>
          <a:p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</a:rPr>
              <a:t>  = le « juif » n’a pas sa place dans l’ordre naturel du monde…ne peut subsister que par la destruction de l’harmonie naturelle du monde.</a:t>
            </a:r>
          </a:p>
          <a:p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</a:rPr>
              <a:t>  = conspirateur…derrière le christianisme, le marxisme…</a:t>
            </a:r>
            <a:r>
              <a:rPr lang="fr-FR" sz="2000" b="1" dirty="0" err="1" smtClean="0">
                <a:solidFill>
                  <a:srgbClr val="002060"/>
                </a:solidFill>
              </a:rPr>
              <a:t>etc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</a:rPr>
              <a:t>  = lutte contre « l’ennemi juif » qui représente le mal radical</a:t>
            </a:r>
          </a:p>
          <a:p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</a:rPr>
              <a:t>  = une guerre centrale, juste: se débarrasser de ce mal = mettre un terme à l’histoire et rétablir l’harmonie naturelle des origines.</a:t>
            </a:r>
            <a:endParaRPr lang="fr-FR" sz="2000" b="1" dirty="0">
              <a:solidFill>
                <a:srgbClr val="00206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621" y="4259059"/>
            <a:ext cx="2131627" cy="246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7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13798" y="462507"/>
            <a:ext cx="1097184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Le nazisme ne peut pas envisager le redressement de l’Allemagne sans la disparition des juifs</a:t>
            </a:r>
          </a:p>
          <a:p>
            <a:r>
              <a:rPr lang="fr-FR" sz="2400" b="1" dirty="0" smtClean="0">
                <a:solidFill>
                  <a:srgbClr val="002060"/>
                </a:solidFill>
              </a:rPr>
              <a:t>Question centrale du programme nazi…mais pas de plan préétabli: l’antisémitisme nazi n’a pas envisagé Auschwitz</a:t>
            </a:r>
          </a:p>
          <a:p>
            <a:endParaRPr lang="fr-FR" sz="2400" b="1" dirty="0" smtClean="0">
              <a:solidFill>
                <a:srgbClr val="002060"/>
              </a:solidFill>
            </a:endParaRPr>
          </a:p>
          <a:p>
            <a:r>
              <a:rPr lang="fr-FR" sz="2400" b="1" dirty="0" smtClean="0">
                <a:solidFill>
                  <a:srgbClr val="FF0000"/>
                </a:solidFill>
              </a:rPr>
              <a:t>Trois grandes phases qui évoluent en fonction des événements et des personnes</a:t>
            </a:r>
          </a:p>
          <a:p>
            <a:endParaRPr lang="fr-FR" sz="2400" dirty="0" smtClean="0"/>
          </a:p>
          <a:p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. 1933 /  1939 = </a:t>
            </a:r>
            <a:r>
              <a:rPr lang="fr-FR" sz="2400" b="1" dirty="0" smtClean="0">
                <a:solidFill>
                  <a:srgbClr val="002060"/>
                </a:solidFill>
              </a:rPr>
              <a:t>se « débarrasser » des juifs par la loi = politique discriminatoire et normative</a:t>
            </a:r>
          </a:p>
          <a:p>
            <a:r>
              <a:rPr lang="fr-FR" sz="2400" dirty="0"/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. Sept 1939 / juin 1941 = </a:t>
            </a:r>
            <a:r>
              <a:rPr lang="fr-FR" sz="2400" b="1" dirty="0" smtClean="0">
                <a:solidFill>
                  <a:srgbClr val="002060"/>
                </a:solidFill>
              </a:rPr>
              <a:t>temps des expériences : politique de déplacement des juifs dans les territoires extérieurs à la germanité.</a:t>
            </a:r>
          </a:p>
          <a:p>
            <a:r>
              <a:rPr lang="fr-FR" sz="2400" b="1" dirty="0" smtClean="0">
                <a:solidFill>
                  <a:srgbClr val="FF0000"/>
                </a:solidFill>
              </a:rPr>
              <a:t>. À partir de juin 1941 (invasion de l’URSS) = </a:t>
            </a:r>
            <a:r>
              <a:rPr lang="fr-FR" sz="2400" b="1" dirty="0" smtClean="0">
                <a:solidFill>
                  <a:srgbClr val="002060"/>
                </a:solidFill>
              </a:rPr>
              <a:t>assassinats systématiques des populations juives en URSS</a:t>
            </a:r>
          </a:p>
          <a:p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smtClean="0">
                <a:solidFill>
                  <a:srgbClr val="002060"/>
                </a:solidFill>
              </a:rPr>
              <a:t>                                                                              = à partir de décembre 1941 = systématisation de l’assassinat des juifs à l’ensemble des territoires sous domination allemande </a:t>
            </a:r>
            <a:endParaRPr lang="fr-FR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7618</TotalTime>
  <Words>1185</Words>
  <Application>Microsoft Office PowerPoint</Application>
  <PresentationFormat>Grand écran</PresentationFormat>
  <Paragraphs>123</Paragraphs>
  <Slides>20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Arial</vt:lpstr>
      <vt:lpstr>Bookman Old Style</vt:lpstr>
      <vt:lpstr>Calibri</vt:lpstr>
      <vt:lpstr>Calibri Light</vt:lpstr>
      <vt:lpstr>Calibri-Bold</vt:lpstr>
      <vt:lpstr>Cambria</vt:lpstr>
      <vt:lpstr>Museo Sans 500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pp</dc:creator>
  <cp:lastModifiedBy>pp</cp:lastModifiedBy>
  <cp:revision>61</cp:revision>
  <dcterms:created xsi:type="dcterms:W3CDTF">2021-06-29T20:20:01Z</dcterms:created>
  <dcterms:modified xsi:type="dcterms:W3CDTF">2021-07-14T09:38:12Z</dcterms:modified>
</cp:coreProperties>
</file>